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</p:sldIdLst>
  <p:sldSz cx="15481300" cy="15481300"/>
  <p:notesSz cx="15481300" cy="154813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61097" y="3314954"/>
            <a:ext cx="1315910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22195" y="5988304"/>
            <a:ext cx="1083691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B3B3B3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#</a:t>
            </a:fld>
            <a:r>
              <a:rPr dirty="0"/>
              <a:t> | </a:t>
            </a:r>
            <a:r>
              <a:rPr dirty="0" spc="-30">
                <a:solidFill>
                  <a:srgbClr val="FFFFFF"/>
                </a:solidFill>
              </a:rPr>
              <a:t>Page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B3B3B3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#</a:t>
            </a:fld>
            <a:r>
              <a:rPr dirty="0"/>
              <a:t> | </a:t>
            </a:r>
            <a:r>
              <a:rPr dirty="0" spc="-30">
                <a:solidFill>
                  <a:srgbClr val="FFFFFF"/>
                </a:solidFill>
              </a:rPr>
              <a:t>Page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74065" y="2459482"/>
            <a:ext cx="67343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972869" y="2459482"/>
            <a:ext cx="67343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B3B3B3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#</a:t>
            </a:fld>
            <a:r>
              <a:rPr dirty="0"/>
              <a:t> | </a:t>
            </a:r>
            <a:r>
              <a:rPr dirty="0" spc="-30">
                <a:solidFill>
                  <a:srgbClr val="FFFFFF"/>
                </a:solidFill>
              </a:rPr>
              <a:t>Page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B3B3B3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#</a:t>
            </a:fld>
            <a:r>
              <a:rPr dirty="0"/>
              <a:t> | </a:t>
            </a:r>
            <a:r>
              <a:rPr dirty="0" spc="-30">
                <a:solidFill>
                  <a:srgbClr val="FFFFFF"/>
                </a:solidFill>
              </a:rPr>
              <a:t>Page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B3B3B3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#</a:t>
            </a:fld>
            <a:r>
              <a:rPr dirty="0"/>
              <a:t> | </a:t>
            </a:r>
            <a:r>
              <a:rPr dirty="0" spc="-30">
                <a:solidFill>
                  <a:srgbClr val="FFFFFF"/>
                </a:solidFill>
              </a:rPr>
              <a:t>Page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63429" y="2394262"/>
            <a:ext cx="7560003" cy="10692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443133" y="2491973"/>
            <a:ext cx="6089015" cy="10017125"/>
          </a:xfrm>
          <a:custGeom>
            <a:avLst/>
            <a:gdLst/>
            <a:ahLst/>
            <a:cxnLst/>
            <a:rect l="l" t="t" r="r" b="b"/>
            <a:pathLst>
              <a:path w="6089015" h="10017125">
                <a:moveTo>
                  <a:pt x="0" y="10016704"/>
                </a:moveTo>
                <a:lnTo>
                  <a:pt x="6088560" y="10016704"/>
                </a:lnTo>
                <a:lnTo>
                  <a:pt x="6088560" y="0"/>
                </a:lnTo>
                <a:lnTo>
                  <a:pt x="0" y="0"/>
                </a:lnTo>
                <a:lnTo>
                  <a:pt x="0" y="100167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563433" y="12817996"/>
            <a:ext cx="7560309" cy="57150"/>
          </a:xfrm>
          <a:custGeom>
            <a:avLst/>
            <a:gdLst/>
            <a:ahLst/>
            <a:cxnLst/>
            <a:rect l="l" t="t" r="r" b="b"/>
            <a:pathLst>
              <a:path w="7560309" h="57150">
                <a:moveTo>
                  <a:pt x="0" y="56876"/>
                </a:moveTo>
                <a:lnTo>
                  <a:pt x="7560003" y="56876"/>
                </a:lnTo>
                <a:lnTo>
                  <a:pt x="7560003" y="0"/>
                </a:lnTo>
                <a:lnTo>
                  <a:pt x="0" y="0"/>
                </a:lnTo>
                <a:lnTo>
                  <a:pt x="0" y="568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563433" y="12451801"/>
            <a:ext cx="7560309" cy="57150"/>
          </a:xfrm>
          <a:custGeom>
            <a:avLst/>
            <a:gdLst/>
            <a:ahLst/>
            <a:cxnLst/>
            <a:rect l="l" t="t" r="r" b="b"/>
            <a:pathLst>
              <a:path w="7560309" h="57150">
                <a:moveTo>
                  <a:pt x="0" y="56876"/>
                </a:moveTo>
                <a:lnTo>
                  <a:pt x="7560003" y="56876"/>
                </a:lnTo>
                <a:lnTo>
                  <a:pt x="7560003" y="0"/>
                </a:lnTo>
                <a:lnTo>
                  <a:pt x="0" y="0"/>
                </a:lnTo>
                <a:lnTo>
                  <a:pt x="0" y="568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563429" y="12508678"/>
            <a:ext cx="7560309" cy="309880"/>
          </a:xfrm>
          <a:custGeom>
            <a:avLst/>
            <a:gdLst/>
            <a:ahLst/>
            <a:cxnLst/>
            <a:rect l="l" t="t" r="r" b="b"/>
            <a:pathLst>
              <a:path w="7560309" h="309879">
                <a:moveTo>
                  <a:pt x="7560003" y="0"/>
                </a:moveTo>
                <a:lnTo>
                  <a:pt x="0" y="0"/>
                </a:lnTo>
                <a:lnTo>
                  <a:pt x="0" y="309318"/>
                </a:lnTo>
                <a:lnTo>
                  <a:pt x="7560003" y="309318"/>
                </a:lnTo>
                <a:lnTo>
                  <a:pt x="7560003" y="0"/>
                </a:lnTo>
                <a:close/>
              </a:path>
            </a:pathLst>
          </a:custGeom>
          <a:solidFill>
            <a:srgbClr val="2D3D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4065" y="427736"/>
            <a:ext cx="1393317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4065" y="2459482"/>
            <a:ext cx="1393317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178439" y="12565346"/>
            <a:ext cx="5042495" cy="3158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74065" y="9944862"/>
            <a:ext cx="3560699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722081" y="12560721"/>
            <a:ext cx="579754" cy="185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B3B3B3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#</a:t>
            </a:fld>
            <a:r>
              <a:rPr dirty="0"/>
              <a:t> | </a:t>
            </a:r>
            <a:r>
              <a:rPr dirty="0" spc="-30">
                <a:solidFill>
                  <a:srgbClr val="FFFFFF"/>
                </a:solidFill>
              </a:rPr>
              <a:t>Page</a:t>
            </a: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hyperlink" Target="mailto:obersecondary@yahoo.com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jpg"/><Relationship Id="rId10" Type="http://schemas.openxmlformats.org/officeDocument/2006/relationships/image" Target="../media/image9.jpg"/><Relationship Id="rId11" Type="http://schemas.openxmlformats.org/officeDocument/2006/relationships/image" Target="../media/image10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openxmlformats.org/officeDocument/2006/relationships/image" Target="../media/image39.png"/><Relationship Id="rId14" Type="http://schemas.openxmlformats.org/officeDocument/2006/relationships/image" Target="../media/image40.png"/><Relationship Id="rId15" Type="http://schemas.openxmlformats.org/officeDocument/2006/relationships/image" Target="../media/image41.png"/><Relationship Id="rId16" Type="http://schemas.openxmlformats.org/officeDocument/2006/relationships/image" Target="../media/image42.png"/><Relationship Id="rId17" Type="http://schemas.openxmlformats.org/officeDocument/2006/relationships/image" Target="../media/image43.png"/><Relationship Id="rId18" Type="http://schemas.openxmlformats.org/officeDocument/2006/relationships/image" Target="../media/image44.png"/><Relationship Id="rId19" Type="http://schemas.openxmlformats.org/officeDocument/2006/relationships/image" Target="../media/image45.png"/><Relationship Id="rId20" Type="http://schemas.openxmlformats.org/officeDocument/2006/relationships/image" Target="../media/image46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Relationship Id="rId25" Type="http://schemas.openxmlformats.org/officeDocument/2006/relationships/image" Target="../media/image51.png"/><Relationship Id="rId26" Type="http://schemas.openxmlformats.org/officeDocument/2006/relationships/image" Target="../media/image52.png"/><Relationship Id="rId27" Type="http://schemas.openxmlformats.org/officeDocument/2006/relationships/image" Target="../media/image53.png"/><Relationship Id="rId28" Type="http://schemas.openxmlformats.org/officeDocument/2006/relationships/image" Target="../media/image54.png"/><Relationship Id="rId29" Type="http://schemas.openxmlformats.org/officeDocument/2006/relationships/image" Target="../media/image55.pn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pn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pn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pn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pn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pn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png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png"/></Relationships>
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jpg"/><Relationship Id="rId3" Type="http://schemas.openxmlformats.org/officeDocument/2006/relationships/image" Target="../media/image59.png"/></Relationships>
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jpg"/><Relationship Id="rId3" Type="http://schemas.openxmlformats.org/officeDocument/2006/relationships/image" Target="../media/image59.png"/></Relationships>
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jpg"/><Relationship Id="rId3" Type="http://schemas.openxmlformats.org/officeDocument/2006/relationships/image" Target="../media/image59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-1918" y="165"/>
            <a:ext cx="7455534" cy="10692130"/>
          </a:xfrm>
          <a:custGeom>
            <a:avLst/>
            <a:gdLst/>
            <a:ahLst/>
            <a:cxnLst/>
            <a:rect l="l" t="t" r="r" b="b"/>
            <a:pathLst>
              <a:path w="7455534" h="10692130">
                <a:moveTo>
                  <a:pt x="0" y="10692003"/>
                </a:moveTo>
                <a:lnTo>
                  <a:pt x="7454977" y="10692003"/>
                </a:lnTo>
                <a:lnTo>
                  <a:pt x="7454977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58B7FB">
              <a:alpha val="37998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-1918" y="165"/>
            <a:ext cx="15480030" cy="10692130"/>
            <a:chOff x="-1918" y="165"/>
            <a:chExt cx="15480030" cy="10692130"/>
          </a:xfrm>
        </p:grpSpPr>
        <p:sp>
          <p:nvSpPr>
            <p:cNvPr id="4" name="object 4" descr=""/>
            <p:cNvSpPr/>
            <p:nvPr/>
          </p:nvSpPr>
          <p:spPr>
            <a:xfrm>
              <a:off x="8023104" y="165"/>
              <a:ext cx="7419975" cy="10692130"/>
            </a:xfrm>
            <a:custGeom>
              <a:avLst/>
              <a:gdLst/>
              <a:ahLst/>
              <a:cxnLst/>
              <a:rect l="l" t="t" r="r" b="b"/>
              <a:pathLst>
                <a:path w="7419975" h="10692130">
                  <a:moveTo>
                    <a:pt x="0" y="10692003"/>
                  </a:moveTo>
                  <a:lnTo>
                    <a:pt x="7419386" y="10692003"/>
                  </a:lnTo>
                  <a:lnTo>
                    <a:pt x="7419386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solidFill>
              <a:srgbClr val="58B7FB">
                <a:alpha val="37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-1918" y="1542668"/>
              <a:ext cx="15480030" cy="7261225"/>
            </a:xfrm>
            <a:custGeom>
              <a:avLst/>
              <a:gdLst/>
              <a:ahLst/>
              <a:cxnLst/>
              <a:rect l="l" t="t" r="r" b="b"/>
              <a:pathLst>
                <a:path w="15480030" h="7261225">
                  <a:moveTo>
                    <a:pt x="15479996" y="0"/>
                  </a:moveTo>
                  <a:lnTo>
                    <a:pt x="11682961" y="5224255"/>
                  </a:lnTo>
                  <a:lnTo>
                    <a:pt x="0" y="5224255"/>
                  </a:lnTo>
                  <a:lnTo>
                    <a:pt x="0" y="7260710"/>
                  </a:lnTo>
                  <a:lnTo>
                    <a:pt x="15479996" y="7260710"/>
                  </a:lnTo>
                  <a:lnTo>
                    <a:pt x="15479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-1918" y="6942614"/>
              <a:ext cx="7439659" cy="3749675"/>
            </a:xfrm>
            <a:custGeom>
              <a:avLst/>
              <a:gdLst/>
              <a:ahLst/>
              <a:cxnLst/>
              <a:rect l="l" t="t" r="r" b="b"/>
              <a:pathLst>
                <a:path w="7439659" h="3749675">
                  <a:moveTo>
                    <a:pt x="7439058" y="0"/>
                  </a:moveTo>
                  <a:lnTo>
                    <a:pt x="0" y="0"/>
                  </a:lnTo>
                  <a:lnTo>
                    <a:pt x="3390" y="3748449"/>
                  </a:lnTo>
                  <a:lnTo>
                    <a:pt x="4698893" y="3749575"/>
                  </a:lnTo>
                  <a:lnTo>
                    <a:pt x="7439058" y="0"/>
                  </a:lnTo>
                  <a:close/>
                </a:path>
              </a:pathLst>
            </a:custGeom>
            <a:solidFill>
              <a:srgbClr val="4BB34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29246" y="6966183"/>
              <a:ext cx="2758119" cy="3636792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234782" y="7458658"/>
            <a:ext cx="5295900" cy="2249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350" spc="80" b="1">
                <a:solidFill>
                  <a:srgbClr val="FFFFFF"/>
                </a:solidFill>
                <a:latin typeface="Trebuchet MS"/>
                <a:cs typeface="Trebuchet MS"/>
              </a:rPr>
              <a:t>OBER</a:t>
            </a:r>
            <a:r>
              <a:rPr dirty="0" sz="3350" spc="-16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350" spc="-60" b="1">
                <a:solidFill>
                  <a:srgbClr val="FFFFFF"/>
                </a:solidFill>
                <a:latin typeface="Trebuchet MS"/>
                <a:cs typeface="Trebuchet MS"/>
              </a:rPr>
              <a:t>BOYS’</a:t>
            </a:r>
            <a:r>
              <a:rPr dirty="0" sz="3350" spc="-16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350" spc="135" b="1">
                <a:solidFill>
                  <a:srgbClr val="FFFFFF"/>
                </a:solidFill>
                <a:latin typeface="Trebuchet MS"/>
                <a:cs typeface="Trebuchet MS"/>
              </a:rPr>
              <a:t>HIGH</a:t>
            </a:r>
            <a:r>
              <a:rPr dirty="0" sz="3350" spc="-16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350" spc="-10" b="1">
                <a:solidFill>
                  <a:srgbClr val="FFFFFF"/>
                </a:solidFill>
                <a:latin typeface="Trebuchet MS"/>
                <a:cs typeface="Trebuchet MS"/>
              </a:rPr>
              <a:t>SCHOOL</a:t>
            </a:r>
            <a:endParaRPr sz="33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dirty="0" sz="3550" spc="-400">
                <a:solidFill>
                  <a:srgbClr val="FFFFFF"/>
                </a:solidFill>
                <a:latin typeface="Times New Roman"/>
                <a:cs typeface="Times New Roman"/>
              </a:rPr>
              <a:t>“Dermined</a:t>
            </a:r>
            <a:r>
              <a:rPr dirty="0" sz="355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550" spc="-64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355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550" spc="-345">
                <a:solidFill>
                  <a:srgbClr val="FFFFFF"/>
                </a:solidFill>
                <a:latin typeface="Times New Roman"/>
                <a:cs typeface="Times New Roman"/>
              </a:rPr>
              <a:t>Excel”</a:t>
            </a:r>
            <a:endParaRPr sz="3550">
              <a:latin typeface="Times New Roman"/>
              <a:cs typeface="Times New Roman"/>
            </a:endParaRPr>
          </a:p>
          <a:p>
            <a:pPr marL="1662430" marR="1439545" indent="-191770">
              <a:lnSpc>
                <a:spcPct val="116900"/>
              </a:lnSpc>
              <a:spcBef>
                <a:spcPts val="1725"/>
              </a:spcBef>
            </a:pPr>
            <a:r>
              <a:rPr dirty="0" sz="1750" spc="-180" b="1">
                <a:solidFill>
                  <a:srgbClr val="FFFFFF"/>
                </a:solidFill>
                <a:latin typeface="Arial"/>
                <a:cs typeface="Arial"/>
              </a:rPr>
              <a:t>P.</a:t>
            </a:r>
            <a:r>
              <a:rPr dirty="0" sz="175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50" b="1">
                <a:solidFill>
                  <a:srgbClr val="FFFFFF"/>
                </a:solidFill>
                <a:latin typeface="Arial"/>
                <a:cs typeface="Arial"/>
              </a:rPr>
              <a:t>O.</a:t>
            </a:r>
            <a:r>
              <a:rPr dirty="0" sz="1750" spc="-1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50" spc="95" b="1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dirty="0" sz="175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50" b="1">
                <a:solidFill>
                  <a:srgbClr val="FFFFFF"/>
                </a:solidFill>
                <a:latin typeface="Arial"/>
                <a:cs typeface="Arial"/>
              </a:rPr>
              <a:t>318</a:t>
            </a:r>
            <a:r>
              <a:rPr dirty="0" sz="175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5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175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50" spc="-10" b="1">
                <a:solidFill>
                  <a:srgbClr val="FFFFFF"/>
                </a:solidFill>
                <a:latin typeface="Arial"/>
                <a:cs typeface="Arial"/>
              </a:rPr>
              <a:t>40222, </a:t>
            </a:r>
            <a:r>
              <a:rPr dirty="0" sz="1750" spc="70" b="1">
                <a:solidFill>
                  <a:srgbClr val="FFFFFF"/>
                </a:solidFill>
                <a:latin typeface="Arial"/>
                <a:cs typeface="Arial"/>
              </a:rPr>
              <a:t>OYUGIS</a:t>
            </a:r>
            <a:r>
              <a:rPr dirty="0" sz="175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5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175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50" spc="-10" b="1">
                <a:solidFill>
                  <a:srgbClr val="FFFFFF"/>
                </a:solidFill>
                <a:latin typeface="Arial"/>
                <a:cs typeface="Arial"/>
              </a:rPr>
              <a:t>KENYA</a:t>
            </a:r>
            <a:endParaRPr sz="1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dirty="0" sz="1750" spc="-10" b="1">
                <a:solidFill>
                  <a:srgbClr val="FFFFFF"/>
                </a:solidFill>
                <a:latin typeface="Arial"/>
                <a:cs typeface="Arial"/>
              </a:rPr>
              <a:t>Email:</a:t>
            </a:r>
            <a:r>
              <a:rPr dirty="0" sz="1750" spc="-1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50" spc="-1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obersecondary@yahoo.com</a:t>
            </a:r>
            <a:endParaRPr sz="17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120111" y="10252835"/>
            <a:ext cx="2212975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50" b="1">
                <a:solidFill>
                  <a:srgbClr val="231F20"/>
                </a:solidFill>
                <a:latin typeface="Arial"/>
                <a:cs typeface="Arial"/>
              </a:rPr>
              <a:t>©Ober</a:t>
            </a:r>
            <a:r>
              <a:rPr dirty="0" sz="1150" spc="9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50" spc="-30" b="1">
                <a:solidFill>
                  <a:srgbClr val="231F20"/>
                </a:solidFill>
                <a:latin typeface="Arial"/>
                <a:cs typeface="Arial"/>
              </a:rPr>
              <a:t>Boys'</a:t>
            </a:r>
            <a:r>
              <a:rPr dirty="0" sz="1150" spc="1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50" b="1">
                <a:solidFill>
                  <a:srgbClr val="231F20"/>
                </a:solidFill>
                <a:latin typeface="Arial"/>
                <a:cs typeface="Arial"/>
              </a:rPr>
              <a:t>High</a:t>
            </a:r>
            <a:r>
              <a:rPr dirty="0" sz="1150" spc="1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50" spc="-25" b="1">
                <a:solidFill>
                  <a:srgbClr val="231F20"/>
                </a:solidFill>
                <a:latin typeface="Arial"/>
                <a:cs typeface="Arial"/>
              </a:rPr>
              <a:t>School,</a:t>
            </a:r>
            <a:r>
              <a:rPr dirty="0" sz="1150" spc="-5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50" spc="-20" b="1">
                <a:solidFill>
                  <a:srgbClr val="231F20"/>
                </a:solidFill>
                <a:latin typeface="Arial"/>
                <a:cs typeface="Arial"/>
              </a:rPr>
              <a:t>2023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8012965" y="3535"/>
            <a:ext cx="7465695" cy="10688955"/>
            <a:chOff x="8012965" y="3535"/>
            <a:chExt cx="7465695" cy="10688955"/>
          </a:xfrm>
        </p:grpSpPr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2042" y="3535"/>
              <a:ext cx="7446039" cy="833649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35105" y="8030959"/>
              <a:ext cx="2691749" cy="2661231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0799923" y="2632470"/>
              <a:ext cx="4240530" cy="5962650"/>
            </a:xfrm>
            <a:custGeom>
              <a:avLst/>
              <a:gdLst/>
              <a:ahLst/>
              <a:cxnLst/>
              <a:rect l="l" t="t" r="r" b="b"/>
              <a:pathLst>
                <a:path w="4240530" h="5962650">
                  <a:moveTo>
                    <a:pt x="4040560" y="0"/>
                  </a:moveTo>
                  <a:lnTo>
                    <a:pt x="0" y="5897675"/>
                  </a:lnTo>
                  <a:lnTo>
                    <a:pt x="317282" y="5962331"/>
                  </a:lnTo>
                  <a:lnTo>
                    <a:pt x="4240044" y="219045"/>
                  </a:lnTo>
                  <a:lnTo>
                    <a:pt x="4040560" y="0"/>
                  </a:lnTo>
                  <a:close/>
                </a:path>
              </a:pathLst>
            </a:custGeom>
            <a:solidFill>
              <a:srgbClr val="B1D0E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35095" y="4951724"/>
              <a:ext cx="5209462" cy="3573550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8012963" y="4878295"/>
              <a:ext cx="7452359" cy="5191125"/>
            </a:xfrm>
            <a:custGeom>
              <a:avLst/>
              <a:gdLst/>
              <a:ahLst/>
              <a:cxnLst/>
              <a:rect l="l" t="t" r="r" b="b"/>
              <a:pathLst>
                <a:path w="7452359" h="5191125">
                  <a:moveTo>
                    <a:pt x="7451928" y="481990"/>
                  </a:moveTo>
                  <a:lnTo>
                    <a:pt x="4904321" y="481990"/>
                  </a:lnTo>
                  <a:lnTo>
                    <a:pt x="5236857" y="0"/>
                  </a:lnTo>
                  <a:lnTo>
                    <a:pt x="6375" y="0"/>
                  </a:lnTo>
                  <a:lnTo>
                    <a:pt x="6375" y="27076"/>
                  </a:lnTo>
                  <a:lnTo>
                    <a:pt x="5182184" y="27076"/>
                  </a:lnTo>
                  <a:lnTo>
                    <a:pt x="4868354" y="481990"/>
                  </a:lnTo>
                  <a:lnTo>
                    <a:pt x="2576550" y="481990"/>
                  </a:lnTo>
                  <a:lnTo>
                    <a:pt x="1473466" y="2439784"/>
                  </a:lnTo>
                  <a:lnTo>
                    <a:pt x="3517735" y="2439784"/>
                  </a:lnTo>
                  <a:lnTo>
                    <a:pt x="1641055" y="5160162"/>
                  </a:lnTo>
                  <a:lnTo>
                    <a:pt x="0" y="4819840"/>
                  </a:lnTo>
                  <a:lnTo>
                    <a:pt x="0" y="4847641"/>
                  </a:lnTo>
                  <a:lnTo>
                    <a:pt x="1655597" y="5190985"/>
                  </a:lnTo>
                  <a:lnTo>
                    <a:pt x="3553650" y="2439784"/>
                  </a:lnTo>
                  <a:lnTo>
                    <a:pt x="7451928" y="2439784"/>
                  </a:lnTo>
                  <a:lnTo>
                    <a:pt x="7451928" y="481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11413473" y="9021675"/>
            <a:ext cx="3554095" cy="1261745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950" b="1">
                <a:solidFill>
                  <a:srgbClr val="2D3D54"/>
                </a:solidFill>
                <a:latin typeface="Arial"/>
                <a:cs typeface="Arial"/>
              </a:rPr>
              <a:t>OBER</a:t>
            </a:r>
            <a:r>
              <a:rPr dirty="0" sz="1950" spc="145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2D3D54"/>
                </a:solidFill>
                <a:latin typeface="Arial"/>
                <a:cs typeface="Arial"/>
              </a:rPr>
              <a:t>BOYS’</a:t>
            </a:r>
            <a:r>
              <a:rPr dirty="0" sz="1950" spc="145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950" spc="70" b="1">
                <a:solidFill>
                  <a:srgbClr val="2D3D54"/>
                </a:solidFill>
                <a:latin typeface="Arial"/>
                <a:cs typeface="Arial"/>
              </a:rPr>
              <a:t>HIGH</a:t>
            </a:r>
            <a:r>
              <a:rPr dirty="0" sz="1950" spc="145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950" spc="55" b="1">
                <a:solidFill>
                  <a:srgbClr val="2D3D54"/>
                </a:solidFill>
                <a:latin typeface="Arial"/>
                <a:cs typeface="Arial"/>
              </a:rPr>
              <a:t>SCHOOL</a:t>
            </a:r>
            <a:endParaRPr sz="1950">
              <a:latin typeface="Arial"/>
              <a:cs typeface="Arial"/>
            </a:endParaRPr>
          </a:p>
          <a:p>
            <a:pPr marL="581660">
              <a:lnSpc>
                <a:spcPct val="100000"/>
              </a:lnSpc>
              <a:spcBef>
                <a:spcPts val="400"/>
              </a:spcBef>
            </a:pPr>
            <a:r>
              <a:rPr dirty="0" sz="2800" spc="-320">
                <a:solidFill>
                  <a:srgbClr val="2D3D54"/>
                </a:solidFill>
                <a:latin typeface="Times New Roman"/>
                <a:cs typeface="Times New Roman"/>
              </a:rPr>
              <a:t>“Dermined</a:t>
            </a:r>
            <a:r>
              <a:rPr dirty="0" sz="2800" spc="160">
                <a:solidFill>
                  <a:srgbClr val="2D3D54"/>
                </a:solidFill>
                <a:latin typeface="Times New Roman"/>
                <a:cs typeface="Times New Roman"/>
              </a:rPr>
              <a:t> </a:t>
            </a:r>
            <a:r>
              <a:rPr dirty="0" sz="2800" spc="-505">
                <a:solidFill>
                  <a:srgbClr val="2D3D54"/>
                </a:solidFill>
                <a:latin typeface="Times New Roman"/>
                <a:cs typeface="Times New Roman"/>
              </a:rPr>
              <a:t>to</a:t>
            </a:r>
            <a:r>
              <a:rPr dirty="0" sz="2800" spc="165">
                <a:solidFill>
                  <a:srgbClr val="2D3D54"/>
                </a:solidFill>
                <a:latin typeface="Times New Roman"/>
                <a:cs typeface="Times New Roman"/>
              </a:rPr>
              <a:t> </a:t>
            </a:r>
            <a:r>
              <a:rPr dirty="0" sz="2800" spc="-275">
                <a:solidFill>
                  <a:srgbClr val="2D3D54"/>
                </a:solidFill>
                <a:latin typeface="Times New Roman"/>
                <a:cs typeface="Times New Roman"/>
              </a:rPr>
              <a:t>Excel”</a:t>
            </a:r>
            <a:endParaRPr sz="2800">
              <a:latin typeface="Times New Roman"/>
              <a:cs typeface="Times New Roman"/>
            </a:endParaRPr>
          </a:p>
          <a:p>
            <a:pPr marL="613410">
              <a:lnSpc>
                <a:spcPct val="100000"/>
              </a:lnSpc>
              <a:spcBef>
                <a:spcPts val="1825"/>
              </a:spcBef>
            </a:pPr>
            <a:r>
              <a:rPr dirty="0" sz="1250" b="1">
                <a:solidFill>
                  <a:srgbClr val="231F20"/>
                </a:solidFill>
                <a:latin typeface="Arial"/>
                <a:cs typeface="Arial"/>
              </a:rPr>
              <a:t>©Ober</a:t>
            </a:r>
            <a:r>
              <a:rPr dirty="0" sz="1250" spc="8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50" spc="-55" b="1">
                <a:solidFill>
                  <a:srgbClr val="231F20"/>
                </a:solidFill>
                <a:latin typeface="Arial"/>
                <a:cs typeface="Arial"/>
              </a:rPr>
              <a:t>Boys'</a:t>
            </a:r>
            <a:r>
              <a:rPr dirty="0" sz="1250" spc="9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50" b="1">
                <a:solidFill>
                  <a:srgbClr val="231F20"/>
                </a:solidFill>
                <a:latin typeface="Arial"/>
                <a:cs typeface="Arial"/>
              </a:rPr>
              <a:t>High</a:t>
            </a:r>
            <a:r>
              <a:rPr dirty="0" sz="1250" spc="9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50" spc="-35" b="1">
                <a:solidFill>
                  <a:srgbClr val="231F20"/>
                </a:solidFill>
                <a:latin typeface="Arial"/>
                <a:cs typeface="Arial"/>
              </a:rPr>
              <a:t>School,</a:t>
            </a:r>
            <a:r>
              <a:rPr dirty="0" sz="1250" spc="-7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50" spc="-20" b="1">
                <a:solidFill>
                  <a:srgbClr val="231F20"/>
                </a:solidFill>
                <a:latin typeface="Arial"/>
                <a:cs typeface="Arial"/>
              </a:rPr>
              <a:t>2023</a:t>
            </a:r>
            <a:endParaRPr sz="125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0919311" y="5409822"/>
            <a:ext cx="4177665" cy="18256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99060" marR="22860" indent="-635">
              <a:lnSpc>
                <a:spcPts val="3520"/>
              </a:lnSpc>
              <a:spcBef>
                <a:spcPts val="105"/>
              </a:spcBef>
            </a:pPr>
            <a:r>
              <a:rPr dirty="0" sz="2800" spc="160" b="1">
                <a:solidFill>
                  <a:srgbClr val="2D3D54"/>
                </a:solidFill>
                <a:latin typeface="Trebuchet MS"/>
                <a:cs typeface="Trebuchet MS"/>
              </a:rPr>
              <a:t>STRATEGIC </a:t>
            </a:r>
            <a:r>
              <a:rPr dirty="0" sz="2800" spc="310" b="1">
                <a:solidFill>
                  <a:srgbClr val="2D3D54"/>
                </a:solidFill>
                <a:latin typeface="Trebuchet MS"/>
                <a:cs typeface="Trebuchet MS"/>
              </a:rPr>
              <a:t>DEVELOPMENT</a:t>
            </a:r>
            <a:r>
              <a:rPr dirty="0" sz="2800" spc="-20" b="1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2800" spc="370" b="1">
                <a:solidFill>
                  <a:srgbClr val="2D3D54"/>
                </a:solidFill>
                <a:latin typeface="Trebuchet MS"/>
                <a:cs typeface="Trebuchet MS"/>
              </a:rPr>
              <a:t>PLAN </a:t>
            </a:r>
            <a:r>
              <a:rPr dirty="0" sz="2800" spc="65" b="1">
                <a:solidFill>
                  <a:srgbClr val="2D3D54"/>
                </a:solidFill>
                <a:latin typeface="Trebuchet MS"/>
                <a:cs typeface="Trebuchet MS"/>
              </a:rPr>
              <a:t>2023</a:t>
            </a:r>
            <a:r>
              <a:rPr dirty="0" sz="2800" spc="-50" b="1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2800" spc="325" b="1">
                <a:solidFill>
                  <a:srgbClr val="2D3D54"/>
                </a:solidFill>
                <a:latin typeface="Trebuchet MS"/>
                <a:cs typeface="Trebuchet MS"/>
              </a:rPr>
              <a:t>-</a:t>
            </a:r>
            <a:r>
              <a:rPr dirty="0" sz="2800" spc="-45" b="1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2800" spc="45" b="1">
                <a:solidFill>
                  <a:srgbClr val="2D3D54"/>
                </a:solidFill>
                <a:latin typeface="Trebuchet MS"/>
                <a:cs typeface="Trebuchet MS"/>
              </a:rPr>
              <a:t>2027</a:t>
            </a:r>
            <a:endParaRPr sz="2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dirty="0" sz="2700" spc="-80" b="1">
                <a:solidFill>
                  <a:srgbClr val="4BB34B"/>
                </a:solidFill>
                <a:latin typeface="Trebuchet MS"/>
                <a:cs typeface="Trebuchet MS"/>
              </a:rPr>
              <a:t>“Positioning</a:t>
            </a:r>
            <a:r>
              <a:rPr dirty="0" sz="2700" spc="-120" b="1">
                <a:solidFill>
                  <a:srgbClr val="4BB34B"/>
                </a:solidFill>
                <a:latin typeface="Trebuchet MS"/>
                <a:cs typeface="Trebuchet MS"/>
              </a:rPr>
              <a:t> </a:t>
            </a:r>
            <a:r>
              <a:rPr dirty="0" sz="2700" spc="-90" b="1">
                <a:solidFill>
                  <a:srgbClr val="4BB34B"/>
                </a:solidFill>
                <a:latin typeface="Trebuchet MS"/>
                <a:cs typeface="Trebuchet MS"/>
              </a:rPr>
              <a:t>for</a:t>
            </a:r>
            <a:r>
              <a:rPr dirty="0" sz="2700" spc="-114" b="1">
                <a:solidFill>
                  <a:srgbClr val="4BB34B"/>
                </a:solidFill>
                <a:latin typeface="Trebuchet MS"/>
                <a:cs typeface="Trebuchet MS"/>
              </a:rPr>
              <a:t> </a:t>
            </a:r>
            <a:r>
              <a:rPr dirty="0" sz="2700" spc="-155" b="1">
                <a:solidFill>
                  <a:srgbClr val="4BB34B"/>
                </a:solidFill>
                <a:latin typeface="Trebuchet MS"/>
                <a:cs typeface="Trebuchet MS"/>
              </a:rPr>
              <a:t>Excellence”</a:t>
            </a:r>
            <a:endParaRPr sz="2700">
              <a:latin typeface="Trebuchet MS"/>
              <a:cs typeface="Trebuchet MS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-1918" y="191"/>
            <a:ext cx="15480030" cy="2790825"/>
            <a:chOff x="-1918" y="191"/>
            <a:chExt cx="15480030" cy="2790825"/>
          </a:xfrm>
        </p:grpSpPr>
        <p:sp>
          <p:nvSpPr>
            <p:cNvPr id="19" name="object 19" descr=""/>
            <p:cNvSpPr/>
            <p:nvPr/>
          </p:nvSpPr>
          <p:spPr>
            <a:xfrm>
              <a:off x="12866004" y="20314"/>
              <a:ext cx="2612390" cy="2770505"/>
            </a:xfrm>
            <a:custGeom>
              <a:avLst/>
              <a:gdLst/>
              <a:ahLst/>
              <a:cxnLst/>
              <a:rect l="l" t="t" r="r" b="b"/>
              <a:pathLst>
                <a:path w="2612390" h="2770505">
                  <a:moveTo>
                    <a:pt x="2612077" y="0"/>
                  </a:moveTo>
                  <a:lnTo>
                    <a:pt x="0" y="0"/>
                  </a:lnTo>
                  <a:lnTo>
                    <a:pt x="2612077" y="2770390"/>
                  </a:lnTo>
                  <a:lnTo>
                    <a:pt x="2612077" y="0"/>
                  </a:lnTo>
                  <a:close/>
                </a:path>
              </a:pathLst>
            </a:custGeom>
            <a:solidFill>
              <a:srgbClr val="2D3D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-1917" y="199"/>
              <a:ext cx="15480030" cy="2397125"/>
            </a:xfrm>
            <a:custGeom>
              <a:avLst/>
              <a:gdLst/>
              <a:ahLst/>
              <a:cxnLst/>
              <a:rect l="l" t="t" r="r" b="b"/>
              <a:pathLst>
                <a:path w="15480030" h="2397125">
                  <a:moveTo>
                    <a:pt x="7504582" y="1662633"/>
                  </a:moveTo>
                  <a:lnTo>
                    <a:pt x="0" y="1662633"/>
                  </a:lnTo>
                  <a:lnTo>
                    <a:pt x="0" y="1703793"/>
                  </a:lnTo>
                  <a:lnTo>
                    <a:pt x="7504582" y="1703793"/>
                  </a:lnTo>
                  <a:lnTo>
                    <a:pt x="7504582" y="1662633"/>
                  </a:lnTo>
                  <a:close/>
                </a:path>
                <a:path w="15480030" h="2397125">
                  <a:moveTo>
                    <a:pt x="7504582" y="501675"/>
                  </a:moveTo>
                  <a:lnTo>
                    <a:pt x="0" y="501675"/>
                  </a:lnTo>
                  <a:lnTo>
                    <a:pt x="0" y="542823"/>
                  </a:lnTo>
                  <a:lnTo>
                    <a:pt x="7504582" y="542823"/>
                  </a:lnTo>
                  <a:lnTo>
                    <a:pt x="7504582" y="501675"/>
                  </a:lnTo>
                  <a:close/>
                </a:path>
                <a:path w="15480030" h="2397125">
                  <a:moveTo>
                    <a:pt x="15479992" y="2365489"/>
                  </a:moveTo>
                  <a:lnTo>
                    <a:pt x="13248856" y="0"/>
                  </a:lnTo>
                  <a:lnTo>
                    <a:pt x="13219544" y="0"/>
                  </a:lnTo>
                  <a:lnTo>
                    <a:pt x="15479992" y="2397061"/>
                  </a:lnTo>
                  <a:lnTo>
                    <a:pt x="15479992" y="2365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-1918" y="543023"/>
              <a:ext cx="7455534" cy="1120140"/>
            </a:xfrm>
            <a:custGeom>
              <a:avLst/>
              <a:gdLst/>
              <a:ahLst/>
              <a:cxnLst/>
              <a:rect l="l" t="t" r="r" b="b"/>
              <a:pathLst>
                <a:path w="7455534" h="1120139">
                  <a:moveTo>
                    <a:pt x="0" y="1119809"/>
                  </a:moveTo>
                  <a:lnTo>
                    <a:pt x="7454977" y="1119809"/>
                  </a:lnTo>
                  <a:lnTo>
                    <a:pt x="7454977" y="0"/>
                  </a:lnTo>
                  <a:lnTo>
                    <a:pt x="0" y="0"/>
                  </a:lnTo>
                  <a:lnTo>
                    <a:pt x="0" y="1119809"/>
                  </a:lnTo>
                  <a:close/>
                </a:path>
              </a:pathLst>
            </a:custGeom>
            <a:solidFill>
              <a:srgbClr val="58B7F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43566" y="400770"/>
              <a:ext cx="1260691" cy="1187362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/>
          <p:nvPr/>
        </p:nvSpPr>
        <p:spPr>
          <a:xfrm>
            <a:off x="1748628" y="777384"/>
            <a:ext cx="3851910" cy="750570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1123315" marR="5080" indent="-1111250">
              <a:lnSpc>
                <a:spcPts val="2760"/>
              </a:lnSpc>
              <a:spcBef>
                <a:spcPts val="350"/>
              </a:spcBef>
            </a:pPr>
            <a:r>
              <a:rPr dirty="0" sz="2450" spc="-100" b="1">
                <a:solidFill>
                  <a:srgbClr val="FFFFFF"/>
                </a:solidFill>
                <a:latin typeface="Trebuchet MS"/>
                <a:cs typeface="Trebuchet MS"/>
              </a:rPr>
              <a:t>Strategic</a:t>
            </a:r>
            <a:r>
              <a:rPr dirty="0" sz="2450" spc="-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50" spc="-70" b="1">
                <a:solidFill>
                  <a:srgbClr val="FFFFFF"/>
                </a:solidFill>
                <a:latin typeface="Trebuchet MS"/>
                <a:cs typeface="Trebuchet MS"/>
              </a:rPr>
              <a:t>Development</a:t>
            </a:r>
            <a:r>
              <a:rPr dirty="0" sz="2450" spc="-8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50" spc="-20" b="1">
                <a:solidFill>
                  <a:srgbClr val="FFFFFF"/>
                </a:solidFill>
                <a:latin typeface="Trebuchet MS"/>
                <a:cs typeface="Trebuchet MS"/>
              </a:rPr>
              <a:t>Plan </a:t>
            </a:r>
            <a:r>
              <a:rPr dirty="0" sz="2450" spc="-150" b="1">
                <a:solidFill>
                  <a:srgbClr val="FFFFFF"/>
                </a:solidFill>
                <a:latin typeface="Trebuchet MS"/>
                <a:cs typeface="Trebuchet MS"/>
              </a:rPr>
              <a:t>2023</a:t>
            </a:r>
            <a:r>
              <a:rPr dirty="0" sz="2450" spc="-12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50" spc="125" b="1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2450" spc="-1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50" spc="-20" b="1">
                <a:solidFill>
                  <a:srgbClr val="FFFFFF"/>
                </a:solidFill>
                <a:latin typeface="Trebuchet MS"/>
                <a:cs typeface="Trebuchet MS"/>
              </a:rPr>
              <a:t>2027</a:t>
            </a:r>
            <a:endParaRPr sz="2450">
              <a:latin typeface="Trebuchet MS"/>
              <a:cs typeface="Trebuchet MS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410415" y="191"/>
            <a:ext cx="13716635" cy="10692130"/>
            <a:chOff x="410415" y="191"/>
            <a:chExt cx="13716635" cy="10692130"/>
          </a:xfrm>
        </p:grpSpPr>
        <p:pic>
          <p:nvPicPr>
            <p:cNvPr id="25" name="object 2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0415" y="622909"/>
              <a:ext cx="1019319" cy="960028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13251" y="785380"/>
              <a:ext cx="1152691" cy="768459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258127" y="7649950"/>
              <a:ext cx="1868877" cy="1245916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7453058" y="199"/>
              <a:ext cx="570230" cy="10692130"/>
            </a:xfrm>
            <a:custGeom>
              <a:avLst/>
              <a:gdLst/>
              <a:ahLst/>
              <a:cxnLst/>
              <a:rect l="l" t="t" r="r" b="b"/>
              <a:pathLst>
                <a:path w="570229" h="10692130">
                  <a:moveTo>
                    <a:pt x="49606" y="0"/>
                  </a:moveTo>
                  <a:lnTo>
                    <a:pt x="0" y="0"/>
                  </a:lnTo>
                  <a:lnTo>
                    <a:pt x="0" y="10691990"/>
                  </a:lnTo>
                  <a:lnTo>
                    <a:pt x="49606" y="10691990"/>
                  </a:lnTo>
                  <a:lnTo>
                    <a:pt x="49606" y="0"/>
                  </a:lnTo>
                  <a:close/>
                </a:path>
                <a:path w="570229" h="10692130">
                  <a:moveTo>
                    <a:pt x="570039" y="0"/>
                  </a:moveTo>
                  <a:lnTo>
                    <a:pt x="520433" y="0"/>
                  </a:lnTo>
                  <a:lnTo>
                    <a:pt x="520433" y="10691990"/>
                  </a:lnTo>
                  <a:lnTo>
                    <a:pt x="570039" y="10691990"/>
                  </a:lnTo>
                  <a:lnTo>
                    <a:pt x="5700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502665" y="191"/>
              <a:ext cx="471170" cy="10692130"/>
            </a:xfrm>
            <a:custGeom>
              <a:avLst/>
              <a:gdLst/>
              <a:ahLst/>
              <a:cxnLst/>
              <a:rect l="l" t="t" r="r" b="b"/>
              <a:pathLst>
                <a:path w="471170" h="10692130">
                  <a:moveTo>
                    <a:pt x="470829" y="0"/>
                  </a:moveTo>
                  <a:lnTo>
                    <a:pt x="0" y="0"/>
                  </a:lnTo>
                  <a:lnTo>
                    <a:pt x="0" y="10692003"/>
                  </a:lnTo>
                  <a:lnTo>
                    <a:pt x="470829" y="10692003"/>
                  </a:lnTo>
                  <a:lnTo>
                    <a:pt x="470829" y="0"/>
                  </a:lnTo>
                  <a:close/>
                </a:path>
              </a:pathLst>
            </a:custGeom>
            <a:solidFill>
              <a:srgbClr val="2D3D5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7576568" y="2248741"/>
            <a:ext cx="323850" cy="62071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430"/>
              </a:lnSpc>
            </a:pPr>
            <a:r>
              <a:rPr dirty="0" sz="2050" spc="135" b="1">
                <a:solidFill>
                  <a:srgbClr val="FFFFFF"/>
                </a:solidFill>
                <a:latin typeface="Trebuchet MS"/>
                <a:cs typeface="Trebuchet MS"/>
              </a:rPr>
              <a:t>STRATEGIC</a:t>
            </a:r>
            <a:r>
              <a:rPr dirty="0" sz="2050" spc="-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50" spc="240" b="1">
                <a:solidFill>
                  <a:srgbClr val="FFFFFF"/>
                </a:solidFill>
                <a:latin typeface="Trebuchet MS"/>
                <a:cs typeface="Trebuchet MS"/>
              </a:rPr>
              <a:t>DEVELOPMENT</a:t>
            </a:r>
            <a:r>
              <a:rPr dirty="0" sz="2050" spc="-1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50" spc="285" b="1">
                <a:solidFill>
                  <a:srgbClr val="FFFFFF"/>
                </a:solidFill>
                <a:latin typeface="Trebuchet MS"/>
                <a:cs typeface="Trebuchet MS"/>
              </a:rPr>
              <a:t>PLAN</a:t>
            </a:r>
            <a:r>
              <a:rPr dirty="0" sz="2050" spc="-1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50" spc="60" b="1">
                <a:solidFill>
                  <a:srgbClr val="FFFFFF"/>
                </a:solidFill>
                <a:latin typeface="Trebuchet MS"/>
                <a:cs typeface="Trebuchet MS"/>
              </a:rPr>
              <a:t>2023</a:t>
            </a:r>
            <a:r>
              <a:rPr dirty="0" sz="2050" spc="-1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50" spc="245" b="1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2050" spc="-1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50" spc="-20" b="1">
                <a:solidFill>
                  <a:srgbClr val="FFFFFF"/>
                </a:solidFill>
                <a:latin typeface="Trebuchet MS"/>
                <a:cs typeface="Trebuchet MS"/>
              </a:rPr>
              <a:t>2027</a:t>
            </a:r>
            <a:endParaRPr sz="2050">
              <a:latin typeface="Trebuchet MS"/>
              <a:cs typeface="Trebuchet MS"/>
            </a:endParaRPr>
          </a:p>
        </p:txBody>
      </p:sp>
      <p:pic>
        <p:nvPicPr>
          <p:cNvPr id="31" name="object 3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1697910"/>
            <a:ext cx="7471803" cy="51722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563429" y="12874873"/>
            <a:ext cx="7560309" cy="211454"/>
          </a:xfrm>
          <a:custGeom>
            <a:avLst/>
            <a:gdLst/>
            <a:ahLst/>
            <a:cxnLst/>
            <a:rect l="l" t="t" r="r" b="b"/>
            <a:pathLst>
              <a:path w="7560309" h="211455">
                <a:moveTo>
                  <a:pt x="0" y="211316"/>
                </a:moveTo>
                <a:lnTo>
                  <a:pt x="7560003" y="211316"/>
                </a:lnTo>
                <a:lnTo>
                  <a:pt x="7560003" y="0"/>
                </a:lnTo>
                <a:lnTo>
                  <a:pt x="0" y="0"/>
                </a:lnTo>
                <a:lnTo>
                  <a:pt x="0" y="211316"/>
                </a:lnTo>
                <a:close/>
              </a:path>
            </a:pathLst>
          </a:custGeom>
          <a:solidFill>
            <a:srgbClr val="2D3D5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563429" y="2394189"/>
            <a:ext cx="7560309" cy="10057765"/>
          </a:xfrm>
          <a:custGeom>
            <a:avLst/>
            <a:gdLst/>
            <a:ahLst/>
            <a:cxnLst/>
            <a:rect l="l" t="t" r="r" b="b"/>
            <a:pathLst>
              <a:path w="7560309" h="10057765">
                <a:moveTo>
                  <a:pt x="0" y="10057611"/>
                </a:moveTo>
                <a:lnTo>
                  <a:pt x="7560003" y="10057611"/>
                </a:lnTo>
                <a:lnTo>
                  <a:pt x="7560003" y="0"/>
                </a:lnTo>
                <a:lnTo>
                  <a:pt x="0" y="0"/>
                </a:lnTo>
                <a:lnTo>
                  <a:pt x="0" y="10057611"/>
                </a:lnTo>
                <a:close/>
              </a:path>
            </a:pathLst>
          </a:custGeom>
          <a:solidFill>
            <a:srgbClr val="2D3D5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563429" y="12508678"/>
            <a:ext cx="7560309" cy="309880"/>
          </a:xfrm>
          <a:custGeom>
            <a:avLst/>
            <a:gdLst/>
            <a:ahLst/>
            <a:cxnLst/>
            <a:rect l="l" t="t" r="r" b="b"/>
            <a:pathLst>
              <a:path w="7560309" h="309879">
                <a:moveTo>
                  <a:pt x="7560003" y="0"/>
                </a:moveTo>
                <a:lnTo>
                  <a:pt x="0" y="0"/>
                </a:lnTo>
                <a:lnTo>
                  <a:pt x="0" y="309318"/>
                </a:lnTo>
                <a:lnTo>
                  <a:pt x="7560003" y="309318"/>
                </a:lnTo>
                <a:lnTo>
                  <a:pt x="7560003" y="0"/>
                </a:lnTo>
                <a:close/>
              </a:path>
            </a:pathLst>
          </a:custGeom>
          <a:solidFill>
            <a:srgbClr val="2D3D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2113826" y="10850884"/>
            <a:ext cx="2168525" cy="8458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solidFill>
                  <a:srgbClr val="2D3D54"/>
                </a:solidFill>
                <a:latin typeface="Arial"/>
                <a:cs typeface="Arial"/>
              </a:rPr>
              <a:t>……………………………..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DR.</a:t>
            </a:r>
            <a:r>
              <a:rPr dirty="0" sz="1100" spc="-105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D3D54"/>
                </a:solidFill>
                <a:latin typeface="Arial"/>
                <a:cs typeface="Arial"/>
              </a:rPr>
              <a:t>Esther</a:t>
            </a:r>
            <a:r>
              <a:rPr dirty="0" sz="1100" spc="15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100" spc="-35" b="1">
                <a:solidFill>
                  <a:srgbClr val="2D3D54"/>
                </a:solidFill>
                <a:latin typeface="Arial"/>
                <a:cs typeface="Arial"/>
              </a:rPr>
              <a:t>Musanii,</a:t>
            </a:r>
            <a:r>
              <a:rPr dirty="0" sz="1100" spc="-105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2D3D54"/>
                </a:solidFill>
                <a:latin typeface="Arial"/>
                <a:cs typeface="Arial"/>
              </a:rPr>
              <a:t>PhD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TSC</a:t>
            </a:r>
            <a:r>
              <a:rPr dirty="0" sz="1100" spc="55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County</a:t>
            </a:r>
            <a:r>
              <a:rPr dirty="0" sz="1100" spc="55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Director,</a:t>
            </a:r>
            <a:r>
              <a:rPr dirty="0" sz="1100" spc="-70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Homa</a:t>
            </a:r>
            <a:r>
              <a:rPr dirty="0" sz="1100" spc="55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2D3D54"/>
                </a:solidFill>
                <a:latin typeface="Arial"/>
                <a:cs typeface="Arial"/>
              </a:rPr>
              <a:t>Bay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101165" y="2955238"/>
            <a:ext cx="6600825" cy="74364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2D3D54"/>
                </a:solidFill>
                <a:latin typeface="Arial"/>
                <a:cs typeface="Arial"/>
              </a:rPr>
              <a:t>FORWARD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600">
              <a:latin typeface="Arial"/>
              <a:cs typeface="Arial"/>
            </a:endParaRPr>
          </a:p>
          <a:p>
            <a:pPr marL="26034" marR="2185670">
              <a:lnSpc>
                <a:spcPct val="104500"/>
              </a:lnSpc>
            </a:pP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15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TSC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County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Directors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are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stationed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in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each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47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counties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in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Kenya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with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a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delegated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office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answerable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TSC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Regional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Coordinators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for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among</a:t>
            </a:r>
            <a:r>
              <a:rPr dirty="0" sz="11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other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responsibilities</a:t>
            </a:r>
            <a:r>
              <a:rPr dirty="0" sz="11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to 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identify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staffing</a:t>
            </a:r>
            <a:r>
              <a:rPr dirty="0" sz="11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gaps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in</a:t>
            </a:r>
            <a:r>
              <a:rPr dirty="0" sz="11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schools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within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the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county;</a:t>
            </a:r>
            <a:r>
              <a:rPr dirty="0" sz="1100" spc="-1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Coordinate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teacher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recruitment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at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county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ensure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that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the Commission's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recruitment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guidelines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in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force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are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adhered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to;</a:t>
            </a:r>
            <a:r>
              <a:rPr dirty="0" sz="1100" spc="17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Maintain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a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data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base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registered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teachers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including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unemployed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teachers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within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the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county;</a:t>
            </a:r>
            <a:r>
              <a:rPr dirty="0" sz="1100" spc="-1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Manage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aspects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teacher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management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as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per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existing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policy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and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guidelines</a:t>
            </a:r>
            <a:r>
              <a:rPr dirty="0" sz="1100" spc="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within</a:t>
            </a:r>
            <a:r>
              <a:rPr dirty="0" sz="1100" spc="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county</a:t>
            </a:r>
            <a:r>
              <a:rPr dirty="0" sz="1100" spc="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through:</a:t>
            </a:r>
            <a:r>
              <a:rPr dirty="0" sz="1100" spc="-1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145">
                <a:solidFill>
                  <a:srgbClr val="2D3D54"/>
                </a:solidFill>
                <a:latin typeface="Trebuchet MS"/>
                <a:cs typeface="Trebuchet MS"/>
              </a:rPr>
              <a:t>–</a:t>
            </a:r>
            <a:r>
              <a:rPr dirty="0" sz="1100" spc="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(i)</a:t>
            </a:r>
            <a:r>
              <a:rPr dirty="0" sz="1100" spc="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Recruitment;</a:t>
            </a:r>
            <a:r>
              <a:rPr dirty="0" sz="1100" spc="-1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(ii)</a:t>
            </a:r>
            <a:r>
              <a:rPr dirty="0" sz="1100" spc="-1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Transfers;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(iii)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Posting;</a:t>
            </a:r>
            <a:r>
              <a:rPr dirty="0" sz="1100" spc="-1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(iv)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Receiving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recommending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teachers'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study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leave;</a:t>
            </a:r>
            <a:r>
              <a:rPr dirty="0" sz="1100" spc="-1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(v)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Handling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disciplinary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matters</a:t>
            </a:r>
            <a:r>
              <a:rPr dirty="0" sz="1100" spc="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as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directed</a:t>
            </a:r>
            <a:r>
              <a:rPr dirty="0" sz="1100" spc="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by</a:t>
            </a:r>
            <a:r>
              <a:rPr dirty="0" sz="1100" spc="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Commission</a:t>
            </a:r>
            <a:r>
              <a:rPr dirty="0" sz="1100" spc="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Secretary;</a:t>
            </a:r>
            <a:r>
              <a:rPr dirty="0" sz="1100" spc="-1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(vii)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Identifying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through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a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competitive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process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recommending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the Commission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Secretary,</a:t>
            </a:r>
            <a:r>
              <a:rPr dirty="0" sz="1100" spc="-1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teachers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be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deployed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administrative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positions.</a:t>
            </a:r>
            <a:endParaRPr sz="1100">
              <a:latin typeface="Trebuchet MS"/>
              <a:cs typeface="Trebuchet MS"/>
            </a:endParaRPr>
          </a:p>
          <a:p>
            <a:pPr algn="just" marL="25400" marR="5080">
              <a:lnSpc>
                <a:spcPct val="104500"/>
              </a:lnSpc>
              <a:spcBef>
                <a:spcPts val="1190"/>
              </a:spcBef>
            </a:pP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1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35">
                <a:solidFill>
                  <a:srgbClr val="2D3D54"/>
                </a:solidFill>
                <a:latin typeface="Trebuchet MS"/>
                <a:cs typeface="Trebuchet MS"/>
              </a:rPr>
              <a:t>TSC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County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Directors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are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also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responsible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Commission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Secretary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for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implementation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guidelines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issued</a:t>
            </a:r>
            <a:r>
              <a:rPr dirty="0" sz="1100" spc="-1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by</a:t>
            </a:r>
            <a:r>
              <a:rPr dirty="0" sz="1100" spc="-1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1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Commission</a:t>
            </a:r>
            <a:r>
              <a:rPr dirty="0" sz="1100" spc="-1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from</a:t>
            </a:r>
            <a:r>
              <a:rPr dirty="0" sz="1100" spc="-1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time</a:t>
            </a:r>
            <a:r>
              <a:rPr dirty="0" sz="1100" spc="-1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-1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2D3D54"/>
                </a:solidFill>
                <a:latin typeface="Trebuchet MS"/>
                <a:cs typeface="Trebuchet MS"/>
              </a:rPr>
              <a:t>time;</a:t>
            </a:r>
            <a:r>
              <a:rPr dirty="0" sz="1100" spc="-25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Maintain</a:t>
            </a:r>
            <a:r>
              <a:rPr dirty="0" sz="1100" spc="-1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a</a:t>
            </a:r>
            <a:r>
              <a:rPr dirty="0" sz="1100" spc="-1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data</a:t>
            </a:r>
            <a:r>
              <a:rPr dirty="0" sz="1100" spc="-1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base</a:t>
            </a:r>
            <a:r>
              <a:rPr dirty="0" sz="1100" spc="-1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for</a:t>
            </a:r>
            <a:r>
              <a:rPr dirty="0" sz="1100" spc="-1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2D3D54"/>
                </a:solidFill>
                <a:latin typeface="Trebuchet MS"/>
                <a:cs typeface="Trebuchet MS"/>
              </a:rPr>
              <a:t>all</a:t>
            </a:r>
            <a:r>
              <a:rPr dirty="0" sz="1100" spc="-1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administrative</a:t>
            </a:r>
            <a:r>
              <a:rPr dirty="0" sz="1100" spc="-1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posts</a:t>
            </a:r>
            <a:r>
              <a:rPr dirty="0" sz="1100" spc="-1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in</a:t>
            </a:r>
            <a:r>
              <a:rPr dirty="0" sz="1100" spc="-1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1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county;</a:t>
            </a:r>
            <a:r>
              <a:rPr dirty="0" sz="1100" spc="-25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Maintaining</a:t>
            </a:r>
            <a:r>
              <a:rPr dirty="0" sz="1100" spc="-1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a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data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bank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2D3D54"/>
                </a:solidFill>
                <a:latin typeface="Trebuchet MS"/>
                <a:cs typeface="Trebuchet MS"/>
              </a:rPr>
              <a:t>all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teacher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vacancies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available </a:t>
            </a:r>
            <a:r>
              <a:rPr dirty="0" sz="1100" spc="-95">
                <a:solidFill>
                  <a:srgbClr val="2D3D54"/>
                </a:solidFill>
                <a:latin typeface="Trebuchet MS"/>
                <a:cs typeface="Trebuchet MS"/>
              </a:rPr>
              <a:t>at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county;</a:t>
            </a:r>
            <a:r>
              <a:rPr dirty="0" sz="1100" spc="-2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Coordination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identification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selection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candidates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for</a:t>
            </a:r>
            <a:r>
              <a:rPr dirty="0" sz="1100" spc="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Teacher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Professional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Development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Courses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(TPDC)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within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county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as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per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guidelines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issued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by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Commission</a:t>
            </a:r>
            <a:r>
              <a:rPr dirty="0" sz="11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from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time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2D3D54"/>
                </a:solidFill>
                <a:latin typeface="Trebuchet MS"/>
                <a:cs typeface="Trebuchet MS"/>
              </a:rPr>
              <a:t>time;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Coordination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teacher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promotions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under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common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cadre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establishment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within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county;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Ensuring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that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teachers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comply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with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teaching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standards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prescribed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by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Commission;</a:t>
            </a:r>
            <a:r>
              <a:rPr dirty="0" sz="1100" spc="-1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5">
                <a:solidFill>
                  <a:srgbClr val="2D3D54"/>
                </a:solidFill>
                <a:latin typeface="Trebuchet MS"/>
                <a:cs typeface="Trebuchet MS"/>
              </a:rPr>
              <a:t>Monitor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conduct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performance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teachers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2D3D54"/>
                </a:solidFill>
                <a:latin typeface="Trebuchet MS"/>
                <a:cs typeface="Trebuchet MS"/>
              </a:rPr>
              <a:t>at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county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level;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Oversee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performance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appraisal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teachers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2D3D54"/>
                </a:solidFill>
                <a:latin typeface="Trebuchet MS"/>
                <a:cs typeface="Trebuchet MS"/>
              </a:rPr>
              <a:t>at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county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level;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Submit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 other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reports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related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performance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teachers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as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Commission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2D3D54"/>
                </a:solidFill>
                <a:latin typeface="Trebuchet MS"/>
                <a:cs typeface="Trebuchet MS"/>
              </a:rPr>
              <a:t>may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require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from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time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time;Transmit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reports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from</a:t>
            </a:r>
            <a:r>
              <a:rPr dirty="0" sz="1100" spc="1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heads</a:t>
            </a:r>
            <a:r>
              <a:rPr dirty="0" sz="1100" spc="1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1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institutions</a:t>
            </a:r>
            <a:r>
              <a:rPr dirty="0" sz="1100" spc="1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1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1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Commission;</a:t>
            </a:r>
            <a:r>
              <a:rPr dirty="0" sz="1100" spc="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Supervise</a:t>
            </a:r>
            <a:r>
              <a:rPr dirty="0" sz="1100" spc="1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staff</a:t>
            </a:r>
            <a:r>
              <a:rPr dirty="0" sz="1100" spc="1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within</a:t>
            </a:r>
            <a:r>
              <a:rPr dirty="0" sz="1100" spc="1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1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county;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Advise</a:t>
            </a:r>
            <a:r>
              <a:rPr dirty="0" sz="1100" spc="1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1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respective</a:t>
            </a:r>
            <a:r>
              <a:rPr dirty="0" sz="1100" spc="1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county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governments</a:t>
            </a:r>
            <a:r>
              <a:rPr dirty="0" sz="1100" spc="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on</a:t>
            </a:r>
            <a:r>
              <a:rPr dirty="0" sz="1100" spc="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matters</a:t>
            </a:r>
            <a:r>
              <a:rPr dirty="0" sz="1100" spc="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relating</a:t>
            </a:r>
            <a:r>
              <a:rPr dirty="0" sz="1100" spc="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teaching</a:t>
            </a:r>
            <a:r>
              <a:rPr dirty="0" sz="1100" spc="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profession;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 Establish</a:t>
            </a:r>
            <a:r>
              <a:rPr dirty="0" sz="1100" spc="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mechanisms</a:t>
            </a:r>
            <a:r>
              <a:rPr dirty="0" sz="1100" spc="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enhance</a:t>
            </a:r>
            <a:r>
              <a:rPr dirty="0" sz="1100" spc="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communication</a:t>
            </a:r>
            <a:r>
              <a:rPr dirty="0" sz="1100" spc="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service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delivery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2D3D54"/>
                </a:solidFill>
                <a:latin typeface="Trebuchet MS"/>
                <a:cs typeface="Trebuchet MS"/>
              </a:rPr>
              <a:t>at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county;</a:t>
            </a:r>
            <a:r>
              <a:rPr dirty="0" sz="1100" spc="-2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Liaise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with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Commission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Secretary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other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stakeholders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in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resource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mobilization.</a:t>
            </a:r>
            <a:endParaRPr sz="1100">
              <a:latin typeface="Trebuchet MS"/>
              <a:cs typeface="Trebuchet MS"/>
            </a:endParaRPr>
          </a:p>
          <a:p>
            <a:pPr algn="just" marL="25400" marR="19050">
              <a:lnSpc>
                <a:spcPct val="104500"/>
              </a:lnSpc>
              <a:spcBef>
                <a:spcPts val="1190"/>
              </a:spcBef>
            </a:pP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preparation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subsequent</a:t>
            </a:r>
            <a:r>
              <a:rPr dirty="0" sz="1100" spc="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publication</a:t>
            </a:r>
            <a:r>
              <a:rPr dirty="0" sz="1100" spc="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Second</a:t>
            </a:r>
            <a:r>
              <a:rPr dirty="0" sz="1100" spc="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Strategic</a:t>
            </a:r>
            <a:r>
              <a:rPr dirty="0" sz="1100" spc="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Development</a:t>
            </a:r>
            <a:r>
              <a:rPr dirty="0" sz="1100" spc="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2D3D54"/>
                </a:solidFill>
                <a:latin typeface="Trebuchet MS"/>
                <a:cs typeface="Trebuchet MS"/>
              </a:rPr>
              <a:t>Plan</a:t>
            </a:r>
            <a:r>
              <a:rPr dirty="0" sz="11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(2023</a:t>
            </a:r>
            <a:r>
              <a:rPr dirty="0" sz="1100" spc="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145">
                <a:solidFill>
                  <a:srgbClr val="2D3D54"/>
                </a:solidFill>
                <a:latin typeface="Trebuchet MS"/>
                <a:cs typeface="Trebuchet MS"/>
              </a:rPr>
              <a:t>–</a:t>
            </a:r>
            <a:r>
              <a:rPr dirty="0" sz="1100" spc="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2027)</a:t>
            </a:r>
            <a:r>
              <a:rPr dirty="0" sz="1100" spc="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for</a:t>
            </a:r>
            <a:r>
              <a:rPr dirty="0" sz="1100" spc="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Ober</a:t>
            </a:r>
            <a:r>
              <a:rPr dirty="0" sz="1100" spc="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Boys'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High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School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reflects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high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level</a:t>
            </a:r>
            <a:r>
              <a:rPr dirty="0" sz="11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comprehension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65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Teacher</a:t>
            </a:r>
            <a:r>
              <a:rPr dirty="0" sz="1100" spc="5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2D3D54"/>
                </a:solidFill>
                <a:latin typeface="Trebuchet MS"/>
                <a:cs typeface="Trebuchet MS"/>
              </a:rPr>
              <a:t>Teaching</a:t>
            </a:r>
            <a:r>
              <a:rPr dirty="0" sz="1100" spc="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Process</a:t>
            </a:r>
            <a:r>
              <a:rPr dirty="0" sz="1100" spc="5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Management</a:t>
            </a:r>
            <a:r>
              <a:rPr dirty="0" sz="1100" spc="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65">
                <a:solidFill>
                  <a:srgbClr val="2D3D54"/>
                </a:solidFill>
                <a:latin typeface="Trebuchet MS"/>
                <a:cs typeface="Trebuchet MS"/>
              </a:rPr>
              <a:t>at</a:t>
            </a:r>
            <a:r>
              <a:rPr dirty="0" sz="1100" spc="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School- </a:t>
            </a:r>
            <a:r>
              <a:rPr dirty="0" sz="1100" spc="-120">
                <a:solidFill>
                  <a:srgbClr val="2D3D54"/>
                </a:solidFill>
                <a:latin typeface="Trebuchet MS"/>
                <a:cs typeface="Trebuchet MS"/>
              </a:rPr>
              <a:t>level</a:t>
            </a:r>
            <a:r>
              <a:rPr dirty="0" sz="1100" spc="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04">
                <a:solidFill>
                  <a:srgbClr val="2D3D54"/>
                </a:solidFill>
                <a:latin typeface="Trebuchet MS"/>
                <a:cs typeface="Trebuchet MS"/>
              </a:rPr>
              <a:t>by</a:t>
            </a:r>
            <a:r>
              <a:rPr dirty="0" sz="1100" spc="1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3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Board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85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5">
                <a:solidFill>
                  <a:srgbClr val="2D3D54"/>
                </a:solidFill>
                <a:latin typeface="Trebuchet MS"/>
                <a:cs typeface="Trebuchet MS"/>
              </a:rPr>
              <a:t>Management,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40">
                <a:solidFill>
                  <a:srgbClr val="2D3D54"/>
                </a:solidFill>
                <a:latin typeface="Trebuchet MS"/>
                <a:cs typeface="Trebuchet MS"/>
              </a:rPr>
              <a:t>Staff</a:t>
            </a:r>
            <a:r>
              <a:rPr dirty="0" sz="1100" spc="5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4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other</a:t>
            </a:r>
            <a:r>
              <a:rPr dirty="0" sz="11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stakeholders</a:t>
            </a:r>
            <a:r>
              <a:rPr dirty="0" sz="1100" spc="7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85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3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7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school.The</a:t>
            </a:r>
            <a:r>
              <a:rPr dirty="0" sz="1100" spc="7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quality</a:t>
            </a:r>
            <a:r>
              <a:rPr dirty="0" sz="1100" spc="7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85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teacher</a:t>
            </a:r>
            <a:r>
              <a:rPr dirty="0" sz="1100" spc="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management</a:t>
            </a:r>
            <a:r>
              <a:rPr dirty="0" sz="1100" spc="7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related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data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reported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and or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forecasted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in the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Strategic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Development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Plan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presents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to the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commission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a 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clear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needs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assessment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for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teachers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teacher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professional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development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that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will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go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a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long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way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in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guiding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Commission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Secretary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in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making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technical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professional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staffing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needs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andTPD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services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at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OBHS.</a:t>
            </a:r>
            <a:endParaRPr sz="1100">
              <a:latin typeface="Trebuchet MS"/>
              <a:cs typeface="Trebuchet MS"/>
            </a:endParaRPr>
          </a:p>
          <a:p>
            <a:pPr algn="just" marL="25400" marR="19050">
              <a:lnSpc>
                <a:spcPct val="104500"/>
              </a:lnSpc>
              <a:spcBef>
                <a:spcPts val="1195"/>
              </a:spcBef>
            </a:pP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As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an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office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of the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Commission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at the County</a:t>
            </a:r>
            <a:r>
              <a:rPr dirty="0" sz="1100" spc="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level,</a:t>
            </a:r>
            <a:r>
              <a:rPr dirty="0" sz="11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the 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Plan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presents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an 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opportune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tool for 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effective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teacher 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management</a:t>
            </a:r>
            <a:r>
              <a:rPr dirty="0" sz="1100" spc="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3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teacher</a:t>
            </a:r>
            <a:r>
              <a:rPr dirty="0" sz="1100" spc="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professional</a:t>
            </a:r>
            <a:r>
              <a:rPr dirty="0" sz="1100" spc="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development</a:t>
            </a:r>
            <a:r>
              <a:rPr dirty="0" sz="1100" spc="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20">
                <a:solidFill>
                  <a:srgbClr val="2D3D54"/>
                </a:solidFill>
                <a:latin typeface="Trebuchet MS"/>
                <a:cs typeface="Trebuchet MS"/>
              </a:rPr>
              <a:t>that</a:t>
            </a:r>
            <a:r>
              <a:rPr dirty="0" sz="1100" spc="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will</a:t>
            </a:r>
            <a:r>
              <a:rPr dirty="0" sz="1100" spc="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2D3D54"/>
                </a:solidFill>
                <a:latin typeface="Trebuchet MS"/>
                <a:cs typeface="Trebuchet MS"/>
              </a:rPr>
              <a:t>definitely</a:t>
            </a:r>
            <a:r>
              <a:rPr dirty="0" sz="1100" spc="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guide</a:t>
            </a:r>
            <a:r>
              <a:rPr dirty="0" sz="1100" spc="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25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Commission</a:t>
            </a:r>
            <a:r>
              <a:rPr dirty="0" sz="1100" spc="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on</a:t>
            </a:r>
            <a:r>
              <a:rPr dirty="0" sz="1100" spc="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20">
                <a:solidFill>
                  <a:srgbClr val="2D3D54"/>
                </a:solidFill>
                <a:latin typeface="Trebuchet MS"/>
                <a:cs typeface="Trebuchet MS"/>
              </a:rPr>
              <a:t>its</a:t>
            </a:r>
            <a:r>
              <a:rPr dirty="0" sz="1100" spc="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quest</a:t>
            </a:r>
            <a:r>
              <a:rPr dirty="0" sz="1100" spc="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implement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institutional</a:t>
            </a:r>
            <a:r>
              <a:rPr dirty="0" sz="11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capacity</a:t>
            </a:r>
            <a:r>
              <a:rPr dirty="0" sz="11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building</a:t>
            </a:r>
            <a:r>
              <a:rPr dirty="0" sz="1100" spc="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2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organizational</a:t>
            </a:r>
            <a:r>
              <a:rPr dirty="0" sz="11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strengthening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45">
                <a:solidFill>
                  <a:srgbClr val="2D3D54"/>
                </a:solidFill>
                <a:latin typeface="Trebuchet MS"/>
                <a:cs typeface="Trebuchet MS"/>
              </a:rPr>
              <a:t>in</a:t>
            </a:r>
            <a:r>
              <a:rPr dirty="0" sz="1100" spc="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25">
                <a:solidFill>
                  <a:srgbClr val="2D3D54"/>
                </a:solidFill>
                <a:latin typeface="Trebuchet MS"/>
                <a:cs typeface="Trebuchet MS"/>
              </a:rPr>
              <a:t>Kenya,</a:t>
            </a:r>
            <a:r>
              <a:rPr dirty="0" sz="1100" spc="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with</a:t>
            </a:r>
            <a:r>
              <a:rPr dirty="0" sz="1100" spc="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40">
                <a:solidFill>
                  <a:srgbClr val="2D3D54"/>
                </a:solidFill>
                <a:latin typeface="Trebuchet MS"/>
                <a:cs typeface="Trebuchet MS"/>
              </a:rPr>
              <a:t>OBHS </a:t>
            </a:r>
            <a:r>
              <a:rPr dirty="0" sz="1100" spc="-95">
                <a:solidFill>
                  <a:srgbClr val="2D3D54"/>
                </a:solidFill>
                <a:latin typeface="Trebuchet MS"/>
                <a:cs typeface="Trebuchet MS"/>
              </a:rPr>
              <a:t>being</a:t>
            </a:r>
            <a:r>
              <a:rPr dirty="0" sz="1100" spc="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one</a:t>
            </a:r>
            <a:r>
              <a:rPr dirty="0" sz="1100" spc="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4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5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model</a:t>
            </a:r>
            <a:r>
              <a:rPr dirty="0" sz="1100" spc="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schools</a:t>
            </a:r>
            <a:r>
              <a:rPr dirty="0" sz="1100" spc="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to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show-case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Commission's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commitment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with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regards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to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its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mundane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task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assigned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to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it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by</a:t>
            </a:r>
            <a:r>
              <a:rPr dirty="0" sz="1100" spc="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Article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237(2)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the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Constitution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9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Kenya,</a:t>
            </a:r>
            <a:r>
              <a:rPr dirty="0" sz="1100" spc="-2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2010.</a:t>
            </a:r>
            <a:endParaRPr sz="1100">
              <a:latin typeface="Trebuchet MS"/>
              <a:cs typeface="Trebuchet MS"/>
            </a:endParaRPr>
          </a:p>
          <a:p>
            <a:pPr algn="just" marL="24765" marR="19685">
              <a:lnSpc>
                <a:spcPct val="104500"/>
              </a:lnSpc>
              <a:spcBef>
                <a:spcPts val="1190"/>
              </a:spcBef>
            </a:pP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Commission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looks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forward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to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supporting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50">
                <a:solidFill>
                  <a:srgbClr val="2D3D54"/>
                </a:solidFill>
                <a:latin typeface="Trebuchet MS"/>
                <a:cs typeface="Trebuchet MS"/>
              </a:rPr>
              <a:t>OBHS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to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achieve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its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optimal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CBE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for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effective</a:t>
            </a:r>
            <a:r>
              <a:rPr dirty="0" sz="11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teaching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learning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service</a:t>
            </a:r>
            <a:r>
              <a:rPr dirty="0" sz="1100" spc="-10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delivery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during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Plan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Implementation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Period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(2023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145">
                <a:solidFill>
                  <a:srgbClr val="2D3D54"/>
                </a:solidFill>
                <a:latin typeface="Trebuchet MS"/>
                <a:cs typeface="Trebuchet MS"/>
              </a:rPr>
              <a:t>–</a:t>
            </a:r>
            <a:r>
              <a:rPr dirty="0" sz="1100" spc="-10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2027).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3325539" y="3106828"/>
            <a:ext cx="2484755" cy="36195"/>
          </a:xfrm>
          <a:custGeom>
            <a:avLst/>
            <a:gdLst/>
            <a:ahLst/>
            <a:cxnLst/>
            <a:rect l="l" t="t" r="r" b="b"/>
            <a:pathLst>
              <a:path w="2484754" h="36194">
                <a:moveTo>
                  <a:pt x="2484691" y="0"/>
                </a:moveTo>
                <a:lnTo>
                  <a:pt x="0" y="0"/>
                </a:lnTo>
                <a:lnTo>
                  <a:pt x="0" y="35995"/>
                </a:lnTo>
                <a:lnTo>
                  <a:pt x="2484691" y="35995"/>
                </a:lnTo>
                <a:lnTo>
                  <a:pt x="2484691" y="0"/>
                </a:lnTo>
                <a:close/>
              </a:path>
            </a:pathLst>
          </a:custGeom>
          <a:solidFill>
            <a:srgbClr val="2D3D5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6631319" y="2397242"/>
            <a:ext cx="2078355" cy="3225165"/>
            <a:chOff x="6631319" y="2397242"/>
            <a:chExt cx="2078355" cy="3225165"/>
          </a:xfrm>
        </p:grpSpPr>
        <p:sp>
          <p:nvSpPr>
            <p:cNvPr id="9" name="object 9" descr=""/>
            <p:cNvSpPr/>
            <p:nvPr/>
          </p:nvSpPr>
          <p:spPr>
            <a:xfrm>
              <a:off x="6631319" y="2397242"/>
              <a:ext cx="2078355" cy="3225165"/>
            </a:xfrm>
            <a:custGeom>
              <a:avLst/>
              <a:gdLst/>
              <a:ahLst/>
              <a:cxnLst/>
              <a:rect l="l" t="t" r="r" b="b"/>
              <a:pathLst>
                <a:path w="2078354" h="3225165">
                  <a:moveTo>
                    <a:pt x="2078099" y="0"/>
                  </a:moveTo>
                  <a:lnTo>
                    <a:pt x="0" y="0"/>
                  </a:lnTo>
                  <a:lnTo>
                    <a:pt x="0" y="3224635"/>
                  </a:lnTo>
                  <a:lnTo>
                    <a:pt x="2078099" y="3224635"/>
                  </a:lnTo>
                  <a:lnTo>
                    <a:pt x="20780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1314" y="3481744"/>
              <a:ext cx="1971459" cy="2087998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7722081" y="12560721"/>
            <a:ext cx="607060" cy="18542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 sz="1000" b="1">
                <a:solidFill>
                  <a:srgbClr val="B3B3B3"/>
                </a:solidFill>
                <a:latin typeface="Arial"/>
                <a:cs typeface="Arial"/>
              </a:rPr>
              <a:t>ix</a:t>
            </a:r>
            <a:r>
              <a:rPr dirty="0" sz="1000" spc="-25" b="1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B3B3B3"/>
                </a:solidFill>
                <a:latin typeface="Arial"/>
                <a:cs typeface="Arial"/>
              </a:rPr>
              <a:t>|</a:t>
            </a:r>
            <a:r>
              <a:rPr dirty="0" sz="1000" spc="-30" b="1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563429" y="12874873"/>
            <a:ext cx="7560309" cy="211454"/>
          </a:xfrm>
          <a:custGeom>
            <a:avLst/>
            <a:gdLst/>
            <a:ahLst/>
            <a:cxnLst/>
            <a:rect l="l" t="t" r="r" b="b"/>
            <a:pathLst>
              <a:path w="7560309" h="211455">
                <a:moveTo>
                  <a:pt x="0" y="211316"/>
                </a:moveTo>
                <a:lnTo>
                  <a:pt x="7560003" y="211316"/>
                </a:lnTo>
                <a:lnTo>
                  <a:pt x="7560003" y="0"/>
                </a:lnTo>
                <a:lnTo>
                  <a:pt x="0" y="0"/>
                </a:lnTo>
                <a:lnTo>
                  <a:pt x="0" y="211316"/>
                </a:lnTo>
                <a:close/>
              </a:path>
            </a:pathLst>
          </a:custGeom>
          <a:solidFill>
            <a:srgbClr val="4BB34B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563429" y="2394189"/>
            <a:ext cx="7560309" cy="10057765"/>
          </a:xfrm>
          <a:custGeom>
            <a:avLst/>
            <a:gdLst/>
            <a:ahLst/>
            <a:cxnLst/>
            <a:rect l="l" t="t" r="r" b="b"/>
            <a:pathLst>
              <a:path w="7560309" h="10057765">
                <a:moveTo>
                  <a:pt x="0" y="10057611"/>
                </a:moveTo>
                <a:lnTo>
                  <a:pt x="7560003" y="10057611"/>
                </a:lnTo>
                <a:lnTo>
                  <a:pt x="7560003" y="0"/>
                </a:lnTo>
                <a:lnTo>
                  <a:pt x="0" y="0"/>
                </a:lnTo>
                <a:lnTo>
                  <a:pt x="0" y="10057611"/>
                </a:lnTo>
                <a:close/>
              </a:path>
            </a:pathLst>
          </a:custGeom>
          <a:solidFill>
            <a:srgbClr val="4BB34B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089569" y="2977137"/>
            <a:ext cx="6605270" cy="9434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096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2D3D54"/>
                </a:solidFill>
                <a:latin typeface="Arial"/>
                <a:cs typeface="Arial"/>
              </a:rPr>
              <a:t>FORWARD</a:t>
            </a:r>
            <a:endParaRPr sz="1600">
              <a:latin typeface="Arial"/>
              <a:cs typeface="Arial"/>
            </a:endParaRPr>
          </a:p>
          <a:p>
            <a:pPr algn="just" marL="13970" marR="2180590">
              <a:lnSpc>
                <a:spcPct val="102299"/>
              </a:lnSpc>
              <a:spcBef>
                <a:spcPts val="1805"/>
              </a:spcBef>
            </a:pPr>
            <a:r>
              <a:rPr dirty="0" sz="1100" spc="5">
                <a:solidFill>
                  <a:srgbClr val="2D3D54"/>
                </a:solidFill>
                <a:latin typeface="Trebuchet MS"/>
                <a:cs typeface="Trebuchet MS"/>
              </a:rPr>
              <a:t>Ober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Boys'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High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School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was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founded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75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years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ago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as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a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mixed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primary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school,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then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known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as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Bware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Local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Native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Council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(LNC).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In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1959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it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became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Bware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30">
                <a:solidFill>
                  <a:srgbClr val="2D3D54"/>
                </a:solidFill>
                <a:latin typeface="Trebuchet MS"/>
                <a:cs typeface="Trebuchet MS"/>
              </a:rPr>
              <a:t>DEB</a:t>
            </a:r>
            <a:r>
              <a:rPr dirty="0" sz="1100" spc="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later</a:t>
            </a:r>
            <a:r>
              <a:rPr dirty="0" sz="1100" spc="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same</a:t>
            </a:r>
            <a:r>
              <a:rPr dirty="0" sz="1100" spc="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year,</a:t>
            </a:r>
            <a:r>
              <a:rPr dirty="0" sz="1100" spc="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it</a:t>
            </a:r>
            <a:r>
              <a:rPr dirty="0" sz="1100" spc="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become</a:t>
            </a:r>
            <a:r>
              <a:rPr dirty="0" sz="1100" spc="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an</a:t>
            </a:r>
            <a:r>
              <a:rPr dirty="0" sz="1100" spc="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Intermediate</a:t>
            </a:r>
            <a:r>
              <a:rPr dirty="0" sz="1100" spc="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school</a:t>
            </a:r>
            <a:r>
              <a:rPr dirty="0" sz="1100" spc="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with</a:t>
            </a:r>
            <a:r>
              <a:rPr dirty="0" sz="1100" spc="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an</a:t>
            </a:r>
            <a:r>
              <a:rPr dirty="0" sz="1100" spc="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upper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primary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school.</a:t>
            </a:r>
            <a:r>
              <a:rPr dirty="0" sz="1100" spc="-2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In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same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year,</a:t>
            </a:r>
            <a:r>
              <a:rPr dirty="0" sz="1100" spc="-2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name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school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changed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30">
                <a:solidFill>
                  <a:srgbClr val="2D3D54"/>
                </a:solidFill>
                <a:latin typeface="Trebuchet MS"/>
                <a:cs typeface="Trebuchet MS"/>
              </a:rPr>
              <a:t>OBER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DEB.</a:t>
            </a:r>
            <a:r>
              <a:rPr dirty="0" sz="11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In</a:t>
            </a:r>
            <a:r>
              <a:rPr dirty="0" sz="1100" spc="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1977,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 the</a:t>
            </a:r>
            <a:r>
              <a:rPr dirty="0" sz="1100" spc="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Secondary</a:t>
            </a:r>
            <a:r>
              <a:rPr dirty="0" sz="1100" spc="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School</a:t>
            </a:r>
            <a:r>
              <a:rPr dirty="0" sz="1100" spc="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was</a:t>
            </a:r>
            <a:r>
              <a:rPr dirty="0" sz="1100" spc="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started</a:t>
            </a:r>
            <a:r>
              <a:rPr dirty="0" sz="1100" spc="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as</a:t>
            </a:r>
            <a:r>
              <a:rPr dirty="0" sz="1100" spc="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a</a:t>
            </a:r>
            <a:r>
              <a:rPr dirty="0" sz="1100" spc="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mixed</a:t>
            </a:r>
            <a:r>
              <a:rPr dirty="0" sz="1100" spc="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school</a:t>
            </a:r>
            <a:r>
              <a:rPr dirty="0" sz="1100" spc="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with</a:t>
            </a:r>
            <a:r>
              <a:rPr dirty="0" sz="1100" spc="40">
                <a:solidFill>
                  <a:srgbClr val="2D3D54"/>
                </a:solidFill>
                <a:latin typeface="Trebuchet MS"/>
                <a:cs typeface="Trebuchet MS"/>
              </a:rPr>
              <a:t> Mr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Philip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Owili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as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pioneer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Principal.The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land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where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school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sits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was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donated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by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local</a:t>
            </a:r>
            <a:r>
              <a:rPr dirty="0" sz="1100" spc="2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families</a:t>
            </a:r>
            <a:r>
              <a:rPr dirty="0" sz="1100" spc="2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2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Gonya,</a:t>
            </a:r>
            <a:r>
              <a:rPr dirty="0" sz="1100" spc="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Salmon</a:t>
            </a:r>
            <a:r>
              <a:rPr dirty="0" sz="1100" spc="2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Oyieko,</a:t>
            </a:r>
            <a:r>
              <a:rPr dirty="0" sz="1100" spc="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Oyengwe</a:t>
            </a:r>
            <a:r>
              <a:rPr dirty="0" sz="1100" spc="2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(Nyambega),</a:t>
            </a:r>
            <a:r>
              <a:rPr dirty="0" sz="1100" spc="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Kanyango</a:t>
            </a:r>
            <a:r>
              <a:rPr dirty="0" sz="1100" spc="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(Angote),</a:t>
            </a:r>
            <a:r>
              <a:rPr dirty="0" sz="1100" spc="-2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Otondo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Kirongo.</a:t>
            </a:r>
            <a:r>
              <a:rPr dirty="0" sz="1100" spc="-2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Its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total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land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size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is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6.8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hectares.The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school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has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continued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grow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in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lips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bounds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since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1977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with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40">
                <a:solidFill>
                  <a:srgbClr val="2D3D54"/>
                </a:solidFill>
                <a:latin typeface="Trebuchet MS"/>
                <a:cs typeface="Trebuchet MS"/>
              </a:rPr>
              <a:t>Mr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Benjamin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Randa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as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Board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 Chair,</a:t>
            </a:r>
            <a:r>
              <a:rPr dirty="0" sz="1100" spc="-1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recording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impressive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growth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in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its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enrolment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rates,</a:t>
            </a:r>
            <a:r>
              <a:rPr dirty="0" sz="1100" spc="-1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infrastructure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expansion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development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academic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performance.</a:t>
            </a:r>
            <a:endParaRPr sz="1100">
              <a:latin typeface="Trebuchet MS"/>
              <a:cs typeface="Trebuchet MS"/>
            </a:endParaRPr>
          </a:p>
          <a:p>
            <a:pPr algn="just" marL="13970" marR="2195830">
              <a:lnSpc>
                <a:spcPct val="102299"/>
              </a:lnSpc>
              <a:spcBef>
                <a:spcPts val="1200"/>
              </a:spcBef>
            </a:pP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I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am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privileged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be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6th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Chair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Board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Management,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serving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my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second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term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 and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very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proud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 be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part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this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 great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community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as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we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celebrate</a:t>
            </a:r>
            <a:endParaRPr sz="1100">
              <a:latin typeface="Trebuchet MS"/>
              <a:cs typeface="Trebuchet MS"/>
            </a:endParaRPr>
          </a:p>
          <a:p>
            <a:pPr algn="just" marL="13335" marR="17780">
              <a:lnSpc>
                <a:spcPct val="102299"/>
              </a:lnSpc>
            </a:pPr>
            <a:r>
              <a:rPr dirty="0" sz="1100" spc="-15">
                <a:solidFill>
                  <a:srgbClr val="2D3D54"/>
                </a:solidFill>
                <a:latin typeface="Trebuchet MS"/>
                <a:cs typeface="Trebuchet MS"/>
              </a:rPr>
              <a:t>our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46th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school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birthday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 the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launch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5">
                <a:solidFill>
                  <a:srgbClr val="2D3D54"/>
                </a:solidFill>
                <a:latin typeface="Trebuchet MS"/>
                <a:cs typeface="Trebuchet MS"/>
              </a:rPr>
              <a:t>our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second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strategic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development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plan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under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my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leadership.</a:t>
            </a:r>
            <a:r>
              <a:rPr dirty="0" sz="1100" spc="-1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I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am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humbled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5">
                <a:solidFill>
                  <a:srgbClr val="2D3D54"/>
                </a:solidFill>
                <a:latin typeface="Trebuchet MS"/>
                <a:cs typeface="Trebuchet MS"/>
              </a:rPr>
              <a:t>too</a:t>
            </a:r>
            <a:r>
              <a:rPr dirty="0" sz="1100" spc="1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that</a:t>
            </a:r>
            <a:r>
              <a:rPr dirty="0" sz="1100" spc="1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this</a:t>
            </a:r>
            <a:r>
              <a:rPr dirty="0" sz="1100" spc="1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development</a:t>
            </a:r>
            <a:r>
              <a:rPr dirty="0" sz="1100" spc="1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roadmap</a:t>
            </a:r>
            <a:r>
              <a:rPr dirty="0" sz="1100" spc="1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for</a:t>
            </a:r>
            <a:r>
              <a:rPr dirty="0" sz="1100" spc="1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5">
                <a:solidFill>
                  <a:srgbClr val="2D3D54"/>
                </a:solidFill>
                <a:latin typeface="Trebuchet MS"/>
                <a:cs typeface="Trebuchet MS"/>
              </a:rPr>
              <a:t>our</a:t>
            </a:r>
            <a:r>
              <a:rPr dirty="0" sz="1100" spc="1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school</a:t>
            </a:r>
            <a:r>
              <a:rPr dirty="0" sz="1100" spc="1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comes</a:t>
            </a:r>
            <a:r>
              <a:rPr dirty="0" sz="1100" spc="1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2D3D54"/>
                </a:solidFill>
                <a:latin typeface="Trebuchet MS"/>
                <a:cs typeface="Trebuchet MS"/>
              </a:rPr>
              <a:t>at</a:t>
            </a:r>
            <a:r>
              <a:rPr dirty="0" sz="1100" spc="1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1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start</a:t>
            </a:r>
            <a:r>
              <a:rPr dirty="0" sz="1100" spc="1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1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mysecond</a:t>
            </a:r>
            <a:r>
              <a:rPr dirty="0" sz="1100" spc="1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as</a:t>
            </a:r>
            <a:r>
              <a:rPr dirty="0" sz="1100" spc="1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1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Chairman,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Board</a:t>
            </a:r>
            <a:r>
              <a:rPr dirty="0" sz="1100" spc="1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Management.This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challenges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me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use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this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window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period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service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school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 carve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out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my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own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legacy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35">
                <a:solidFill>
                  <a:srgbClr val="2D3D54"/>
                </a:solidFill>
                <a:latin typeface="Trebuchet MS"/>
                <a:cs typeface="Trebuchet MS"/>
              </a:rPr>
              <a:t>be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indelibly</a:t>
            </a:r>
            <a:r>
              <a:rPr dirty="0" sz="1100" spc="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etched</a:t>
            </a:r>
            <a:r>
              <a:rPr dirty="0" sz="1100" spc="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in</a:t>
            </a:r>
            <a:r>
              <a:rPr dirty="0" sz="1100" spc="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footprints</a:t>
            </a:r>
            <a:r>
              <a:rPr dirty="0" sz="1100" spc="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this</a:t>
            </a:r>
            <a:r>
              <a:rPr dirty="0" sz="1100" spc="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great</a:t>
            </a:r>
            <a:r>
              <a:rPr dirty="0" sz="1100" spc="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school</a:t>
            </a:r>
            <a:r>
              <a:rPr dirty="0" sz="1100" spc="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in</a:t>
            </a:r>
            <a:r>
              <a:rPr dirty="0" sz="1100" spc="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Rachuonyo</a:t>
            </a:r>
            <a:r>
              <a:rPr dirty="0" sz="1100" spc="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East</a:t>
            </a:r>
            <a:r>
              <a:rPr dirty="0" sz="1100" spc="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Subcounty</a:t>
            </a:r>
            <a:r>
              <a:rPr dirty="0" sz="1100" spc="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in</a:t>
            </a:r>
            <a:r>
              <a:rPr dirty="0" sz="1100" spc="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Homa</a:t>
            </a:r>
            <a:r>
              <a:rPr dirty="0" sz="1100" spc="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Bay</a:t>
            </a:r>
            <a:r>
              <a:rPr dirty="0" sz="1100" spc="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County,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just</a:t>
            </a:r>
            <a:r>
              <a:rPr dirty="0" sz="1100" spc="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like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 predecessors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did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during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their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time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as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leaders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in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this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school.</a:t>
            </a:r>
            <a:endParaRPr sz="1100">
              <a:latin typeface="Trebuchet MS"/>
              <a:cs typeface="Trebuchet MS"/>
            </a:endParaRPr>
          </a:p>
          <a:p>
            <a:pPr algn="just" marL="13335" marR="17780">
              <a:lnSpc>
                <a:spcPct val="102299"/>
              </a:lnSpc>
              <a:spcBef>
                <a:spcPts val="1200"/>
              </a:spcBef>
            </a:pP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I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view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progresses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so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far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made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as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a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result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collectiveness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team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spirit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that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has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lived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on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in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school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since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2D3D54"/>
                </a:solidFill>
                <a:latin typeface="Trebuchet MS"/>
                <a:cs typeface="Trebuchet MS"/>
              </a:rPr>
              <a:t>its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inception.</a:t>
            </a:r>
            <a:r>
              <a:rPr dirty="0" sz="1100" spc="-2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ability</a:t>
            </a:r>
            <a:r>
              <a:rPr dirty="0" sz="1100" spc="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school's</a:t>
            </a:r>
            <a:r>
              <a:rPr dirty="0" sz="1100" spc="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stakeholders</a:t>
            </a:r>
            <a:r>
              <a:rPr dirty="0" sz="1100" spc="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see</a:t>
            </a:r>
            <a:r>
              <a:rPr dirty="0" sz="1100" spc="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vision</a:t>
            </a:r>
            <a:r>
              <a:rPr dirty="0" sz="1100" spc="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be</a:t>
            </a:r>
            <a:r>
              <a:rPr dirty="0" sz="1100" spc="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guided</a:t>
            </a:r>
            <a:r>
              <a:rPr dirty="0" sz="1100" spc="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by</a:t>
            </a:r>
            <a:r>
              <a:rPr dirty="0" sz="1100" spc="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school</a:t>
            </a:r>
            <a:r>
              <a:rPr dirty="0" sz="1100" spc="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mission</a:t>
            </a:r>
            <a:r>
              <a:rPr dirty="0" sz="1100" spc="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statements</a:t>
            </a:r>
            <a:r>
              <a:rPr dirty="0" sz="1100" spc="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5">
                <a:solidFill>
                  <a:srgbClr val="2D3D54"/>
                </a:solidFill>
                <a:latin typeface="Trebuchet MS"/>
                <a:cs typeface="Trebuchet MS"/>
              </a:rPr>
              <a:t>in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decision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making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process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humbles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my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spirit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a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lot.The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willingness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5">
                <a:solidFill>
                  <a:srgbClr val="2D3D54"/>
                </a:solidFill>
                <a:latin typeface="Trebuchet MS"/>
                <a:cs typeface="Trebuchet MS"/>
              </a:rPr>
              <a:t>our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staff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students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to </a:t>
            </a:r>
            <a:r>
              <a:rPr dirty="0" sz="1100" spc="-95">
                <a:solidFill>
                  <a:srgbClr val="2D3D54"/>
                </a:solidFill>
                <a:latin typeface="Trebuchet MS"/>
                <a:cs typeface="Trebuchet MS"/>
              </a:rPr>
              <a:t>pay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a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price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to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maintain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45">
                <a:solidFill>
                  <a:srgbClr val="2D3D54"/>
                </a:solidFill>
                <a:latin typeface="Trebuchet MS"/>
                <a:cs typeface="Trebuchet MS"/>
              </a:rPr>
              <a:t>a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 culture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tradition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excellence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in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2D3D54"/>
                </a:solidFill>
                <a:latin typeface="Trebuchet MS"/>
                <a:cs typeface="Trebuchet MS"/>
              </a:rPr>
              <a:t>all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facets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education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child's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holistic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development,</a:t>
            </a:r>
            <a:r>
              <a:rPr dirty="0" sz="1100" spc="-2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realize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2D3D54"/>
                </a:solidFill>
                <a:latin typeface="Trebuchet MS"/>
                <a:cs typeface="Trebuchet MS"/>
              </a:rPr>
              <a:t>maintain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good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image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brand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school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is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a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secret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that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ought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be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guarded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so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jealously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moving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forward.</a:t>
            </a:r>
            <a:endParaRPr sz="1100">
              <a:latin typeface="Trebuchet MS"/>
              <a:cs typeface="Trebuchet MS"/>
            </a:endParaRPr>
          </a:p>
          <a:p>
            <a:pPr algn="just" marL="12700" marR="18415">
              <a:lnSpc>
                <a:spcPct val="102299"/>
              </a:lnSpc>
              <a:spcBef>
                <a:spcPts val="1200"/>
              </a:spcBef>
            </a:pPr>
            <a:r>
              <a:rPr dirty="0" sz="1100" spc="25">
                <a:solidFill>
                  <a:srgbClr val="2D3D54"/>
                </a:solidFill>
                <a:latin typeface="Trebuchet MS"/>
                <a:cs typeface="Trebuchet MS"/>
              </a:rPr>
              <a:t>As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we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roll-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out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second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strategic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development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plan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for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5">
                <a:solidFill>
                  <a:srgbClr val="2D3D54"/>
                </a:solidFill>
                <a:latin typeface="Trebuchet MS"/>
                <a:cs typeface="Trebuchet MS"/>
              </a:rPr>
              <a:t>our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school,</a:t>
            </a:r>
            <a:r>
              <a:rPr dirty="0" sz="1100" spc="-2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I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am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confident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that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momentum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growth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development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already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realized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will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not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only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be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maintained,</a:t>
            </a:r>
            <a:r>
              <a:rPr dirty="0" sz="1100" spc="-2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but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shall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be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scaled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up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even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as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we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open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5">
                <a:solidFill>
                  <a:srgbClr val="2D3D54"/>
                </a:solidFill>
                <a:latin typeface="Trebuchet MS"/>
                <a:cs typeface="Trebuchet MS"/>
              </a:rPr>
              <a:t>our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5">
                <a:solidFill>
                  <a:srgbClr val="2D3D54"/>
                </a:solidFill>
                <a:latin typeface="Trebuchet MS"/>
                <a:cs typeface="Trebuchet MS"/>
              </a:rPr>
              <a:t>doors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gates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wider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collaborations,</a:t>
            </a:r>
            <a:r>
              <a:rPr dirty="0" sz="1100" spc="-1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partnership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networking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with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both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 local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international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development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partners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funding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agencies.This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approach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is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envisaged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be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a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sure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way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resourcing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2D3D54"/>
                </a:solidFill>
                <a:latin typeface="Trebuchet MS"/>
                <a:cs typeface="Trebuchet MS"/>
              </a:rPr>
              <a:t>effective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impactful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implementation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Strategic</a:t>
            </a:r>
            <a:r>
              <a:rPr dirty="0" sz="1100" spc="1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Development</a:t>
            </a:r>
            <a:r>
              <a:rPr dirty="0" sz="1100" spc="1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2D3D54"/>
                </a:solidFill>
                <a:latin typeface="Trebuchet MS"/>
                <a:cs typeface="Trebuchet MS"/>
              </a:rPr>
              <a:t>Plan,</a:t>
            </a:r>
            <a:r>
              <a:rPr dirty="0" sz="1100" spc="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hence</a:t>
            </a:r>
            <a:r>
              <a:rPr dirty="0" sz="1100" spc="1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achieving</a:t>
            </a:r>
            <a:r>
              <a:rPr dirty="0" sz="1100" spc="1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its</a:t>
            </a:r>
            <a:r>
              <a:rPr dirty="0" sz="1100" spc="1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desired</a:t>
            </a:r>
            <a:r>
              <a:rPr dirty="0" sz="1100" spc="1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targets</a:t>
            </a:r>
            <a:r>
              <a:rPr dirty="0" sz="1100" spc="1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in</a:t>
            </a:r>
            <a:r>
              <a:rPr dirty="0" sz="1100" spc="1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time,</a:t>
            </a:r>
            <a:r>
              <a:rPr dirty="0" sz="1100" spc="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within</a:t>
            </a:r>
            <a:r>
              <a:rPr dirty="0" sz="1100" spc="1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1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constraints</a:t>
            </a:r>
            <a:r>
              <a:rPr dirty="0" sz="1100" spc="1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1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resources</a:t>
            </a:r>
            <a:r>
              <a:rPr dirty="0" sz="1100" spc="1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institutional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capacity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2D3D54"/>
                </a:solidFill>
                <a:latin typeface="Trebuchet MS"/>
                <a:cs typeface="Trebuchet MS"/>
              </a:rPr>
              <a:t>at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present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time.</a:t>
            </a:r>
            <a:endParaRPr sz="1100">
              <a:latin typeface="Trebuchet MS"/>
              <a:cs typeface="Trebuchet MS"/>
            </a:endParaRPr>
          </a:p>
          <a:p>
            <a:pPr algn="just" marL="12700" marR="5080">
              <a:lnSpc>
                <a:spcPct val="102299"/>
              </a:lnSpc>
              <a:spcBef>
                <a:spcPts val="1205"/>
              </a:spcBef>
            </a:pPr>
            <a:r>
              <a:rPr dirty="0" sz="1100" spc="25">
                <a:solidFill>
                  <a:srgbClr val="2D3D54"/>
                </a:solidFill>
                <a:latin typeface="Trebuchet MS"/>
                <a:cs typeface="Trebuchet MS"/>
              </a:rPr>
              <a:t>As</a:t>
            </a:r>
            <a:r>
              <a:rPr dirty="0" sz="1100" spc="-1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a</a:t>
            </a:r>
            <a:r>
              <a:rPr dirty="0" sz="1100" spc="-1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Board,</a:t>
            </a:r>
            <a:r>
              <a:rPr dirty="0" sz="1100" spc="-229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we</a:t>
            </a:r>
            <a:r>
              <a:rPr dirty="0" sz="1100" spc="-1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commit</a:t>
            </a:r>
            <a:r>
              <a:rPr dirty="0" sz="1100" spc="-1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-1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this</a:t>
            </a:r>
            <a:r>
              <a:rPr dirty="0" sz="1100" spc="-1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Plan</a:t>
            </a:r>
            <a:r>
              <a:rPr dirty="0" sz="1100" spc="-1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by</a:t>
            </a:r>
            <a:r>
              <a:rPr dirty="0" sz="1100" spc="-1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borrowing</a:t>
            </a:r>
            <a:r>
              <a:rPr dirty="0" sz="1100" spc="-1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from</a:t>
            </a:r>
            <a:r>
              <a:rPr dirty="0" sz="1100" spc="-1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1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Book</a:t>
            </a:r>
            <a:r>
              <a:rPr dirty="0" sz="1100" spc="-1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1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Nehemiah</a:t>
            </a:r>
            <a:r>
              <a:rPr dirty="0" sz="1100" spc="-1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3.As</a:t>
            </a:r>
            <a:r>
              <a:rPr dirty="0" sz="1100" spc="-1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Nehemiah,</a:t>
            </a:r>
            <a:r>
              <a:rPr dirty="0" sz="1100" spc="-229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1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Board</a:t>
            </a:r>
            <a:r>
              <a:rPr dirty="0" sz="1100" spc="-1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recognizes</a:t>
            </a:r>
            <a:r>
              <a:rPr dirty="0" sz="1100" spc="-1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centrality</a:t>
            </a:r>
            <a:r>
              <a:rPr dirty="0" sz="1100" spc="-1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1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1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people</a:t>
            </a:r>
            <a:r>
              <a:rPr dirty="0" sz="1100" spc="-1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(specific</a:t>
            </a:r>
            <a:r>
              <a:rPr dirty="0" sz="1100" spc="-1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individuals,</a:t>
            </a:r>
            <a:r>
              <a:rPr dirty="0" sz="1100" spc="-2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entities</a:t>
            </a:r>
            <a:r>
              <a:rPr dirty="0" sz="1100" spc="-1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1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organizations)</a:t>
            </a:r>
            <a:r>
              <a:rPr dirty="0" sz="1100" spc="-1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in</a:t>
            </a:r>
            <a:r>
              <a:rPr dirty="0" sz="1100" spc="-1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1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success</a:t>
            </a:r>
            <a:r>
              <a:rPr dirty="0" sz="1100" spc="-1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1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this</a:t>
            </a:r>
            <a:r>
              <a:rPr dirty="0" sz="1100" spc="-1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Plan.We</a:t>
            </a:r>
            <a:r>
              <a:rPr dirty="0" sz="1100" spc="-1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borrow</a:t>
            </a:r>
            <a:r>
              <a:rPr dirty="0" sz="1100" spc="-1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heavily</a:t>
            </a:r>
            <a:r>
              <a:rPr dirty="0" sz="1100" spc="-1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Godly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principles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in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Book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Nehemiah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3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Romans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12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that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implores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upon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us,</a:t>
            </a:r>
            <a:r>
              <a:rPr dirty="0" sz="1100" spc="-2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first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-2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“PRAY”.Then</a:t>
            </a:r>
            <a:r>
              <a:rPr dirty="0" sz="1100" spc="-2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“PLAN”.After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35">
                <a:solidFill>
                  <a:srgbClr val="2D3D54"/>
                </a:solidFill>
                <a:latin typeface="Trebuchet MS"/>
                <a:cs typeface="Trebuchet MS"/>
              </a:rPr>
              <a:t>PLANNING,</a:t>
            </a:r>
            <a:r>
              <a:rPr dirty="0" sz="1100" spc="-1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seek</a:t>
            </a:r>
            <a:r>
              <a:rPr dirty="0" sz="1100" spc="-1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“RELEVANT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15">
                <a:solidFill>
                  <a:srgbClr val="2D3D54"/>
                </a:solidFill>
                <a:latin typeface="Trebuchet MS"/>
                <a:cs typeface="Trebuchet MS"/>
              </a:rPr>
              <a:t>PERMISSIONS</a:t>
            </a:r>
            <a:r>
              <a:rPr dirty="0" sz="1100" spc="-1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12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1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APPROVALS”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from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relevant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authorities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as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by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law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required.</a:t>
            </a:r>
            <a:r>
              <a:rPr dirty="0" sz="1100" spc="-1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Once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permissions</a:t>
            </a:r>
            <a:r>
              <a:rPr dirty="0" sz="1100" spc="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approvals</a:t>
            </a:r>
            <a:r>
              <a:rPr dirty="0" sz="1100" spc="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are</a:t>
            </a:r>
            <a:r>
              <a:rPr dirty="0" sz="1100" spc="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granted,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then</a:t>
            </a:r>
            <a:r>
              <a:rPr dirty="0" sz="1100" spc="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we</a:t>
            </a:r>
            <a:r>
              <a:rPr dirty="0" sz="1100" spc="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are</a:t>
            </a:r>
            <a:r>
              <a:rPr dirty="0" sz="1100" spc="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called</a:t>
            </a:r>
            <a:r>
              <a:rPr dirty="0" sz="1100" spc="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upon</a:t>
            </a:r>
            <a:r>
              <a:rPr dirty="0" sz="1100" spc="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10">
                <a:solidFill>
                  <a:srgbClr val="2D3D54"/>
                </a:solidFill>
                <a:latin typeface="Trebuchet MS"/>
                <a:cs typeface="Trebuchet MS"/>
              </a:rPr>
              <a:t>“MOBILIZE</a:t>
            </a:r>
            <a:r>
              <a:rPr dirty="0" sz="1100" spc="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10">
                <a:solidFill>
                  <a:srgbClr val="2D3D54"/>
                </a:solidFill>
                <a:latin typeface="Trebuchet MS"/>
                <a:cs typeface="Trebuchet MS"/>
              </a:rPr>
              <a:t>RESOURCES”</a:t>
            </a:r>
            <a:r>
              <a:rPr dirty="0" sz="1100" spc="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needed</a:t>
            </a:r>
            <a:r>
              <a:rPr dirty="0" sz="1100" spc="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in</a:t>
            </a:r>
            <a:r>
              <a:rPr dirty="0" sz="1100" spc="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order</a:t>
            </a:r>
            <a:r>
              <a:rPr dirty="0" sz="1100" spc="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effectively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implement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this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2D3D54"/>
                </a:solidFill>
                <a:latin typeface="Trebuchet MS"/>
                <a:cs typeface="Trebuchet MS"/>
              </a:rPr>
              <a:t>Plan.</a:t>
            </a:r>
            <a:r>
              <a:rPr dirty="0" sz="1100" spc="-2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Once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resources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are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2D3D54"/>
                </a:solidFill>
                <a:latin typeface="Trebuchet MS"/>
                <a:cs typeface="Trebuchet MS"/>
              </a:rPr>
              <a:t>availed,</a:t>
            </a:r>
            <a:r>
              <a:rPr dirty="0" sz="1100" spc="-2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it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is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5">
                <a:solidFill>
                  <a:srgbClr val="2D3D54"/>
                </a:solidFill>
                <a:latin typeface="Trebuchet MS"/>
                <a:cs typeface="Trebuchet MS"/>
              </a:rPr>
              <a:t>our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honorable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duty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obligation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5">
                <a:solidFill>
                  <a:srgbClr val="2D3D54"/>
                </a:solidFill>
                <a:latin typeface="Trebuchet MS"/>
                <a:cs typeface="Trebuchet MS"/>
              </a:rPr>
              <a:t>work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standard,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prudently</a:t>
            </a:r>
            <a:r>
              <a:rPr dirty="0" sz="1100" spc="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utilizing</a:t>
            </a:r>
            <a:r>
              <a:rPr dirty="0" sz="1100" spc="7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managing</a:t>
            </a:r>
            <a:r>
              <a:rPr dirty="0" sz="1100" spc="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available</a:t>
            </a:r>
            <a:r>
              <a:rPr dirty="0" sz="1100" spc="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resources,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monitoring</a:t>
            </a:r>
            <a:r>
              <a:rPr dirty="0" sz="1100" spc="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evaluating</a:t>
            </a:r>
            <a:r>
              <a:rPr dirty="0" sz="1100" spc="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progress</a:t>
            </a:r>
            <a:r>
              <a:rPr dirty="0" sz="1100" spc="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giving</a:t>
            </a:r>
            <a:r>
              <a:rPr dirty="0" sz="1100" spc="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reports</a:t>
            </a:r>
            <a:r>
              <a:rPr dirty="0" sz="1100" spc="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5">
                <a:solidFill>
                  <a:srgbClr val="2D3D54"/>
                </a:solidFill>
                <a:latin typeface="Trebuchet MS"/>
                <a:cs typeface="Trebuchet MS"/>
              </a:rPr>
              <a:t>our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stakeholders</a:t>
            </a:r>
            <a:r>
              <a:rPr dirty="0" sz="11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financing</a:t>
            </a:r>
            <a:r>
              <a:rPr dirty="0" sz="11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agencies.</a:t>
            </a:r>
            <a:r>
              <a:rPr dirty="0" sz="1100" spc="-9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It</a:t>
            </a:r>
            <a:r>
              <a:rPr dirty="0" sz="11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is</a:t>
            </a:r>
            <a:r>
              <a:rPr dirty="0" sz="11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through</a:t>
            </a:r>
            <a:r>
              <a:rPr dirty="0" sz="11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these</a:t>
            </a:r>
            <a:r>
              <a:rPr dirty="0" sz="11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Nehemiah's</a:t>
            </a:r>
            <a:r>
              <a:rPr dirty="0" sz="11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principles</a:t>
            </a:r>
            <a:r>
              <a:rPr dirty="0" sz="11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strategies</a:t>
            </a:r>
            <a:r>
              <a:rPr dirty="0" sz="11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that</a:t>
            </a:r>
            <a:r>
              <a:rPr dirty="0" sz="11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this</a:t>
            </a:r>
            <a:r>
              <a:rPr dirty="0" sz="11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Plan</a:t>
            </a:r>
            <a:r>
              <a:rPr dirty="0" sz="11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has</a:t>
            </a:r>
            <a:r>
              <a:rPr dirty="0" sz="11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been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designed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developed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enable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us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build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a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greater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prosperous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30">
                <a:solidFill>
                  <a:srgbClr val="2D3D54"/>
                </a:solidFill>
                <a:latin typeface="Trebuchet MS"/>
                <a:cs typeface="Trebuchet MS"/>
              </a:rPr>
              <a:t>OBER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15">
                <a:solidFill>
                  <a:srgbClr val="2D3D54"/>
                </a:solidFill>
                <a:latin typeface="Trebuchet MS"/>
                <a:cs typeface="Trebuchet MS"/>
              </a:rPr>
              <a:t>BOYS'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40">
                <a:solidFill>
                  <a:srgbClr val="2D3D54"/>
                </a:solidFill>
                <a:latin typeface="Trebuchet MS"/>
                <a:cs typeface="Trebuchet MS"/>
              </a:rPr>
              <a:t>HIGH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75">
                <a:solidFill>
                  <a:srgbClr val="2D3D54"/>
                </a:solidFill>
                <a:latin typeface="Trebuchet MS"/>
                <a:cs typeface="Trebuchet MS"/>
              </a:rPr>
              <a:t>SCHOOL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with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help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5">
                <a:solidFill>
                  <a:srgbClr val="2D3D54"/>
                </a:solidFill>
                <a:latin typeface="Trebuchet MS"/>
                <a:cs typeface="Trebuchet MS"/>
              </a:rPr>
              <a:t>God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2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Almighty.</a:t>
            </a:r>
            <a:endParaRPr sz="1100">
              <a:latin typeface="Trebuchet MS"/>
              <a:cs typeface="Trebuchet MS"/>
            </a:endParaRPr>
          </a:p>
          <a:p>
            <a:pPr algn="just" marL="12700" marR="19050">
              <a:lnSpc>
                <a:spcPct val="102299"/>
              </a:lnSpc>
              <a:spcBef>
                <a:spcPts val="1200"/>
              </a:spcBef>
            </a:pP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As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per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readings</a:t>
            </a:r>
            <a:r>
              <a:rPr dirty="0" sz="1100" spc="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2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guiding</a:t>
            </a:r>
            <a:r>
              <a:rPr dirty="0" sz="1100" spc="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scriptures,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20">
                <a:solidFill>
                  <a:srgbClr val="2D3D54"/>
                </a:solidFill>
                <a:latin typeface="Trebuchet MS"/>
                <a:cs typeface="Trebuchet MS"/>
              </a:rPr>
              <a:t>we</a:t>
            </a:r>
            <a:r>
              <a:rPr dirty="0" sz="1100" spc="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shall</a:t>
            </a:r>
            <a:r>
              <a:rPr dirty="0" sz="1100" spc="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5">
                <a:solidFill>
                  <a:srgbClr val="2D3D54"/>
                </a:solidFill>
                <a:latin typeface="Trebuchet MS"/>
                <a:cs typeface="Trebuchet MS"/>
              </a:rPr>
              <a:t>apply</a:t>
            </a:r>
            <a:r>
              <a:rPr dirty="0" sz="1100" spc="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40">
                <a:solidFill>
                  <a:srgbClr val="2D3D54"/>
                </a:solidFill>
                <a:latin typeface="Trebuchet MS"/>
                <a:cs typeface="Trebuchet MS"/>
              </a:rPr>
              <a:t>all</a:t>
            </a:r>
            <a:r>
              <a:rPr dirty="0" sz="1100" spc="5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diligence</a:t>
            </a:r>
            <a:r>
              <a:rPr dirty="0" sz="1100" spc="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relying</a:t>
            </a:r>
            <a:r>
              <a:rPr dirty="0" sz="1100" spc="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fully</a:t>
            </a:r>
            <a:r>
              <a:rPr dirty="0" sz="1100" spc="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on</a:t>
            </a:r>
            <a:r>
              <a:rPr dirty="0" sz="1100" spc="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Lord's</a:t>
            </a:r>
            <a:r>
              <a:rPr dirty="0" sz="1100" spc="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promises</a:t>
            </a:r>
            <a:r>
              <a:rPr dirty="0" sz="1100" spc="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even</a:t>
            </a:r>
            <a:r>
              <a:rPr dirty="0" sz="1100" spc="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35">
                <a:solidFill>
                  <a:srgbClr val="2D3D54"/>
                </a:solidFill>
                <a:latin typeface="Trebuchet MS"/>
                <a:cs typeface="Trebuchet MS"/>
              </a:rPr>
              <a:t>as</a:t>
            </a:r>
            <a:r>
              <a:rPr dirty="0" sz="1100" spc="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we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conscientiously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supply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2D3D54"/>
                </a:solidFill>
                <a:latin typeface="Trebuchet MS"/>
                <a:cs typeface="Trebuchet MS"/>
              </a:rPr>
              <a:t>inculcate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moral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excellence</a:t>
            </a:r>
            <a:r>
              <a:rPr dirty="0" sz="1100" spc="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40">
                <a:solidFill>
                  <a:srgbClr val="2D3D54"/>
                </a:solidFill>
                <a:latin typeface="Trebuchet MS"/>
                <a:cs typeface="Trebuchet MS"/>
              </a:rPr>
              <a:t>in</a:t>
            </a:r>
            <a:r>
              <a:rPr dirty="0" sz="1100" spc="5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our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learners</a:t>
            </a:r>
            <a:r>
              <a:rPr dirty="0" sz="1100" spc="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through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5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application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35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sound</a:t>
            </a:r>
            <a:r>
              <a:rPr dirty="0" sz="1100" spc="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wise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Godly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counsel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wisdom.</a:t>
            </a:r>
            <a:r>
              <a:rPr dirty="0" sz="1100" spc="-2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In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this,</a:t>
            </a:r>
            <a:r>
              <a:rPr dirty="0" sz="1100" spc="-2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we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are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definitely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positioned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for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excellence!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My</a:t>
            </a:r>
            <a:r>
              <a:rPr dirty="0" sz="1100" spc="-1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prayers!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rebuchet MS"/>
              <a:cs typeface="Trebuchet MS"/>
            </a:endParaRPr>
          </a:p>
          <a:p>
            <a:pPr marL="12700" marR="4133850">
              <a:lnSpc>
                <a:spcPts val="1280"/>
              </a:lnSpc>
            </a:pPr>
            <a:r>
              <a:rPr dirty="0" sz="1100" spc="-10" b="1">
                <a:solidFill>
                  <a:srgbClr val="2D3D54"/>
                </a:solidFill>
                <a:latin typeface="Arial"/>
                <a:cs typeface="Arial"/>
              </a:rPr>
              <a:t>…………………………………………….. </a:t>
            </a:r>
            <a:r>
              <a:rPr dirty="0" sz="1100" spc="-65" b="1">
                <a:solidFill>
                  <a:srgbClr val="2D3D54"/>
                </a:solidFill>
                <a:latin typeface="Arial"/>
                <a:cs typeface="Arial"/>
              </a:rPr>
              <a:t>Rev.</a:t>
            </a:r>
            <a:r>
              <a:rPr dirty="0" sz="1100" spc="-229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100" spc="-55" b="1">
                <a:solidFill>
                  <a:srgbClr val="2D3D54"/>
                </a:solidFill>
                <a:latin typeface="Arial"/>
                <a:cs typeface="Arial"/>
              </a:rPr>
              <a:t>Bishop</a:t>
            </a:r>
            <a:r>
              <a:rPr dirty="0" sz="1100" spc="-100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Daniel</a:t>
            </a:r>
            <a:r>
              <a:rPr dirty="0" sz="1100" spc="-100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D3D54"/>
                </a:solidFill>
                <a:latin typeface="Arial"/>
                <a:cs typeface="Arial"/>
              </a:rPr>
              <a:t>Ochieng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35"/>
              </a:lnSpc>
            </a:pP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Chairman</a:t>
            </a:r>
            <a:r>
              <a:rPr dirty="0" sz="1100" spc="-100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100" spc="-75" b="1">
                <a:solidFill>
                  <a:srgbClr val="2D3D54"/>
                </a:solidFill>
                <a:latin typeface="Arial"/>
                <a:cs typeface="Arial"/>
              </a:rPr>
              <a:t>–</a:t>
            </a:r>
            <a:r>
              <a:rPr dirty="0" sz="1100" spc="-100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2D3D54"/>
                </a:solidFill>
                <a:latin typeface="Arial"/>
                <a:cs typeface="Arial"/>
              </a:rPr>
              <a:t>Board</a:t>
            </a:r>
            <a:r>
              <a:rPr dirty="0" sz="1100" spc="-100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100" spc="-40" b="1">
                <a:solidFill>
                  <a:srgbClr val="2D3D54"/>
                </a:solidFill>
                <a:latin typeface="Arial"/>
                <a:cs typeface="Arial"/>
              </a:rPr>
              <a:t>of</a:t>
            </a:r>
            <a:r>
              <a:rPr dirty="0" sz="1100" spc="-100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D3D54"/>
                </a:solidFill>
                <a:latin typeface="Arial"/>
                <a:cs typeface="Arial"/>
              </a:rPr>
              <a:t>Management</a:t>
            </a:r>
            <a:r>
              <a:rPr dirty="0" sz="1100" spc="-100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(2023</a:t>
            </a:r>
            <a:r>
              <a:rPr dirty="0" sz="1100" spc="-100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100" spc="-75" b="1">
                <a:solidFill>
                  <a:srgbClr val="2D3D54"/>
                </a:solidFill>
                <a:latin typeface="Arial"/>
                <a:cs typeface="Arial"/>
              </a:rPr>
              <a:t>–</a:t>
            </a:r>
            <a:r>
              <a:rPr dirty="0" sz="1100" spc="-100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D3D54"/>
                </a:solidFill>
                <a:latin typeface="Arial"/>
                <a:cs typeface="Arial"/>
              </a:rPr>
              <a:t>2027)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284870" y="2397242"/>
            <a:ext cx="5424805" cy="3225165"/>
            <a:chOff x="3284870" y="2397242"/>
            <a:chExt cx="5424805" cy="3225165"/>
          </a:xfrm>
        </p:grpSpPr>
        <p:sp>
          <p:nvSpPr>
            <p:cNvPr id="6" name="object 6" descr=""/>
            <p:cNvSpPr/>
            <p:nvPr/>
          </p:nvSpPr>
          <p:spPr>
            <a:xfrm>
              <a:off x="3284870" y="3114409"/>
              <a:ext cx="2484755" cy="36195"/>
            </a:xfrm>
            <a:custGeom>
              <a:avLst/>
              <a:gdLst/>
              <a:ahLst/>
              <a:cxnLst/>
              <a:rect l="l" t="t" r="r" b="b"/>
              <a:pathLst>
                <a:path w="2484754" h="36194">
                  <a:moveTo>
                    <a:pt x="2484691" y="0"/>
                  </a:moveTo>
                  <a:lnTo>
                    <a:pt x="0" y="0"/>
                  </a:lnTo>
                  <a:lnTo>
                    <a:pt x="0" y="35996"/>
                  </a:lnTo>
                  <a:lnTo>
                    <a:pt x="2484691" y="35996"/>
                  </a:lnTo>
                  <a:lnTo>
                    <a:pt x="2484691" y="0"/>
                  </a:lnTo>
                  <a:close/>
                </a:path>
              </a:pathLst>
            </a:custGeom>
            <a:solidFill>
              <a:srgbClr val="2D3D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631319" y="2397242"/>
              <a:ext cx="2078355" cy="3225165"/>
            </a:xfrm>
            <a:custGeom>
              <a:avLst/>
              <a:gdLst/>
              <a:ahLst/>
              <a:cxnLst/>
              <a:rect l="l" t="t" r="r" b="b"/>
              <a:pathLst>
                <a:path w="2078354" h="3225165">
                  <a:moveTo>
                    <a:pt x="2078099" y="0"/>
                  </a:moveTo>
                  <a:lnTo>
                    <a:pt x="0" y="0"/>
                  </a:lnTo>
                  <a:lnTo>
                    <a:pt x="0" y="3224635"/>
                  </a:lnTo>
                  <a:lnTo>
                    <a:pt x="2078099" y="3224635"/>
                  </a:lnTo>
                  <a:lnTo>
                    <a:pt x="20780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71333" y="3472699"/>
              <a:ext cx="1984675" cy="2118758"/>
            </a:xfrm>
            <a:prstGeom prst="rect">
              <a:avLst/>
            </a:prstGeom>
          </p:spPr>
        </p:pic>
      </p:grpSp>
      <p:sp>
        <p:nvSpPr>
          <p:cNvPr id="9" name="object 9" descr=""/>
          <p:cNvSpPr/>
          <p:nvPr/>
        </p:nvSpPr>
        <p:spPr>
          <a:xfrm>
            <a:off x="1563429" y="12508678"/>
            <a:ext cx="7560309" cy="309880"/>
          </a:xfrm>
          <a:custGeom>
            <a:avLst/>
            <a:gdLst/>
            <a:ahLst/>
            <a:cxnLst/>
            <a:rect l="l" t="t" r="r" b="b"/>
            <a:pathLst>
              <a:path w="7560309" h="309879">
                <a:moveTo>
                  <a:pt x="7560003" y="0"/>
                </a:moveTo>
                <a:lnTo>
                  <a:pt x="0" y="0"/>
                </a:lnTo>
                <a:lnTo>
                  <a:pt x="0" y="309318"/>
                </a:lnTo>
                <a:lnTo>
                  <a:pt x="7560003" y="309318"/>
                </a:lnTo>
                <a:lnTo>
                  <a:pt x="7560003" y="0"/>
                </a:lnTo>
                <a:close/>
              </a:path>
            </a:pathLst>
          </a:custGeom>
          <a:solidFill>
            <a:srgbClr val="2D3D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7722081" y="12560721"/>
            <a:ext cx="607060" cy="18542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 sz="1000" b="1">
                <a:solidFill>
                  <a:srgbClr val="B3B3B3"/>
                </a:solidFill>
                <a:latin typeface="Arial"/>
                <a:cs typeface="Arial"/>
              </a:rPr>
              <a:t>x</a:t>
            </a:r>
            <a:r>
              <a:rPr dirty="0" sz="1000" spc="-25" b="1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B3B3B3"/>
                </a:solidFill>
                <a:latin typeface="Arial"/>
                <a:cs typeface="Arial"/>
              </a:rPr>
              <a:t>|</a:t>
            </a:r>
            <a:r>
              <a:rPr dirty="0" sz="1000" spc="-30" b="1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563429" y="12874873"/>
            <a:ext cx="7560309" cy="211454"/>
          </a:xfrm>
          <a:custGeom>
            <a:avLst/>
            <a:gdLst/>
            <a:ahLst/>
            <a:cxnLst/>
            <a:rect l="l" t="t" r="r" b="b"/>
            <a:pathLst>
              <a:path w="7560309" h="211455">
                <a:moveTo>
                  <a:pt x="0" y="211316"/>
                </a:moveTo>
                <a:lnTo>
                  <a:pt x="7560003" y="211316"/>
                </a:lnTo>
                <a:lnTo>
                  <a:pt x="7560003" y="0"/>
                </a:lnTo>
                <a:lnTo>
                  <a:pt x="0" y="0"/>
                </a:lnTo>
                <a:lnTo>
                  <a:pt x="0" y="211316"/>
                </a:lnTo>
                <a:close/>
              </a:path>
            </a:pathLst>
          </a:custGeom>
          <a:solidFill>
            <a:srgbClr val="2D3D5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563429" y="2394189"/>
            <a:ext cx="7560309" cy="10057765"/>
            <a:chOff x="1563429" y="2394189"/>
            <a:chExt cx="7560309" cy="10057765"/>
          </a:xfrm>
        </p:grpSpPr>
        <p:sp>
          <p:nvSpPr>
            <p:cNvPr id="4" name="object 4" descr=""/>
            <p:cNvSpPr/>
            <p:nvPr/>
          </p:nvSpPr>
          <p:spPr>
            <a:xfrm>
              <a:off x="1563429" y="2394189"/>
              <a:ext cx="7560309" cy="10057765"/>
            </a:xfrm>
            <a:custGeom>
              <a:avLst/>
              <a:gdLst/>
              <a:ahLst/>
              <a:cxnLst/>
              <a:rect l="l" t="t" r="r" b="b"/>
              <a:pathLst>
                <a:path w="7560309" h="10057765">
                  <a:moveTo>
                    <a:pt x="0" y="10057611"/>
                  </a:moveTo>
                  <a:lnTo>
                    <a:pt x="7560003" y="10057611"/>
                  </a:lnTo>
                  <a:lnTo>
                    <a:pt x="7560003" y="0"/>
                  </a:lnTo>
                  <a:lnTo>
                    <a:pt x="0" y="0"/>
                  </a:lnTo>
                  <a:lnTo>
                    <a:pt x="0" y="10057611"/>
                  </a:lnTo>
                  <a:close/>
                </a:path>
              </a:pathLst>
            </a:custGeom>
            <a:solidFill>
              <a:srgbClr val="2D3D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631318" y="2397242"/>
              <a:ext cx="2078355" cy="3406775"/>
            </a:xfrm>
            <a:custGeom>
              <a:avLst/>
              <a:gdLst/>
              <a:ahLst/>
              <a:cxnLst/>
              <a:rect l="l" t="t" r="r" b="b"/>
              <a:pathLst>
                <a:path w="2078354" h="3406775">
                  <a:moveTo>
                    <a:pt x="2078099" y="0"/>
                  </a:moveTo>
                  <a:lnTo>
                    <a:pt x="0" y="0"/>
                  </a:lnTo>
                  <a:lnTo>
                    <a:pt x="0" y="3406255"/>
                  </a:lnTo>
                  <a:lnTo>
                    <a:pt x="2078099" y="3406255"/>
                  </a:lnTo>
                  <a:lnTo>
                    <a:pt x="20780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100813" y="2945007"/>
            <a:ext cx="6623050" cy="8063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PARENTS</a:t>
            </a:r>
            <a:r>
              <a:rPr dirty="0" sz="1600" spc="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45" b="1">
                <a:solidFill>
                  <a:srgbClr val="FFFFFF"/>
                </a:solidFill>
                <a:latin typeface="Arial"/>
                <a:cs typeface="Arial"/>
              </a:rPr>
              <a:t>ENDORSEMENT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600">
              <a:latin typeface="Arial"/>
              <a:cs typeface="Arial"/>
            </a:endParaRPr>
          </a:p>
          <a:p>
            <a:pPr algn="just" marL="26670" marR="2202815">
              <a:lnSpc>
                <a:spcPct val="104500"/>
              </a:lnSpc>
            </a:pP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desire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each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every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parent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see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his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her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child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grow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an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environment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positively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impact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55">
                <a:solidFill>
                  <a:srgbClr val="FFFFFF"/>
                </a:solidFill>
                <a:latin typeface="Trebuchet MS"/>
                <a:cs typeface="Trebuchet MS"/>
              </a:rPr>
              <a:t>life,</a:t>
            </a:r>
            <a:r>
              <a:rPr dirty="0" sz="1100" spc="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now</a:t>
            </a:r>
            <a:r>
              <a:rPr dirty="0" sz="1100" spc="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into</a:t>
            </a:r>
            <a:r>
              <a:rPr dirty="0" sz="11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unforeseeable</a:t>
            </a:r>
            <a:r>
              <a:rPr dirty="0" sz="11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future,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developing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critical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life</a:t>
            </a:r>
            <a:r>
              <a:rPr dirty="0" sz="1100" spc="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skills</a:t>
            </a:r>
            <a:r>
              <a:rPr dirty="0" sz="11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competencies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positions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child</a:t>
            </a:r>
            <a:r>
              <a:rPr dirty="0" sz="11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into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high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levels</a:t>
            </a:r>
            <a:r>
              <a:rPr dirty="0" sz="11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pedestal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propels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child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success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5">
                <a:solidFill>
                  <a:srgbClr val="FFFFFF"/>
                </a:solidFill>
                <a:latin typeface="Trebuchet MS"/>
                <a:cs typeface="Trebuchet MS"/>
              </a:rPr>
              <a:t>even</a:t>
            </a:r>
            <a:r>
              <a:rPr dirty="0" sz="11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more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success</a:t>
            </a:r>
            <a:r>
              <a:rPr dirty="0" sz="11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life.</a:t>
            </a:r>
            <a:r>
              <a:rPr dirty="0" sz="1100" spc="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only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known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social-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economic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equalizer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can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build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child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from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humble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background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higher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grounds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prosperity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all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spheres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life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“QUALITY</a:t>
            </a:r>
            <a:r>
              <a:rPr dirty="0" sz="11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EDUCATION”.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Education</a:t>
            </a:r>
            <a:r>
              <a:rPr dirty="0" sz="1100" spc="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dirty="0" sz="1100" spc="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focuses</a:t>
            </a:r>
            <a:r>
              <a:rPr dirty="0" sz="1100" spc="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dirty="0" sz="1100" spc="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whole</a:t>
            </a:r>
            <a:r>
              <a:rPr dirty="0" sz="1100" spc="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person,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not 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just</a:t>
            </a:r>
            <a:r>
              <a:rPr dirty="0" sz="1100" spc="-114">
                <a:solidFill>
                  <a:srgbClr val="FFFFFF"/>
                </a:solidFill>
                <a:latin typeface="Trebuchet MS"/>
                <a:cs typeface="Trebuchet MS"/>
              </a:rPr>
              <a:t> a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segment</a:t>
            </a:r>
            <a:r>
              <a:rPr dirty="0" sz="1100" spc="-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thereof.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100">
              <a:latin typeface="Trebuchet MS"/>
              <a:cs typeface="Trebuchet MS"/>
            </a:endParaRPr>
          </a:p>
          <a:p>
            <a:pPr algn="just" marL="26670" marR="2202815">
              <a:lnSpc>
                <a:spcPct val="104500"/>
              </a:lnSpc>
              <a:spcBef>
                <a:spcPts val="5"/>
              </a:spcBef>
            </a:pP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35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dirty="0" sz="1100" spc="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Association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parents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Ober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Boys'</a:t>
            </a:r>
            <a:r>
              <a:rPr dirty="0" sz="11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High</a:t>
            </a:r>
            <a:r>
              <a:rPr dirty="0" sz="11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School,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we</a:t>
            </a:r>
            <a:r>
              <a:rPr dirty="0" sz="11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find</a:t>
            </a:r>
            <a:r>
              <a:rPr dirty="0" sz="11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this</a:t>
            </a:r>
            <a:r>
              <a:rPr dirty="0" sz="11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Strategic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Development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20">
                <a:solidFill>
                  <a:srgbClr val="FFFFFF"/>
                </a:solidFill>
                <a:latin typeface="Trebuchet MS"/>
                <a:cs typeface="Trebuchet MS"/>
              </a:rPr>
              <a:t>Plan</a:t>
            </a:r>
            <a:r>
              <a:rPr dirty="0" sz="11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quite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tailored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5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1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2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needs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7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our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children</a:t>
            </a:r>
            <a:r>
              <a:rPr dirty="0" sz="1100" spc="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10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dirty="0" sz="1100" spc="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20">
                <a:solidFill>
                  <a:srgbClr val="FFFFFF"/>
                </a:solidFill>
                <a:latin typeface="Trebuchet MS"/>
                <a:cs typeface="Trebuchet MS"/>
              </a:rPr>
              <a:t>academic,</a:t>
            </a:r>
            <a:r>
              <a:rPr dirty="0" sz="11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social, 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spiritual,</a:t>
            </a:r>
            <a:r>
              <a:rPr dirty="0" sz="11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leadership,</a:t>
            </a:r>
            <a:r>
              <a:rPr dirty="0" sz="1100" spc="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life-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skills</a:t>
            </a:r>
            <a:r>
              <a:rPr dirty="0" sz="1100" spc="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development</a:t>
            </a:r>
            <a:r>
              <a:rPr dirty="0" sz="1100" spc="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above</a:t>
            </a:r>
            <a:r>
              <a:rPr dirty="0" sz="1100" spc="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all</a:t>
            </a:r>
            <a:r>
              <a:rPr dirty="0" sz="1100" spc="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holistic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development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child.</a:t>
            </a:r>
            <a:r>
              <a:rPr dirty="0" sz="1100" spc="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plan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seeks</a:t>
            </a:r>
            <a:r>
              <a:rPr dirty="0" sz="11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implement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strategies</a:t>
            </a:r>
            <a:r>
              <a:rPr dirty="0" sz="11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will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enhance</a:t>
            </a:r>
            <a:r>
              <a:rPr dirty="0" sz="11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teacher-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student</a:t>
            </a:r>
            <a:r>
              <a:rPr dirty="0" sz="1100" spc="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contact</a:t>
            </a:r>
            <a:r>
              <a:rPr dirty="0" sz="11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hours,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classroom</a:t>
            </a:r>
            <a:r>
              <a:rPr dirty="0" sz="1100" spc="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instruction,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learning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outcomes,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elevate</a:t>
            </a:r>
            <a:r>
              <a:rPr dirty="0" sz="1100" spc="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motivate</a:t>
            </a:r>
            <a:r>
              <a:rPr dirty="0" sz="1100" spc="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students'</a:t>
            </a:r>
            <a:r>
              <a:rPr dirty="0" sz="11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involvement</a:t>
            </a:r>
            <a:r>
              <a:rPr dirty="0" sz="11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100" spc="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teaching</a:t>
            </a:r>
            <a:r>
              <a:rPr dirty="0" sz="1100" spc="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endParaRPr sz="1100">
              <a:latin typeface="Trebuchet MS"/>
              <a:cs typeface="Trebuchet MS"/>
            </a:endParaRPr>
          </a:p>
          <a:p>
            <a:pPr algn="just" marL="26670" marR="5080">
              <a:lnSpc>
                <a:spcPct val="104500"/>
              </a:lnSpc>
            </a:pP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learning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processes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productivity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realization,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effectively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manage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mold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students'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character,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behavior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conducts.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100">
              <a:latin typeface="Trebuchet MS"/>
              <a:cs typeface="Trebuchet MS"/>
            </a:endParaRPr>
          </a:p>
          <a:p>
            <a:pPr algn="just" marL="26670" marR="5080">
              <a:lnSpc>
                <a:spcPct val="104500"/>
              </a:lnSpc>
            </a:pP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core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values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espoused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Strategic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Plan's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Key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Statements,</a:t>
            </a:r>
            <a:r>
              <a:rPr dirty="0" sz="110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Obedient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Children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Bold,</a:t>
            </a:r>
            <a:r>
              <a:rPr dirty="0" sz="110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Earnest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Increasingly</a:t>
            </a:r>
            <a:r>
              <a:rPr dirty="0" sz="11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Responsible</a:t>
            </a:r>
            <a:r>
              <a:rPr dirty="0" sz="11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responds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effectively</a:t>
            </a:r>
            <a:r>
              <a:rPr dirty="0" sz="11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1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national</a:t>
            </a:r>
            <a:r>
              <a:rPr dirty="0" sz="11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aspirations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1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successful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education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system,</a:t>
            </a:r>
            <a:r>
              <a:rPr dirty="0" sz="11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capable</a:t>
            </a:r>
            <a:r>
              <a:rPr dirty="0" sz="11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developing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solidly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patriotic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citizens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characterized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their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ability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to:</a:t>
            </a:r>
            <a:endParaRPr sz="1100">
              <a:latin typeface="Trebuchet MS"/>
              <a:cs typeface="Trebuchet MS"/>
            </a:endParaRPr>
          </a:p>
          <a:p>
            <a:pPr algn="just" marL="485140" indent="-229870">
              <a:lnSpc>
                <a:spcPct val="100000"/>
              </a:lnSpc>
              <a:spcBef>
                <a:spcPts val="60"/>
              </a:spcBef>
              <a:buAutoNum type="alphaLcParenBoth"/>
              <a:tabLst>
                <a:tab pos="485140" algn="l"/>
              </a:tabLst>
            </a:pP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Obeys</a:t>
            </a:r>
            <a:r>
              <a:rPr dirty="0" sz="11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law</a:t>
            </a:r>
            <a:r>
              <a:rPr dirty="0" sz="1100" spc="-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respect</a:t>
            </a:r>
            <a:r>
              <a:rPr dirty="0" sz="1100" spc="-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authority;</a:t>
            </a:r>
            <a:endParaRPr sz="1100">
              <a:latin typeface="Trebuchet MS"/>
              <a:cs typeface="Trebuchet MS"/>
            </a:endParaRPr>
          </a:p>
          <a:p>
            <a:pPr algn="just" marL="483870" marR="5080" indent="-228600">
              <a:lnSpc>
                <a:spcPct val="104500"/>
              </a:lnSpc>
              <a:buAutoNum type="alphaLcParenBoth"/>
              <a:tabLst>
                <a:tab pos="483870" algn="l"/>
                <a:tab pos="485140" algn="l"/>
              </a:tabLst>
            </a:pP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Contribute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positively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Society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Community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performing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their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Civic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Duties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manner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that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contributes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significantly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national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development;</a:t>
            </a:r>
            <a:endParaRPr sz="1100">
              <a:latin typeface="Trebuchet MS"/>
              <a:cs typeface="Trebuchet MS"/>
            </a:endParaRPr>
          </a:p>
          <a:p>
            <a:pPr marL="483234" marR="5080" indent="-228600">
              <a:lnSpc>
                <a:spcPct val="104500"/>
              </a:lnSpc>
              <a:spcBef>
                <a:spcPts val="5"/>
              </a:spcBef>
              <a:buAutoNum type="alphaLcParenBoth"/>
              <a:tabLst>
                <a:tab pos="483234" algn="l"/>
              </a:tabLst>
            </a:pP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Loves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his/her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country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lives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dictates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our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national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philosophy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embodied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words</a:t>
            </a:r>
            <a:r>
              <a:rPr dirty="0" sz="11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our</a:t>
            </a:r>
            <a:r>
              <a:rPr dirty="0" sz="1100" spc="-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National</a:t>
            </a:r>
            <a:r>
              <a:rPr dirty="0" sz="1100" spc="-2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Anthem</a:t>
            </a:r>
            <a:r>
              <a:rPr dirty="0" sz="1100" spc="-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Flag</a:t>
            </a:r>
            <a:r>
              <a:rPr dirty="0" sz="1100" spc="-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our</a:t>
            </a:r>
            <a:r>
              <a:rPr dirty="0" sz="11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Republic;</a:t>
            </a:r>
            <a:endParaRPr sz="1100">
              <a:latin typeface="Trebuchet MS"/>
              <a:cs typeface="Trebuchet MS"/>
            </a:endParaRPr>
          </a:p>
          <a:p>
            <a:pPr marL="484505" indent="-229870">
              <a:lnSpc>
                <a:spcPct val="100000"/>
              </a:lnSpc>
              <a:spcBef>
                <a:spcPts val="60"/>
              </a:spcBef>
              <a:buAutoNum type="alphaLcParenBoth"/>
              <a:tabLst>
                <a:tab pos="484505" algn="l"/>
              </a:tabLst>
            </a:pP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Practices</a:t>
            </a:r>
            <a:r>
              <a:rPr dirty="0" sz="1100" spc="-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courtesy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respect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rights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-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others.</a:t>
            </a:r>
            <a:endParaRPr sz="1100">
              <a:latin typeface="Trebuchet MS"/>
              <a:cs typeface="Trebuchet MS"/>
            </a:endParaRPr>
          </a:p>
          <a:p>
            <a:pPr marL="483870" indent="-229235">
              <a:lnSpc>
                <a:spcPct val="100000"/>
              </a:lnSpc>
              <a:spcBef>
                <a:spcPts val="60"/>
              </a:spcBef>
              <a:buAutoNum type="alphaLcParenBoth"/>
              <a:tabLst>
                <a:tab pos="483870" algn="l"/>
              </a:tabLst>
            </a:pP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trustworthy</a:t>
            </a:r>
            <a:r>
              <a:rPr dirty="0" sz="110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honest.</a:t>
            </a:r>
            <a:endParaRPr sz="1100">
              <a:latin typeface="Trebuchet MS"/>
              <a:cs typeface="Trebuchet MS"/>
            </a:endParaRPr>
          </a:p>
          <a:p>
            <a:pPr marL="484505" indent="-229870">
              <a:lnSpc>
                <a:spcPct val="100000"/>
              </a:lnSpc>
              <a:spcBef>
                <a:spcPts val="55"/>
              </a:spcBef>
              <a:buAutoNum type="alphaLcParenBoth"/>
              <a:tabLst>
                <a:tab pos="484505" algn="l"/>
              </a:tabLst>
            </a:pP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tolerant.</a:t>
            </a:r>
            <a:endParaRPr sz="1100">
              <a:latin typeface="Trebuchet MS"/>
              <a:cs typeface="Trebuchet MS"/>
            </a:endParaRPr>
          </a:p>
          <a:p>
            <a:pPr marL="484505" indent="-229870">
              <a:lnSpc>
                <a:spcPct val="100000"/>
              </a:lnSpc>
              <a:spcBef>
                <a:spcPts val="60"/>
              </a:spcBef>
              <a:buAutoNum type="alphaLcParenBoth"/>
              <a:tabLst>
                <a:tab pos="484505" algn="l"/>
              </a:tabLst>
            </a:pP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accountability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transparent,</a:t>
            </a:r>
            <a:endParaRPr sz="1100">
              <a:latin typeface="Trebuchet MS"/>
              <a:cs typeface="Trebuchet MS"/>
            </a:endParaRPr>
          </a:p>
          <a:p>
            <a:pPr marL="484505" indent="-229870">
              <a:lnSpc>
                <a:spcPct val="100000"/>
              </a:lnSpc>
              <a:spcBef>
                <a:spcPts val="60"/>
              </a:spcBef>
              <a:buAutoNum type="alphaLcParenBoth"/>
              <a:tabLst>
                <a:tab pos="484505" algn="l"/>
              </a:tabLst>
            </a:pP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Continuously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increasingly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conserving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protecting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nature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environment.</a:t>
            </a:r>
            <a:endParaRPr sz="1100">
              <a:latin typeface="Trebuchet MS"/>
              <a:cs typeface="Trebuchet MS"/>
            </a:endParaRPr>
          </a:p>
          <a:p>
            <a:pPr marL="484505" indent="-229870">
              <a:lnSpc>
                <a:spcPct val="100000"/>
              </a:lnSpc>
              <a:spcBef>
                <a:spcPts val="60"/>
              </a:spcBef>
              <a:buAutoNum type="alphaLcParenBoth"/>
              <a:tabLst>
                <a:tab pos="484505" algn="l"/>
              </a:tabLst>
            </a:pP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Resist</a:t>
            </a:r>
            <a:r>
              <a:rPr dirty="0" sz="11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corruption</a:t>
            </a:r>
            <a:r>
              <a:rPr dirty="0" sz="11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abuse</a:t>
            </a:r>
            <a:r>
              <a:rPr dirty="0" sz="11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office</a:t>
            </a:r>
            <a:endParaRPr sz="1100">
              <a:latin typeface="Trebuchet MS"/>
              <a:cs typeface="Trebuchet MS"/>
            </a:endParaRPr>
          </a:p>
          <a:p>
            <a:pPr marL="484505" indent="-229870">
              <a:lnSpc>
                <a:spcPct val="100000"/>
              </a:lnSpc>
              <a:spcBef>
                <a:spcPts val="60"/>
              </a:spcBef>
              <a:buAutoNum type="alphaLcParenBoth"/>
              <a:tabLst>
                <a:tab pos="484505" algn="l"/>
              </a:tabLst>
            </a:pP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Command</a:t>
            </a:r>
            <a:r>
              <a:rPr dirty="0" sz="1100" spc="-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high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moral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courage.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100">
              <a:latin typeface="Trebuchet MS"/>
              <a:cs typeface="Trebuchet MS"/>
            </a:endParaRPr>
          </a:p>
          <a:p>
            <a:pPr algn="just" marL="26034" marR="5080">
              <a:lnSpc>
                <a:spcPct val="104500"/>
              </a:lnSpc>
            </a:pP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It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my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firm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belief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parents,</a:t>
            </a:r>
            <a:r>
              <a:rPr dirty="0" sz="1100" spc="-2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this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Plan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gift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time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its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successful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implementation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shall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our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joy,</a:t>
            </a:r>
            <a:r>
              <a:rPr dirty="0" sz="1100" spc="-2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now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3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 into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future.</a:t>
            </a:r>
            <a:r>
              <a:rPr dirty="0" sz="1100" spc="-2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therefore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call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upon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all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parents/guardians/sponsors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alumni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association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stand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Board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Management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they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put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into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practice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provisions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this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Plan.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100">
              <a:latin typeface="Trebuchet MS"/>
              <a:cs typeface="Trebuchet MS"/>
            </a:endParaRPr>
          </a:p>
          <a:p>
            <a:pPr marL="26034">
              <a:lnSpc>
                <a:spcPct val="100000"/>
              </a:lnSpc>
              <a:spcBef>
                <a:spcPts val="5"/>
              </a:spcBef>
            </a:pP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Together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we</a:t>
            </a:r>
            <a:r>
              <a:rPr dirty="0" sz="11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win.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1100">
              <a:latin typeface="Trebuchet MS"/>
              <a:cs typeface="Trebuchet MS"/>
            </a:endParaRPr>
          </a:p>
          <a:p>
            <a:pPr marL="26034" marR="4846955">
              <a:lnSpc>
                <a:spcPct val="104500"/>
              </a:lnSpc>
            </a:pPr>
            <a:r>
              <a:rPr dirty="0" sz="1100" spc="50" b="1">
                <a:solidFill>
                  <a:srgbClr val="FFFFFF"/>
                </a:solidFill>
                <a:latin typeface="Arial"/>
                <a:cs typeface="Arial"/>
              </a:rPr>
              <a:t>MADAM</a:t>
            </a:r>
            <a:r>
              <a:rPr dirty="0" sz="11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MARY</a:t>
            </a:r>
            <a:r>
              <a:rPr dirty="0" sz="11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55" b="1">
                <a:solidFill>
                  <a:srgbClr val="FFFFFF"/>
                </a:solidFill>
                <a:latin typeface="Arial"/>
                <a:cs typeface="Arial"/>
              </a:rPr>
              <a:t>OCHIENG </a:t>
            </a:r>
            <a:r>
              <a:rPr dirty="0" sz="1100" spc="-55" b="1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dirty="0" sz="11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CHAIR</a:t>
            </a:r>
            <a:r>
              <a:rPr dirty="0" sz="11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(2023</a:t>
            </a:r>
            <a:r>
              <a:rPr dirty="0" sz="11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75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11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2026)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866483" y="3117131"/>
            <a:ext cx="3795395" cy="2650490"/>
            <a:chOff x="4866483" y="3117131"/>
            <a:chExt cx="3795395" cy="2650490"/>
          </a:xfrm>
        </p:grpSpPr>
        <p:sp>
          <p:nvSpPr>
            <p:cNvPr id="8" name="object 8" descr=""/>
            <p:cNvSpPr/>
            <p:nvPr/>
          </p:nvSpPr>
          <p:spPr>
            <a:xfrm>
              <a:off x="4866483" y="3117131"/>
              <a:ext cx="1679575" cy="36195"/>
            </a:xfrm>
            <a:custGeom>
              <a:avLst/>
              <a:gdLst/>
              <a:ahLst/>
              <a:cxnLst/>
              <a:rect l="l" t="t" r="r" b="b"/>
              <a:pathLst>
                <a:path w="1679575" h="36194">
                  <a:moveTo>
                    <a:pt x="1679050" y="0"/>
                  </a:moveTo>
                  <a:lnTo>
                    <a:pt x="0" y="0"/>
                  </a:lnTo>
                  <a:lnTo>
                    <a:pt x="0" y="35996"/>
                  </a:lnTo>
                  <a:lnTo>
                    <a:pt x="1679050" y="35996"/>
                  </a:lnTo>
                  <a:lnTo>
                    <a:pt x="1679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78875" y="3489493"/>
              <a:ext cx="1982989" cy="2278047"/>
            </a:xfrm>
            <a:prstGeom prst="rect">
              <a:avLst/>
            </a:prstGeom>
          </p:spPr>
        </p:pic>
      </p:grpSp>
      <p:sp>
        <p:nvSpPr>
          <p:cNvPr id="10" name="object 10" descr=""/>
          <p:cNvSpPr/>
          <p:nvPr/>
        </p:nvSpPr>
        <p:spPr>
          <a:xfrm>
            <a:off x="1563429" y="12508678"/>
            <a:ext cx="7560309" cy="309880"/>
          </a:xfrm>
          <a:custGeom>
            <a:avLst/>
            <a:gdLst/>
            <a:ahLst/>
            <a:cxnLst/>
            <a:rect l="l" t="t" r="r" b="b"/>
            <a:pathLst>
              <a:path w="7560309" h="309879">
                <a:moveTo>
                  <a:pt x="7560003" y="0"/>
                </a:moveTo>
                <a:lnTo>
                  <a:pt x="0" y="0"/>
                </a:lnTo>
                <a:lnTo>
                  <a:pt x="0" y="309318"/>
                </a:lnTo>
                <a:lnTo>
                  <a:pt x="7560003" y="309318"/>
                </a:lnTo>
                <a:lnTo>
                  <a:pt x="7560003" y="0"/>
                </a:lnTo>
                <a:close/>
              </a:path>
            </a:pathLst>
          </a:custGeom>
          <a:solidFill>
            <a:srgbClr val="4BB3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7722081" y="12560721"/>
            <a:ext cx="607060" cy="18542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 sz="1000" b="1">
                <a:solidFill>
                  <a:srgbClr val="B3B3B3"/>
                </a:solidFill>
                <a:latin typeface="Arial"/>
                <a:cs typeface="Arial"/>
              </a:rPr>
              <a:t>xi</a:t>
            </a:r>
            <a:r>
              <a:rPr dirty="0" sz="1000" spc="-25" b="1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B3B3B3"/>
                </a:solidFill>
                <a:latin typeface="Arial"/>
                <a:cs typeface="Arial"/>
              </a:rPr>
              <a:t>|</a:t>
            </a:r>
            <a:r>
              <a:rPr dirty="0" sz="1000" spc="-30" b="1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563429" y="12874873"/>
            <a:ext cx="7560309" cy="211454"/>
          </a:xfrm>
          <a:custGeom>
            <a:avLst/>
            <a:gdLst/>
            <a:ahLst/>
            <a:cxnLst/>
            <a:rect l="l" t="t" r="r" b="b"/>
            <a:pathLst>
              <a:path w="7560309" h="211455">
                <a:moveTo>
                  <a:pt x="0" y="211316"/>
                </a:moveTo>
                <a:lnTo>
                  <a:pt x="7560003" y="211316"/>
                </a:lnTo>
                <a:lnTo>
                  <a:pt x="7560003" y="0"/>
                </a:lnTo>
                <a:lnTo>
                  <a:pt x="0" y="0"/>
                </a:lnTo>
                <a:lnTo>
                  <a:pt x="0" y="211316"/>
                </a:lnTo>
                <a:close/>
              </a:path>
            </a:pathLst>
          </a:custGeom>
          <a:solidFill>
            <a:srgbClr val="4BB34B">
              <a:alpha val="14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563429" y="2394189"/>
            <a:ext cx="7560309" cy="10057765"/>
          </a:xfrm>
          <a:custGeom>
            <a:avLst/>
            <a:gdLst/>
            <a:ahLst/>
            <a:cxnLst/>
            <a:rect l="l" t="t" r="r" b="b"/>
            <a:pathLst>
              <a:path w="7560309" h="10057765">
                <a:moveTo>
                  <a:pt x="0" y="10057611"/>
                </a:moveTo>
                <a:lnTo>
                  <a:pt x="7560003" y="10057611"/>
                </a:lnTo>
                <a:lnTo>
                  <a:pt x="7560003" y="0"/>
                </a:lnTo>
                <a:lnTo>
                  <a:pt x="0" y="0"/>
                </a:lnTo>
                <a:lnTo>
                  <a:pt x="0" y="10057611"/>
                </a:lnTo>
                <a:close/>
              </a:path>
            </a:pathLst>
          </a:custGeom>
          <a:solidFill>
            <a:srgbClr val="4BB34B">
              <a:alpha val="14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092726" y="11023353"/>
            <a:ext cx="3429635" cy="40132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MR.TOM</a:t>
            </a:r>
            <a:r>
              <a:rPr dirty="0" sz="1100" spc="125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100" spc="65" b="1">
                <a:solidFill>
                  <a:srgbClr val="2D3D54"/>
                </a:solidFill>
                <a:latin typeface="Arial"/>
                <a:cs typeface="Arial"/>
              </a:rPr>
              <a:t>ODHIAMBO</a:t>
            </a:r>
            <a:r>
              <a:rPr dirty="0" sz="1100" spc="130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2D3D54"/>
                </a:solidFill>
                <a:latin typeface="Arial"/>
                <a:cs typeface="Arial"/>
              </a:rPr>
              <a:t>MBOYA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SENIOR</a:t>
            </a:r>
            <a:r>
              <a:rPr dirty="0" sz="1100" spc="35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PRINCIPAL,</a:t>
            </a:r>
            <a:r>
              <a:rPr dirty="0" sz="1100" spc="-85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OBER</a:t>
            </a:r>
            <a:r>
              <a:rPr dirty="0" sz="1100" spc="35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D3D54"/>
                </a:solidFill>
                <a:latin typeface="Arial"/>
                <a:cs typeface="Arial"/>
              </a:rPr>
              <a:t>BOYS'</a:t>
            </a:r>
            <a:r>
              <a:rPr dirty="0" sz="1100" spc="35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100" spc="80" b="1">
                <a:solidFill>
                  <a:srgbClr val="2D3D54"/>
                </a:solidFill>
                <a:latin typeface="Arial"/>
                <a:cs typeface="Arial"/>
              </a:rPr>
              <a:t>HIGH</a:t>
            </a:r>
            <a:r>
              <a:rPr dirty="0" sz="1100" spc="40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D3D54"/>
                </a:solidFill>
                <a:latin typeface="Arial"/>
                <a:cs typeface="Arial"/>
              </a:rPr>
              <a:t>SCHOOL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5568" y="10083810"/>
            <a:ext cx="2753409" cy="67032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088268" y="2786720"/>
            <a:ext cx="6556375" cy="71348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002789">
              <a:lnSpc>
                <a:spcPct val="112999"/>
              </a:lnSpc>
              <a:spcBef>
                <a:spcPts val="100"/>
              </a:spcBef>
            </a:pPr>
            <a:r>
              <a:rPr dirty="0" sz="1600" spc="95" b="1">
                <a:solidFill>
                  <a:srgbClr val="2D3D54"/>
                </a:solidFill>
                <a:latin typeface="Arial"/>
                <a:cs typeface="Arial"/>
              </a:rPr>
              <a:t>COMMITMENT</a:t>
            </a:r>
            <a:r>
              <a:rPr dirty="0" sz="1600" spc="20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600" spc="65" b="1">
                <a:solidFill>
                  <a:srgbClr val="2D3D54"/>
                </a:solidFill>
                <a:latin typeface="Arial"/>
                <a:cs typeface="Arial"/>
              </a:rPr>
              <a:t>OF</a:t>
            </a:r>
            <a:r>
              <a:rPr dirty="0" sz="1600" spc="-235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600" spc="95" b="1">
                <a:solidFill>
                  <a:srgbClr val="2D3D54"/>
                </a:solidFill>
                <a:latin typeface="Arial"/>
                <a:cs typeface="Arial"/>
              </a:rPr>
              <a:t>THE</a:t>
            </a:r>
            <a:r>
              <a:rPr dirty="0" sz="1600" spc="20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600" spc="75" b="1">
                <a:solidFill>
                  <a:srgbClr val="2D3D54"/>
                </a:solidFill>
                <a:latin typeface="Arial"/>
                <a:cs typeface="Arial"/>
              </a:rPr>
              <a:t>SCHOOL</a:t>
            </a:r>
            <a:r>
              <a:rPr dirty="0" sz="1600" spc="25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D3D54"/>
                </a:solidFill>
                <a:latin typeface="Arial"/>
                <a:cs typeface="Arial"/>
              </a:rPr>
              <a:t>PRINCIPAL </a:t>
            </a:r>
            <a:r>
              <a:rPr dirty="0" sz="1600" b="1">
                <a:solidFill>
                  <a:srgbClr val="2D3D54"/>
                </a:solidFill>
                <a:latin typeface="Arial"/>
                <a:cs typeface="Arial"/>
              </a:rPr>
              <a:t>&amp;</a:t>
            </a:r>
            <a:r>
              <a:rPr dirty="0" sz="1600" spc="75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600" spc="-65" b="1">
                <a:solidFill>
                  <a:srgbClr val="2D3D54"/>
                </a:solidFill>
                <a:latin typeface="Arial"/>
                <a:cs typeface="Arial"/>
              </a:rPr>
              <a:t>SECRETARY,</a:t>
            </a:r>
            <a:r>
              <a:rPr dirty="0" sz="1600" spc="-110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D3D54"/>
                </a:solidFill>
                <a:latin typeface="Arial"/>
                <a:cs typeface="Arial"/>
              </a:rPr>
              <a:t>BOARD</a:t>
            </a:r>
            <a:r>
              <a:rPr dirty="0" sz="1600" spc="80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600" spc="65" b="1">
                <a:solidFill>
                  <a:srgbClr val="2D3D54"/>
                </a:solidFill>
                <a:latin typeface="Arial"/>
                <a:cs typeface="Arial"/>
              </a:rPr>
              <a:t>OF</a:t>
            </a:r>
            <a:r>
              <a:rPr dirty="0" sz="1600" spc="75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600" spc="65" b="1">
                <a:solidFill>
                  <a:srgbClr val="2D3D54"/>
                </a:solidFill>
                <a:latin typeface="Arial"/>
                <a:cs typeface="Arial"/>
              </a:rPr>
              <a:t>MANAGEMENT</a:t>
            </a:r>
            <a:endParaRPr sz="1600">
              <a:latin typeface="Arial"/>
              <a:cs typeface="Arial"/>
            </a:endParaRPr>
          </a:p>
          <a:p>
            <a:pPr algn="just" marL="17780" marR="2117090">
              <a:lnSpc>
                <a:spcPct val="104500"/>
              </a:lnSpc>
              <a:spcBef>
                <a:spcPts val="855"/>
              </a:spcBef>
            </a:pP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Guided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by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TSC/QAS/PC-PSS/2023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(performance</a:t>
            </a:r>
            <a:r>
              <a:rPr dirty="0" sz="1100" spc="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contract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between</a:t>
            </a:r>
            <a:r>
              <a:rPr dirty="0" sz="1100" spc="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the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Teachers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Service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Commission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Principal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Ober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Boys'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High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School, </a:t>
            </a:r>
            <a:r>
              <a:rPr dirty="0" sz="1100" spc="-120">
                <a:solidFill>
                  <a:srgbClr val="2D3D54"/>
                </a:solidFill>
                <a:latin typeface="Trebuchet MS"/>
                <a:cs typeface="Trebuchet MS"/>
              </a:rPr>
              <a:t>January</a:t>
            </a:r>
            <a:r>
              <a:rPr dirty="0" sz="1100" spc="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2023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35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December</a:t>
            </a:r>
            <a:r>
              <a:rPr dirty="0" sz="1100" spc="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2023)</a:t>
            </a:r>
            <a:r>
              <a:rPr dirty="0" sz="1100" spc="5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2D3D54"/>
                </a:solidFill>
                <a:latin typeface="Trebuchet MS"/>
                <a:cs typeface="Trebuchet MS"/>
              </a:rPr>
              <a:t>guided</a:t>
            </a:r>
            <a:r>
              <a:rPr dirty="0" sz="1100" spc="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10">
                <a:solidFill>
                  <a:srgbClr val="2D3D54"/>
                </a:solidFill>
                <a:latin typeface="Trebuchet MS"/>
                <a:cs typeface="Trebuchet MS"/>
              </a:rPr>
              <a:t>by</a:t>
            </a:r>
            <a:r>
              <a:rPr dirty="0" sz="1100" spc="1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35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5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commitment</a:t>
            </a:r>
            <a:r>
              <a:rPr dirty="0" sz="1100" spc="5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9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10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35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principal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Board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Management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where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he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serves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as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secretary,</a:t>
            </a:r>
            <a:r>
              <a:rPr dirty="0" sz="1100" spc="-2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I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commit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to:</a:t>
            </a:r>
            <a:endParaRPr sz="1100">
              <a:latin typeface="Trebuchet MS"/>
              <a:cs typeface="Trebuchet MS"/>
            </a:endParaRPr>
          </a:p>
          <a:p>
            <a:pPr algn="just" marL="214629" marR="2131060" indent="-197485">
              <a:lnSpc>
                <a:spcPct val="104500"/>
              </a:lnSpc>
              <a:spcBef>
                <a:spcPts val="100"/>
              </a:spcBef>
              <a:buAutoNum type="arabicPeriod"/>
              <a:tabLst>
                <a:tab pos="234315" algn="l"/>
              </a:tabLst>
            </a:pP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provide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 the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required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leadership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in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 designing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suitable plans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 and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strategies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	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deliver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educational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services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enable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this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school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realize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its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goals.</a:t>
            </a:r>
            <a:r>
              <a:rPr dirty="0" sz="1100" spc="-2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I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will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 	also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perform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my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duties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responsibilities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diligently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best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20">
                <a:solidFill>
                  <a:srgbClr val="2D3D54"/>
                </a:solidFill>
                <a:latin typeface="Trebuchet MS"/>
                <a:cs typeface="Trebuchet MS"/>
              </a:rPr>
              <a:t>my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	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ability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support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achievement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agreed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performance</a:t>
            </a:r>
            <a:r>
              <a:rPr dirty="0" sz="11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targets;</a:t>
            </a:r>
            <a:endParaRPr sz="1100">
              <a:latin typeface="Trebuchet MS"/>
              <a:cs typeface="Trebuchet MS"/>
            </a:endParaRPr>
          </a:p>
          <a:p>
            <a:pPr algn="just" marL="214629" marR="2117725" indent="-197485">
              <a:lnSpc>
                <a:spcPct val="104500"/>
              </a:lnSpc>
              <a:spcBef>
                <a:spcPts val="100"/>
              </a:spcBef>
              <a:buAutoNum type="arabicPeriod"/>
              <a:tabLst>
                <a:tab pos="234315" algn="l"/>
              </a:tabLst>
            </a:pP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In</a:t>
            </a:r>
            <a:r>
              <a:rPr dirty="0" sz="1100" spc="1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carrying</a:t>
            </a:r>
            <a:r>
              <a:rPr dirty="0" sz="1100" spc="1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out</a:t>
            </a:r>
            <a:r>
              <a:rPr dirty="0" sz="1100" spc="1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my</a:t>
            </a:r>
            <a:r>
              <a:rPr dirty="0" sz="1100" spc="1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duties,</a:t>
            </a:r>
            <a:r>
              <a:rPr dirty="0" sz="11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especially</a:t>
            </a:r>
            <a:r>
              <a:rPr dirty="0" sz="1100" spc="1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as</a:t>
            </a:r>
            <a:r>
              <a:rPr dirty="0" sz="1100" spc="1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guided</a:t>
            </a:r>
            <a:r>
              <a:rPr dirty="0" sz="1100" spc="1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by</a:t>
            </a:r>
            <a:r>
              <a:rPr dirty="0" sz="1100" spc="1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1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strategic</a:t>
            </a:r>
            <a:r>
              <a:rPr dirty="0" sz="1100" spc="1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goal</a:t>
            </a:r>
            <a:r>
              <a:rPr dirty="0" sz="1100" spc="1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	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specific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objectives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School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Strategic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Development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Plan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(2023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145">
                <a:solidFill>
                  <a:srgbClr val="2D3D54"/>
                </a:solidFill>
                <a:latin typeface="Trebuchet MS"/>
                <a:cs typeface="Trebuchet MS"/>
              </a:rPr>
              <a:t>–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2027),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	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I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intend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put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2D3D54"/>
                </a:solidFill>
                <a:latin typeface="Trebuchet MS"/>
                <a:cs typeface="Trebuchet MS"/>
              </a:rPr>
              <a:t>all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my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efforts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towards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 contributing 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effectively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efficiently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	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achievement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national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development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agenda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as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espoused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in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	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Kenya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Vision</a:t>
            </a:r>
            <a:r>
              <a:rPr dirty="0" sz="1100" spc="1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2030</a:t>
            </a:r>
            <a:r>
              <a:rPr dirty="0" sz="1100" spc="1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1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1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contribute</a:t>
            </a:r>
            <a:r>
              <a:rPr dirty="0" sz="1100" spc="1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1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1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realization</a:t>
            </a:r>
            <a:r>
              <a:rPr dirty="0" sz="1100" spc="1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1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1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National</a:t>
            </a:r>
            <a:endParaRPr sz="1100">
              <a:latin typeface="Trebuchet MS"/>
              <a:cs typeface="Trebuchet MS"/>
            </a:endParaRPr>
          </a:p>
          <a:p>
            <a:pPr algn="just" marL="234315" marR="18415">
              <a:lnSpc>
                <a:spcPct val="104500"/>
              </a:lnSpc>
            </a:pP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Education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Goals,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keeping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5">
                <a:solidFill>
                  <a:srgbClr val="2D3D54"/>
                </a:solidFill>
                <a:latin typeface="Trebuchet MS"/>
                <a:cs typeface="Trebuchet MS"/>
              </a:rPr>
              <a:t>in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mind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specific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priorities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this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school</a:t>
            </a:r>
            <a:r>
              <a:rPr dirty="0" sz="1100" spc="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as</a:t>
            </a:r>
            <a:r>
              <a:rPr dirty="0" sz="1100" spc="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captured</a:t>
            </a:r>
            <a:r>
              <a:rPr dirty="0" sz="1100" spc="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articulated</a:t>
            </a:r>
            <a:r>
              <a:rPr dirty="0" sz="1100" spc="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5">
                <a:solidFill>
                  <a:srgbClr val="2D3D54"/>
                </a:solidFill>
                <a:latin typeface="Trebuchet MS"/>
                <a:cs typeface="Trebuchet MS"/>
              </a:rPr>
              <a:t>in</a:t>
            </a:r>
            <a:r>
              <a:rPr dirty="0" sz="1100" spc="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this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Strategic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Development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Plan.</a:t>
            </a:r>
            <a:endParaRPr sz="1100">
              <a:latin typeface="Trebuchet MS"/>
              <a:cs typeface="Trebuchet MS"/>
            </a:endParaRPr>
          </a:p>
          <a:p>
            <a:pPr algn="just" marL="213995" marR="18415" indent="-197485">
              <a:lnSpc>
                <a:spcPct val="104500"/>
              </a:lnSpc>
              <a:spcBef>
                <a:spcPts val="105"/>
              </a:spcBef>
              <a:buAutoNum type="arabicPeriod" startAt="3"/>
              <a:tabLst>
                <a:tab pos="233679" algn="l"/>
              </a:tabLst>
            </a:pP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Bearing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in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mind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imperative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quality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inclusivity,</a:t>
            </a:r>
            <a:r>
              <a:rPr dirty="0" sz="1100" spc="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I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commit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work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with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all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education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stakeholders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in 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	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implementing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key</a:t>
            </a:r>
            <a:r>
              <a:rPr dirty="0" sz="1100" spc="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development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projects,</a:t>
            </a:r>
            <a:r>
              <a:rPr dirty="0" sz="11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education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service</a:t>
            </a:r>
            <a:r>
              <a:rPr dirty="0" sz="1100" spc="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delivery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strategies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and</a:t>
            </a:r>
            <a:r>
              <a:rPr dirty="0" sz="1100" spc="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institutional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capacity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	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development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for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2D3D54"/>
                </a:solidFill>
                <a:latin typeface="Trebuchet MS"/>
                <a:cs typeface="Trebuchet MS"/>
              </a:rPr>
              <a:t>effective</a:t>
            </a:r>
            <a:r>
              <a:rPr dirty="0" sz="1100" spc="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efficient</a:t>
            </a:r>
            <a:r>
              <a:rPr dirty="0" sz="1100" spc="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supervision,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teaching,</a:t>
            </a:r>
            <a:r>
              <a:rPr dirty="0" sz="11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learning</a:t>
            </a:r>
            <a:r>
              <a:rPr dirty="0" sz="1100" spc="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learner</a:t>
            </a:r>
            <a:r>
              <a:rPr dirty="0" sz="1100" spc="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assessment,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while</a:t>
            </a:r>
            <a:r>
              <a:rPr dirty="0" sz="1100" spc="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promoting 	upward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 career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progression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all</a:t>
            </a:r>
            <a:r>
              <a:rPr dirty="0" sz="1100" spc="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2D3D54"/>
                </a:solidFill>
                <a:latin typeface="Trebuchet MS"/>
                <a:cs typeface="Trebuchet MS"/>
              </a:rPr>
              <a:t>staff</a:t>
            </a:r>
            <a:r>
              <a:rPr dirty="0" sz="1100" spc="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working</a:t>
            </a:r>
            <a:r>
              <a:rPr dirty="0" sz="11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with</a:t>
            </a:r>
            <a:r>
              <a:rPr dirty="0" sz="11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me</a:t>
            </a:r>
            <a:r>
              <a:rPr dirty="0" sz="11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realization</a:t>
            </a:r>
            <a:r>
              <a:rPr dirty="0" sz="11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vision,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mission</a:t>
            </a:r>
            <a:r>
              <a:rPr dirty="0" sz="11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objectives</a:t>
            </a:r>
            <a:r>
              <a:rPr dirty="0" sz="11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of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the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	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school.</a:t>
            </a:r>
            <a:endParaRPr sz="1100">
              <a:latin typeface="Trebuchet MS"/>
              <a:cs typeface="Trebuchet MS"/>
            </a:endParaRPr>
          </a:p>
          <a:p>
            <a:pPr algn="just" marL="213995" marR="18415" indent="-197485">
              <a:lnSpc>
                <a:spcPct val="104500"/>
              </a:lnSpc>
              <a:spcBef>
                <a:spcPts val="100"/>
              </a:spcBef>
              <a:buAutoNum type="arabicPeriod" startAt="3"/>
              <a:tabLst>
                <a:tab pos="233679" algn="l"/>
              </a:tabLst>
            </a:pP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This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committal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statement</a:t>
            </a:r>
            <a:r>
              <a:rPr dirty="0" sz="11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reiterates</a:t>
            </a:r>
            <a:r>
              <a:rPr dirty="0" sz="11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need</a:t>
            </a:r>
            <a:r>
              <a:rPr dirty="0" sz="11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put</a:t>
            </a:r>
            <a:r>
              <a:rPr dirty="0" sz="11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down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specific</a:t>
            </a:r>
            <a:r>
              <a:rPr dirty="0" sz="11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strategic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objectives</a:t>
            </a:r>
            <a:r>
              <a:rPr dirty="0" sz="11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be</a:t>
            </a:r>
            <a:r>
              <a:rPr dirty="0" sz="1100" spc="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achieved</a:t>
            </a:r>
            <a:r>
              <a:rPr dirty="0" sz="11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during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	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contract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period,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into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foreseen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future</a:t>
            </a:r>
            <a:r>
              <a:rPr dirty="0" sz="1100" spc="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school,</a:t>
            </a:r>
            <a:r>
              <a:rPr dirty="0" sz="11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hence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school's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commitment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to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deliver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the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	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objectives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intents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this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School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Strategic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Development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Plan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(2023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145">
                <a:solidFill>
                  <a:srgbClr val="2D3D54"/>
                </a:solidFill>
                <a:latin typeface="Trebuchet MS"/>
                <a:cs typeface="Trebuchet MS"/>
              </a:rPr>
              <a:t>–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2027).</a:t>
            </a:r>
            <a:endParaRPr sz="1100">
              <a:latin typeface="Trebuchet MS"/>
              <a:cs typeface="Trebuchet MS"/>
            </a:endParaRPr>
          </a:p>
          <a:p>
            <a:pPr marL="213995" marR="18415" indent="-197485">
              <a:lnSpc>
                <a:spcPct val="104500"/>
              </a:lnSpc>
              <a:spcBef>
                <a:spcPts val="100"/>
              </a:spcBef>
              <a:buAutoNum type="arabicPeriod" startAt="3"/>
              <a:tabLst>
                <a:tab pos="233679" algn="l"/>
              </a:tabLst>
            </a:pP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I</a:t>
            </a:r>
            <a:r>
              <a:rPr dirty="0" sz="1100" spc="1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commit</a:t>
            </a:r>
            <a:r>
              <a:rPr dirty="0" sz="1100" spc="1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therefore</a:t>
            </a:r>
            <a:r>
              <a:rPr dirty="0" sz="1100" spc="17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100" spc="1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ensure</a:t>
            </a:r>
            <a:r>
              <a:rPr dirty="0" sz="1100" spc="1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50">
                <a:solidFill>
                  <a:srgbClr val="2D3D54"/>
                </a:solidFill>
                <a:latin typeface="Trebuchet MS"/>
                <a:cs typeface="Trebuchet MS"/>
              </a:rPr>
              <a:t>FINANCIAL</a:t>
            </a:r>
            <a:r>
              <a:rPr dirty="0" sz="1100" spc="17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STEWARDSHIP</a:t>
            </a:r>
            <a:r>
              <a:rPr dirty="0" sz="1100" spc="5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ANDDISCIPLINE</a:t>
            </a:r>
            <a:r>
              <a:rPr dirty="0" sz="1100" spc="17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1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Improve</a:t>
            </a:r>
            <a:r>
              <a:rPr dirty="0" sz="1100" spc="1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service</a:t>
            </a:r>
            <a:r>
              <a:rPr dirty="0" sz="1100" spc="17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delivery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	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standards</a:t>
            </a:r>
            <a:r>
              <a:rPr dirty="0" sz="1100" spc="-1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for</a:t>
            </a:r>
            <a:r>
              <a:rPr dirty="0" sz="1100" spc="-1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1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learners</a:t>
            </a:r>
            <a:r>
              <a:rPr dirty="0" sz="1100" spc="-1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by</a:t>
            </a:r>
            <a:r>
              <a:rPr dirty="0" sz="1100" spc="-1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among</a:t>
            </a:r>
            <a:r>
              <a:rPr dirty="0" sz="1100" spc="-1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other</a:t>
            </a:r>
            <a:r>
              <a:rPr dirty="0" sz="1100" spc="-1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core</a:t>
            </a:r>
            <a:r>
              <a:rPr dirty="0" sz="1100" spc="-1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mandates:</a:t>
            </a:r>
            <a:endParaRPr sz="1100">
              <a:latin typeface="Trebuchet MS"/>
              <a:cs typeface="Trebuchet MS"/>
            </a:endParaRPr>
          </a:p>
          <a:p>
            <a:pPr lvl="1" marL="214629" marR="18415" indent="-198120">
              <a:lnSpc>
                <a:spcPct val="104500"/>
              </a:lnSpc>
              <a:spcBef>
                <a:spcPts val="100"/>
              </a:spcBef>
              <a:buAutoNum type="alphaLcPeriod"/>
              <a:tabLst>
                <a:tab pos="233679" algn="l"/>
              </a:tabLst>
            </a:pP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Maintenance</a:t>
            </a:r>
            <a:r>
              <a:rPr dirty="0" sz="1100" spc="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teaching</a:t>
            </a:r>
            <a:r>
              <a:rPr dirty="0" sz="1100" spc="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standards</a:t>
            </a:r>
            <a:r>
              <a:rPr dirty="0" sz="1100" spc="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in</a:t>
            </a:r>
            <a:r>
              <a:rPr dirty="0" sz="1100" spc="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implementation</a:t>
            </a:r>
            <a:r>
              <a:rPr dirty="0" sz="1100" spc="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curriculum</a:t>
            </a:r>
            <a:r>
              <a:rPr dirty="0" sz="1100" spc="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(performing</a:t>
            </a:r>
            <a:r>
              <a:rPr dirty="0" sz="1100" spc="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role</a:t>
            </a:r>
            <a:r>
              <a:rPr dirty="0" sz="1100" spc="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quality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	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assurance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within</a:t>
            </a:r>
            <a:r>
              <a:rPr dirty="0" sz="1100" spc="-10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10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institution).</a:t>
            </a:r>
            <a:endParaRPr sz="1100">
              <a:latin typeface="Trebuchet MS"/>
              <a:cs typeface="Trebuchet MS"/>
            </a:endParaRPr>
          </a:p>
          <a:p>
            <a:pPr lvl="1" marL="213360" marR="18415" indent="-196850">
              <a:lnSpc>
                <a:spcPct val="104500"/>
              </a:lnSpc>
              <a:spcBef>
                <a:spcPts val="100"/>
              </a:spcBef>
              <a:buAutoNum type="alphaLcPeriod"/>
              <a:tabLst>
                <a:tab pos="233679" algn="l"/>
              </a:tabLst>
            </a:pP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Ensure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5">
                <a:solidFill>
                  <a:srgbClr val="2D3D54"/>
                </a:solidFill>
                <a:latin typeface="Trebuchet MS"/>
                <a:cs typeface="Trebuchet MS"/>
              </a:rPr>
              <a:t>effective,</a:t>
            </a:r>
            <a:r>
              <a:rPr dirty="0" sz="1100" spc="-1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effective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participatory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Institutional</a:t>
            </a:r>
            <a:r>
              <a:rPr dirty="0" sz="1100" spc="-15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Administration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(as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lead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educator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administrator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at 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	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1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school).</a:t>
            </a:r>
            <a:endParaRPr sz="1100">
              <a:latin typeface="Trebuchet MS"/>
              <a:cs typeface="Trebuchet MS"/>
            </a:endParaRPr>
          </a:p>
          <a:p>
            <a:pPr lvl="1" marL="213360" marR="18415" indent="-196850">
              <a:lnSpc>
                <a:spcPct val="104500"/>
              </a:lnSpc>
              <a:spcBef>
                <a:spcPts val="100"/>
              </a:spcBef>
              <a:buAutoNum type="alphaLcPeriod"/>
              <a:tabLst>
                <a:tab pos="233679" algn="l"/>
              </a:tabLst>
            </a:pP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Ensure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timely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updated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database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on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learners'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enrollment,</a:t>
            </a:r>
            <a:r>
              <a:rPr dirty="0" sz="1100" spc="-9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Curriculum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Based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Establishment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for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teaching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staff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and 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	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non-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teaching</a:t>
            </a:r>
            <a:r>
              <a:rPr dirty="0" sz="1100" spc="-10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staff,</a:t>
            </a:r>
            <a:r>
              <a:rPr dirty="0" sz="1100" spc="-2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as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well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as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maintain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accurate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school's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assets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register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10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inventories.</a:t>
            </a:r>
            <a:endParaRPr sz="1100">
              <a:latin typeface="Trebuchet MS"/>
              <a:cs typeface="Trebuchet MS"/>
            </a:endParaRPr>
          </a:p>
          <a:p>
            <a:pPr lvl="1" marL="214629" indent="-197485">
              <a:lnSpc>
                <a:spcPct val="100000"/>
              </a:lnSpc>
              <a:spcBef>
                <a:spcPts val="160"/>
              </a:spcBef>
              <a:buAutoNum type="alphaLcPeriod"/>
              <a:tabLst>
                <a:tab pos="214629" algn="l"/>
              </a:tabLst>
            </a:pP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PromoteTeacher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Professional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Development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(TPD)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programs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at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institutional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level.</a:t>
            </a:r>
            <a:endParaRPr sz="1100">
              <a:latin typeface="Trebuchet MS"/>
              <a:cs typeface="Trebuchet MS"/>
            </a:endParaRPr>
          </a:p>
          <a:p>
            <a:pPr lvl="1" marL="213995" indent="-196850">
              <a:lnSpc>
                <a:spcPct val="100000"/>
              </a:lnSpc>
              <a:spcBef>
                <a:spcPts val="160"/>
              </a:spcBef>
              <a:buAutoNum type="alphaLcPeriod"/>
              <a:tabLst>
                <a:tab pos="213995" algn="l"/>
              </a:tabLst>
            </a:pP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Submission</a:t>
            </a:r>
            <a:r>
              <a:rPr dirty="0" sz="1100" spc="-10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ofTermly</a:t>
            </a:r>
            <a:r>
              <a:rPr dirty="0" sz="1100" spc="-10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2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Annual</a:t>
            </a:r>
            <a:r>
              <a:rPr dirty="0" sz="1100" spc="-10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Reports</a:t>
            </a:r>
            <a:r>
              <a:rPr dirty="0" sz="1100" spc="-10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toTSC,</a:t>
            </a:r>
            <a:r>
              <a:rPr dirty="0" sz="1100" spc="-2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MoE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10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2D3D54"/>
                </a:solidFill>
                <a:latin typeface="Trebuchet MS"/>
                <a:cs typeface="Trebuchet MS"/>
              </a:rPr>
              <a:t>project/s</a:t>
            </a:r>
            <a:r>
              <a:rPr dirty="0" sz="1100" spc="-10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funding</a:t>
            </a:r>
            <a:r>
              <a:rPr dirty="0" sz="1100" spc="-10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partners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145">
                <a:solidFill>
                  <a:srgbClr val="2D3D54"/>
                </a:solidFill>
                <a:latin typeface="Trebuchet MS"/>
                <a:cs typeface="Trebuchet MS"/>
              </a:rPr>
              <a:t>–</a:t>
            </a:r>
            <a:r>
              <a:rPr dirty="0" sz="1100" spc="-10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local</a:t>
            </a:r>
            <a:r>
              <a:rPr dirty="0" sz="1100" spc="-10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international.</a:t>
            </a:r>
            <a:endParaRPr sz="1100">
              <a:latin typeface="Trebuchet MS"/>
              <a:cs typeface="Trebuchet MS"/>
            </a:endParaRPr>
          </a:p>
          <a:p>
            <a:pPr algn="just" lvl="1" marL="214629" marR="5080" indent="-198120">
              <a:lnSpc>
                <a:spcPct val="104500"/>
              </a:lnSpc>
              <a:spcBef>
                <a:spcPts val="100"/>
              </a:spcBef>
              <a:buAutoNum type="alphaLcPeriod"/>
              <a:tabLst>
                <a:tab pos="233679" algn="l"/>
              </a:tabLst>
            </a:pP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Cultivating,</a:t>
            </a:r>
            <a:r>
              <a:rPr dirty="0" sz="11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nurturing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sustaining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cordial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mutually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inclusive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beneficial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working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relationship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with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all 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	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school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3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education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stakeholders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75">
                <a:solidFill>
                  <a:srgbClr val="2D3D54"/>
                </a:solidFill>
                <a:latin typeface="Trebuchet MS"/>
                <a:cs typeface="Trebuchet MS"/>
              </a:rPr>
              <a:t>in</a:t>
            </a:r>
            <a:r>
              <a:rPr dirty="0" sz="1100" spc="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25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very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BEST 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INTEREST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7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25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learners/children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7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8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Ober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Boys'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High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School,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	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Rachuonyo</a:t>
            </a:r>
            <a:r>
              <a:rPr dirty="0" sz="1100" spc="-10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East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Sub-County</a:t>
            </a:r>
            <a:r>
              <a:rPr dirty="0" sz="1100" spc="-10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in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Homa</a:t>
            </a:r>
            <a:r>
              <a:rPr dirty="0" sz="1100" spc="-10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Bay</a:t>
            </a:r>
            <a:r>
              <a:rPr dirty="0" sz="1100" spc="-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County,</a:t>
            </a:r>
            <a:r>
              <a:rPr dirty="0" sz="1100" spc="-2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Kenya.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6363996" y="2397242"/>
            <a:ext cx="2345690" cy="3206750"/>
            <a:chOff x="6363996" y="2397242"/>
            <a:chExt cx="2345690" cy="3206750"/>
          </a:xfrm>
        </p:grpSpPr>
        <p:sp>
          <p:nvSpPr>
            <p:cNvPr id="8" name="object 8" descr=""/>
            <p:cNvSpPr/>
            <p:nvPr/>
          </p:nvSpPr>
          <p:spPr>
            <a:xfrm>
              <a:off x="6363996" y="3210079"/>
              <a:ext cx="220979" cy="36195"/>
            </a:xfrm>
            <a:custGeom>
              <a:avLst/>
              <a:gdLst/>
              <a:ahLst/>
              <a:cxnLst/>
              <a:rect l="l" t="t" r="r" b="b"/>
              <a:pathLst>
                <a:path w="220979" h="36194">
                  <a:moveTo>
                    <a:pt x="220438" y="0"/>
                  </a:moveTo>
                  <a:lnTo>
                    <a:pt x="0" y="0"/>
                  </a:lnTo>
                  <a:lnTo>
                    <a:pt x="0" y="35996"/>
                  </a:lnTo>
                  <a:lnTo>
                    <a:pt x="220438" y="35996"/>
                  </a:lnTo>
                  <a:lnTo>
                    <a:pt x="220438" y="0"/>
                  </a:lnTo>
                  <a:close/>
                </a:path>
              </a:pathLst>
            </a:custGeom>
            <a:solidFill>
              <a:srgbClr val="2D3D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631319" y="2397242"/>
              <a:ext cx="2078355" cy="3206750"/>
            </a:xfrm>
            <a:custGeom>
              <a:avLst/>
              <a:gdLst/>
              <a:ahLst/>
              <a:cxnLst/>
              <a:rect l="l" t="t" r="r" b="b"/>
              <a:pathLst>
                <a:path w="2078354" h="3206750">
                  <a:moveTo>
                    <a:pt x="2078099" y="0"/>
                  </a:moveTo>
                  <a:lnTo>
                    <a:pt x="0" y="0"/>
                  </a:lnTo>
                  <a:lnTo>
                    <a:pt x="0" y="3206357"/>
                  </a:lnTo>
                  <a:lnTo>
                    <a:pt x="2078099" y="3206357"/>
                  </a:lnTo>
                  <a:lnTo>
                    <a:pt x="20780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85488" y="3478762"/>
              <a:ext cx="1969764" cy="2087998"/>
            </a:xfrm>
            <a:prstGeom prst="rect">
              <a:avLst/>
            </a:prstGeom>
          </p:spPr>
        </p:pic>
      </p:grpSp>
      <p:sp>
        <p:nvSpPr>
          <p:cNvPr id="11" name="object 11" descr=""/>
          <p:cNvSpPr/>
          <p:nvPr/>
        </p:nvSpPr>
        <p:spPr>
          <a:xfrm>
            <a:off x="1563429" y="12508678"/>
            <a:ext cx="7560309" cy="309880"/>
          </a:xfrm>
          <a:custGeom>
            <a:avLst/>
            <a:gdLst/>
            <a:ahLst/>
            <a:cxnLst/>
            <a:rect l="l" t="t" r="r" b="b"/>
            <a:pathLst>
              <a:path w="7560309" h="309879">
                <a:moveTo>
                  <a:pt x="7560003" y="0"/>
                </a:moveTo>
                <a:lnTo>
                  <a:pt x="0" y="0"/>
                </a:lnTo>
                <a:lnTo>
                  <a:pt x="0" y="309318"/>
                </a:lnTo>
                <a:lnTo>
                  <a:pt x="7560003" y="309318"/>
                </a:lnTo>
                <a:lnTo>
                  <a:pt x="7560003" y="0"/>
                </a:lnTo>
                <a:close/>
              </a:path>
            </a:pathLst>
          </a:custGeom>
          <a:solidFill>
            <a:srgbClr val="2D3D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7722081" y="12560721"/>
            <a:ext cx="607060" cy="18542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 sz="1000" b="1">
                <a:solidFill>
                  <a:srgbClr val="B3B3B3"/>
                </a:solidFill>
                <a:latin typeface="Arial"/>
                <a:cs typeface="Arial"/>
              </a:rPr>
              <a:t>xii</a:t>
            </a:r>
            <a:r>
              <a:rPr dirty="0" sz="1000" spc="-25" b="1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B3B3B3"/>
                </a:solidFill>
                <a:latin typeface="Arial"/>
                <a:cs typeface="Arial"/>
              </a:rPr>
              <a:t>|</a:t>
            </a:r>
            <a:r>
              <a:rPr dirty="0" sz="1000" spc="-30" b="1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563429" y="12874873"/>
            <a:ext cx="7560309" cy="211454"/>
          </a:xfrm>
          <a:custGeom>
            <a:avLst/>
            <a:gdLst/>
            <a:ahLst/>
            <a:cxnLst/>
            <a:rect l="l" t="t" r="r" b="b"/>
            <a:pathLst>
              <a:path w="7560309" h="211455">
                <a:moveTo>
                  <a:pt x="0" y="211316"/>
                </a:moveTo>
                <a:lnTo>
                  <a:pt x="7560003" y="211316"/>
                </a:lnTo>
                <a:lnTo>
                  <a:pt x="7560003" y="0"/>
                </a:lnTo>
                <a:lnTo>
                  <a:pt x="0" y="0"/>
                </a:lnTo>
                <a:lnTo>
                  <a:pt x="0" y="211316"/>
                </a:lnTo>
                <a:close/>
              </a:path>
            </a:pathLst>
          </a:custGeom>
          <a:solidFill>
            <a:srgbClr val="4BB3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563429" y="2394189"/>
            <a:ext cx="7560309" cy="10057765"/>
          </a:xfrm>
          <a:custGeom>
            <a:avLst/>
            <a:gdLst/>
            <a:ahLst/>
            <a:cxnLst/>
            <a:rect l="l" t="t" r="r" b="b"/>
            <a:pathLst>
              <a:path w="7560309" h="10057765">
                <a:moveTo>
                  <a:pt x="0" y="10057611"/>
                </a:moveTo>
                <a:lnTo>
                  <a:pt x="7560003" y="10057611"/>
                </a:lnTo>
                <a:lnTo>
                  <a:pt x="7560003" y="0"/>
                </a:lnTo>
                <a:lnTo>
                  <a:pt x="0" y="0"/>
                </a:lnTo>
                <a:lnTo>
                  <a:pt x="0" y="10057611"/>
                </a:lnTo>
                <a:close/>
              </a:path>
            </a:pathLst>
          </a:custGeom>
          <a:solidFill>
            <a:srgbClr val="4BB3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089336" y="2953532"/>
            <a:ext cx="6560820" cy="9186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65" b="1">
                <a:solidFill>
                  <a:srgbClr val="FFFFFF"/>
                </a:solidFill>
                <a:latin typeface="Arial"/>
                <a:cs typeface="Arial"/>
              </a:rPr>
              <a:t>ACKNOWLEDGEMENT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1600">
              <a:latin typeface="Arial"/>
              <a:cs typeface="Arial"/>
            </a:endParaRPr>
          </a:p>
          <a:p>
            <a:pPr algn="just" marL="17780" marR="2118995">
              <a:lnSpc>
                <a:spcPts val="1380"/>
              </a:lnSpc>
            </a:pPr>
            <a:r>
              <a:rPr dirty="0" sz="1200" spc="-60" b="1" i="1">
                <a:solidFill>
                  <a:srgbClr val="FFFFFF"/>
                </a:solidFill>
                <a:latin typeface="Trebuchet MS"/>
                <a:cs typeface="Trebuchet MS"/>
              </a:rPr>
              <a:t>First</a:t>
            </a:r>
            <a:r>
              <a:rPr dirty="0" sz="1200" spc="-25" b="1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200" spc="20" b="1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5" b="1" i="1">
                <a:solidFill>
                  <a:srgbClr val="FFFFFF"/>
                </a:solidFill>
                <a:latin typeface="Trebuchet MS"/>
                <a:cs typeface="Trebuchet MS"/>
              </a:rPr>
              <a:t>foremost,</a:t>
            </a:r>
            <a:r>
              <a:rPr dirty="0" sz="1200" spc="-25" b="1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2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Board</a:t>
            </a:r>
            <a:r>
              <a:rPr dirty="0" sz="12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2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Management</a:t>
            </a:r>
            <a:r>
              <a:rPr dirty="0" sz="12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(BOM),</a:t>
            </a:r>
            <a:r>
              <a:rPr dirty="0" sz="12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2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rebuchet MS"/>
                <a:cs typeface="Trebuchet MS"/>
              </a:rPr>
              <a:t>Parents' 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Association</a:t>
            </a:r>
            <a:r>
              <a:rPr dirty="0" sz="12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40">
                <a:solidFill>
                  <a:srgbClr val="FFFFFF"/>
                </a:solidFill>
                <a:latin typeface="Trebuchet MS"/>
                <a:cs typeface="Trebuchet MS"/>
              </a:rPr>
              <a:t>(PA),</a:t>
            </a:r>
            <a:r>
              <a:rPr dirty="0" sz="1200" spc="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FFFFFF"/>
                </a:solidFill>
                <a:latin typeface="Trebuchet MS"/>
                <a:cs typeface="Trebuchet MS"/>
              </a:rPr>
              <a:t>Students,</a:t>
            </a:r>
            <a:r>
              <a:rPr dirty="0" sz="12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40">
                <a:solidFill>
                  <a:srgbClr val="FFFFFF"/>
                </a:solidFill>
                <a:latin typeface="Trebuchet MS"/>
                <a:cs typeface="Trebuchet MS"/>
              </a:rPr>
              <a:t>Staff</a:t>
            </a:r>
            <a:r>
              <a:rPr dirty="0" sz="1200" spc="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200" spc="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200" spc="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FFFFFF"/>
                </a:solidFill>
                <a:latin typeface="Trebuchet MS"/>
                <a:cs typeface="Trebuchet MS"/>
              </a:rPr>
              <a:t>entire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Ober</a:t>
            </a:r>
            <a:r>
              <a:rPr dirty="0" sz="12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FFFFFF"/>
                </a:solidFill>
                <a:latin typeface="Trebuchet MS"/>
                <a:cs typeface="Trebuchet MS"/>
              </a:rPr>
              <a:t>High</a:t>
            </a:r>
            <a:r>
              <a:rPr dirty="0" sz="1200" spc="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FFFFFF"/>
                </a:solidFill>
                <a:latin typeface="Trebuchet MS"/>
                <a:cs typeface="Trebuchet MS"/>
              </a:rPr>
              <a:t>School</a:t>
            </a:r>
            <a:r>
              <a:rPr dirty="0" sz="1200" spc="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FFFFFF"/>
                </a:solidFill>
                <a:latin typeface="Trebuchet MS"/>
                <a:cs typeface="Trebuchet MS"/>
              </a:rPr>
              <a:t>family</a:t>
            </a:r>
            <a:r>
              <a:rPr dirty="0" sz="1200" spc="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dirty="0" sz="1200" spc="-35">
                <a:solidFill>
                  <a:srgbClr val="FFFFFF"/>
                </a:solidFill>
                <a:latin typeface="Trebuchet MS"/>
                <a:cs typeface="Trebuchet MS"/>
              </a:rPr>
              <a:t>extremely</a:t>
            </a:r>
            <a:r>
              <a:rPr dirty="0" sz="12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FFFFFF"/>
                </a:solidFill>
                <a:latin typeface="Trebuchet MS"/>
                <a:cs typeface="Trebuchet MS"/>
              </a:rPr>
              <a:t>grateful</a:t>
            </a:r>
            <a:r>
              <a:rPr dirty="0" sz="12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2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2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rebuchet MS"/>
                <a:cs typeface="Trebuchet MS"/>
              </a:rPr>
              <a:t>Almighty</a:t>
            </a:r>
            <a:r>
              <a:rPr dirty="0" sz="12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God,</a:t>
            </a:r>
            <a:r>
              <a:rPr dirty="0" sz="1200" spc="-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2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author</a:t>
            </a:r>
            <a:r>
              <a:rPr dirty="0" sz="12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2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rebuchet MS"/>
                <a:cs typeface="Trebuchet MS"/>
              </a:rPr>
              <a:t>finisher</a:t>
            </a:r>
            <a:r>
              <a:rPr dirty="0" sz="12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knowledge,</a:t>
            </a:r>
            <a:r>
              <a:rPr dirty="0" sz="12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FFFFFF"/>
                </a:solidFill>
                <a:latin typeface="Trebuchet MS"/>
                <a:cs typeface="Trebuchet MS"/>
              </a:rPr>
              <a:t>wisdom</a:t>
            </a:r>
            <a:r>
              <a:rPr dirty="0" sz="1200" spc="-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2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understanding,</a:t>
            </a:r>
            <a:r>
              <a:rPr dirty="0" sz="12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dirty="0" sz="12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His</a:t>
            </a:r>
            <a:r>
              <a:rPr dirty="0" sz="12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countless</a:t>
            </a:r>
            <a:r>
              <a:rPr dirty="0" sz="12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FFFFFF"/>
                </a:solidFill>
                <a:latin typeface="Trebuchet MS"/>
                <a:cs typeface="Trebuchet MS"/>
              </a:rPr>
              <a:t>mercies,</a:t>
            </a:r>
            <a:r>
              <a:rPr dirty="0" sz="12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FFFFFF"/>
                </a:solidFill>
                <a:latin typeface="Trebuchet MS"/>
                <a:cs typeface="Trebuchet MS"/>
              </a:rPr>
              <a:t>love, </a:t>
            </a:r>
            <a:r>
              <a:rPr dirty="0" sz="1200" spc="-20">
                <a:solidFill>
                  <a:srgbClr val="FFFFFF"/>
                </a:solidFill>
                <a:latin typeface="Trebuchet MS"/>
                <a:cs typeface="Trebuchet MS"/>
              </a:rPr>
              <a:t>grace</a:t>
            </a:r>
            <a:r>
              <a:rPr dirty="0" sz="1200" spc="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2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rebuchet MS"/>
                <a:cs typeface="Trebuchet MS"/>
              </a:rPr>
              <a:t>kindness</a:t>
            </a:r>
            <a:r>
              <a:rPr dirty="0" sz="12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dirty="0" sz="12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rebuchet MS"/>
                <a:cs typeface="Trebuchet MS"/>
              </a:rPr>
              <a:t>have</a:t>
            </a:r>
            <a:r>
              <a:rPr dirty="0" sz="12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enabled</a:t>
            </a:r>
            <a:r>
              <a:rPr dirty="0" sz="12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us</a:t>
            </a:r>
            <a:r>
              <a:rPr dirty="0" sz="12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2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Trebuchet MS"/>
                <a:cs typeface="Trebuchet MS"/>
              </a:rPr>
              <a:t>complete</a:t>
            </a:r>
            <a:r>
              <a:rPr dirty="0" sz="12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our</a:t>
            </a:r>
            <a:r>
              <a:rPr dirty="0" sz="12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previous </a:t>
            </a:r>
            <a:r>
              <a:rPr dirty="0" sz="1200" spc="-60">
                <a:solidFill>
                  <a:srgbClr val="FFFFFF"/>
                </a:solidFill>
                <a:latin typeface="Trebuchet MS"/>
                <a:cs typeface="Trebuchet MS"/>
              </a:rPr>
              <a:t>Strategic</a:t>
            </a:r>
            <a:r>
              <a:rPr dirty="0" sz="12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FFFFFF"/>
                </a:solidFill>
                <a:latin typeface="Trebuchet MS"/>
                <a:cs typeface="Trebuchet MS"/>
              </a:rPr>
              <a:t>Plan</a:t>
            </a:r>
            <a:r>
              <a:rPr dirty="0" sz="12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FFFFFF"/>
                </a:solidFill>
                <a:latin typeface="Trebuchet MS"/>
                <a:cs typeface="Trebuchet MS"/>
              </a:rPr>
              <a:t>Implementation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phase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 of 2017 </a:t>
            </a:r>
            <a:r>
              <a:rPr dirty="0" sz="1200" spc="16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FFFFFF"/>
                </a:solidFill>
                <a:latin typeface="Trebuchet MS"/>
                <a:cs typeface="Trebuchet MS"/>
              </a:rPr>
              <a:t>2022,</a:t>
            </a:r>
            <a:r>
              <a:rPr dirty="0" sz="12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 to</a:t>
            </a:r>
            <a:r>
              <a:rPr dirty="0" sz="12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FFFFFF"/>
                </a:solidFill>
                <a:latin typeface="Trebuchet MS"/>
                <a:cs typeface="Trebuchet MS"/>
              </a:rPr>
              <a:t>craft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dirty="0" sz="1200" spc="-65">
                <a:solidFill>
                  <a:srgbClr val="FFFFFF"/>
                </a:solidFill>
                <a:latin typeface="Trebuchet MS"/>
                <a:cs typeface="Trebuchet MS"/>
              </a:rPr>
              <a:t>complete</a:t>
            </a:r>
            <a:r>
              <a:rPr dirty="0" sz="12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FFFFFF"/>
                </a:solidFill>
                <a:latin typeface="Trebuchet MS"/>
                <a:cs typeface="Trebuchet MS"/>
              </a:rPr>
              <a:t>yet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FFFFFF"/>
                </a:solidFill>
                <a:latin typeface="Trebuchet MS"/>
                <a:cs typeface="Trebuchet MS"/>
              </a:rPr>
              <a:t>another </a:t>
            </a:r>
            <a:r>
              <a:rPr dirty="0" sz="1200" spc="-40">
                <a:solidFill>
                  <a:srgbClr val="FFFFFF"/>
                </a:solidFill>
                <a:latin typeface="Trebuchet MS"/>
                <a:cs typeface="Trebuchet MS"/>
              </a:rPr>
              <a:t>new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FFFFFF"/>
                </a:solidFill>
                <a:latin typeface="Trebuchet MS"/>
                <a:cs typeface="Trebuchet MS"/>
              </a:rPr>
              <a:t>School </a:t>
            </a:r>
            <a:r>
              <a:rPr dirty="0" sz="1200" spc="-45">
                <a:solidFill>
                  <a:srgbClr val="FFFFFF"/>
                </a:solidFill>
                <a:latin typeface="Trebuchet MS"/>
                <a:cs typeface="Trebuchet MS"/>
              </a:rPr>
              <a:t>Development</a:t>
            </a:r>
            <a:r>
              <a:rPr dirty="0" sz="12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FFFFFF"/>
                </a:solidFill>
                <a:latin typeface="Trebuchet MS"/>
                <a:cs typeface="Trebuchet MS"/>
              </a:rPr>
              <a:t>Strategic</a:t>
            </a:r>
            <a:r>
              <a:rPr dirty="0" sz="12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Plan</a:t>
            </a:r>
            <a:r>
              <a:rPr dirty="0" sz="12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rebuchet MS"/>
                <a:cs typeface="Trebuchet MS"/>
              </a:rPr>
              <a:t>(2023</a:t>
            </a:r>
            <a:r>
              <a:rPr dirty="0" sz="12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10">
                <a:solidFill>
                  <a:srgbClr val="FFFFFF"/>
                </a:solidFill>
                <a:latin typeface="Trebuchet MS"/>
                <a:cs typeface="Trebuchet MS"/>
              </a:rPr>
              <a:t>– 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2027).What</a:t>
            </a:r>
            <a:r>
              <a:rPr dirty="0" sz="1200" spc="-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FFFFFF"/>
                </a:solidFill>
                <a:latin typeface="Trebuchet MS"/>
                <a:cs typeface="Trebuchet MS"/>
              </a:rPr>
              <a:t>wonderful</a:t>
            </a:r>
            <a:r>
              <a:rPr dirty="0" sz="12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God</a:t>
            </a:r>
            <a:r>
              <a:rPr dirty="0" sz="1200" spc="-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Trebuchet MS"/>
                <a:cs typeface="Trebuchet MS"/>
              </a:rPr>
              <a:t>we</a:t>
            </a:r>
            <a:r>
              <a:rPr dirty="0" sz="1200" spc="-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serve!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200">
              <a:latin typeface="Trebuchet MS"/>
              <a:cs typeface="Trebuchet MS"/>
            </a:endParaRPr>
          </a:p>
          <a:p>
            <a:pPr algn="just" marL="17145" marR="2134235">
              <a:lnSpc>
                <a:spcPts val="1380"/>
              </a:lnSpc>
            </a:pPr>
            <a:r>
              <a:rPr dirty="0" sz="1200" spc="-85" b="1" i="1">
                <a:solidFill>
                  <a:srgbClr val="FFFFFF"/>
                </a:solidFill>
                <a:latin typeface="Trebuchet MS"/>
                <a:cs typeface="Trebuchet MS"/>
              </a:rPr>
              <a:t>Secondly</a:t>
            </a:r>
            <a:r>
              <a:rPr dirty="0" sz="1200" spc="-85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FFFFFF"/>
                </a:solidFill>
                <a:latin typeface="Trebuchet MS"/>
                <a:cs typeface="Trebuchet MS"/>
              </a:rPr>
              <a:t>special</a:t>
            </a:r>
            <a:r>
              <a:rPr dirty="0" sz="12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thanks</a:t>
            </a:r>
            <a:r>
              <a:rPr dirty="0" sz="12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FFFFFF"/>
                </a:solidFill>
                <a:latin typeface="Trebuchet MS"/>
                <a:cs typeface="Trebuchet MS"/>
              </a:rPr>
              <a:t>go</a:t>
            </a:r>
            <a:r>
              <a:rPr dirty="0" sz="12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FFFFFF"/>
                </a:solidFill>
                <a:latin typeface="Trebuchet MS"/>
                <a:cs typeface="Trebuchet MS"/>
              </a:rPr>
              <a:t>our</a:t>
            </a:r>
            <a:r>
              <a:rPr dirty="0" sz="1200" spc="-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FFFFFF"/>
                </a:solidFill>
                <a:latin typeface="Trebuchet MS"/>
                <a:cs typeface="Trebuchet MS"/>
              </a:rPr>
              <a:t>Board</a:t>
            </a:r>
            <a:r>
              <a:rPr dirty="0" sz="1200" spc="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FFFFFF"/>
                </a:solidFill>
                <a:latin typeface="Trebuchet MS"/>
                <a:cs typeface="Trebuchet MS"/>
              </a:rPr>
              <a:t>Chairman,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80">
                <a:solidFill>
                  <a:srgbClr val="FFFFFF"/>
                </a:solidFill>
                <a:latin typeface="Trebuchet MS"/>
                <a:cs typeface="Trebuchet MS"/>
              </a:rPr>
              <a:t>Rev.</a:t>
            </a:r>
            <a:r>
              <a:rPr dirty="0" sz="1200" spc="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FFFFFF"/>
                </a:solidFill>
                <a:latin typeface="Trebuchet MS"/>
                <a:cs typeface="Trebuchet MS"/>
              </a:rPr>
              <a:t>Daniel</a:t>
            </a:r>
            <a:r>
              <a:rPr dirty="0" sz="1200" spc="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rebuchet MS"/>
                <a:cs typeface="Trebuchet MS"/>
              </a:rPr>
              <a:t>Ochieng 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dirty="0" sz="12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rebuchet MS"/>
                <a:cs typeface="Trebuchet MS"/>
              </a:rPr>
              <a:t>his</a:t>
            </a:r>
            <a:r>
              <a:rPr dirty="0" sz="12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Trebuchet MS"/>
                <a:cs typeface="Trebuchet MS"/>
              </a:rPr>
              <a:t>great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FFFFFF"/>
                </a:solidFill>
                <a:latin typeface="Trebuchet MS"/>
                <a:cs typeface="Trebuchet MS"/>
              </a:rPr>
              <a:t>spiritual,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FFFFFF"/>
                </a:solidFill>
                <a:latin typeface="Trebuchet MS"/>
                <a:cs typeface="Trebuchet MS"/>
              </a:rPr>
              <a:t>emotional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FFFFFF"/>
                </a:solidFill>
                <a:latin typeface="Trebuchet MS"/>
                <a:cs typeface="Trebuchet MS"/>
              </a:rPr>
              <a:t>elderly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FFFFFF"/>
                </a:solidFill>
                <a:latin typeface="Trebuchet MS"/>
                <a:cs typeface="Trebuchet MS"/>
              </a:rPr>
              <a:t>guidance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FFFFFF"/>
                </a:solidFill>
                <a:latin typeface="Trebuchet MS"/>
                <a:cs typeface="Trebuchet MS"/>
              </a:rPr>
              <a:t>BOM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support</a:t>
            </a:r>
            <a:r>
              <a:rPr dirty="0" sz="12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45">
                <a:solidFill>
                  <a:srgbClr val="FFFFFF"/>
                </a:solidFill>
                <a:latin typeface="Trebuchet MS"/>
                <a:cs typeface="Trebuchet MS"/>
              </a:rPr>
              <a:t>he</a:t>
            </a:r>
            <a:r>
              <a:rPr dirty="0" sz="1200" spc="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accorded</a:t>
            </a:r>
            <a:r>
              <a:rPr dirty="0" sz="12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200" spc="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FFFFFF"/>
                </a:solidFill>
                <a:latin typeface="Trebuchet MS"/>
                <a:cs typeface="Trebuchet MS"/>
              </a:rPr>
              <a:t>Strategic</a:t>
            </a:r>
            <a:r>
              <a:rPr dirty="0" sz="12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FFFFFF"/>
                </a:solidFill>
                <a:latin typeface="Trebuchet MS"/>
                <a:cs typeface="Trebuchet MS"/>
              </a:rPr>
              <a:t>Planning</a:t>
            </a:r>
            <a:r>
              <a:rPr dirty="0" sz="12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Process.We</a:t>
            </a:r>
            <a:r>
              <a:rPr dirty="0" sz="12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Trebuchet MS"/>
                <a:cs typeface="Trebuchet MS"/>
              </a:rPr>
              <a:t>acknowledge</a:t>
            </a:r>
            <a:r>
              <a:rPr dirty="0" sz="12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rebuchet MS"/>
                <a:cs typeface="Trebuchet MS"/>
              </a:rPr>
              <a:t>his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meek</a:t>
            </a:r>
            <a:r>
              <a:rPr dirty="0" sz="12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2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FFFFFF"/>
                </a:solidFill>
                <a:latin typeface="Trebuchet MS"/>
                <a:cs typeface="Trebuchet MS"/>
              </a:rPr>
              <a:t>humble</a:t>
            </a:r>
            <a:r>
              <a:rPr dirty="0" sz="12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Trebuchet MS"/>
                <a:cs typeface="Trebuchet MS"/>
              </a:rPr>
              <a:t>leadership</a:t>
            </a:r>
            <a:r>
              <a:rPr dirty="0" sz="12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style</a:t>
            </a:r>
            <a:r>
              <a:rPr dirty="0" sz="12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dirty="0" sz="12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Trebuchet MS"/>
                <a:cs typeface="Trebuchet MS"/>
              </a:rPr>
              <a:t>has</a:t>
            </a:r>
            <a:r>
              <a:rPr dirty="0" sz="12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FFFFFF"/>
                </a:solidFill>
                <a:latin typeface="Trebuchet MS"/>
                <a:cs typeface="Trebuchet MS"/>
              </a:rPr>
              <a:t>remained</a:t>
            </a:r>
            <a:r>
              <a:rPr dirty="0" sz="12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unto</a:t>
            </a:r>
            <a:r>
              <a:rPr dirty="0" sz="12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FFFFFF"/>
                </a:solidFill>
                <a:latin typeface="Trebuchet MS"/>
                <a:cs typeface="Trebuchet MS"/>
              </a:rPr>
              <a:t>us</a:t>
            </a:r>
            <a:r>
              <a:rPr dirty="0" sz="12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2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source</a:t>
            </a:r>
            <a:r>
              <a:rPr dirty="0" sz="12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endParaRPr sz="1200">
              <a:latin typeface="Trebuchet MS"/>
              <a:cs typeface="Trebuchet MS"/>
            </a:endParaRPr>
          </a:p>
          <a:p>
            <a:pPr marL="17145">
              <a:lnSpc>
                <a:spcPts val="1345"/>
              </a:lnSpc>
            </a:pPr>
            <a:r>
              <a:rPr dirty="0" sz="1200" spc="-20">
                <a:solidFill>
                  <a:srgbClr val="FFFFFF"/>
                </a:solidFill>
                <a:latin typeface="Trebuchet MS"/>
                <a:cs typeface="Trebuchet MS"/>
              </a:rPr>
              <a:t>our</a:t>
            </a:r>
            <a:r>
              <a:rPr dirty="0" sz="1200" spc="-1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FFFFFF"/>
                </a:solidFill>
                <a:latin typeface="Trebuchet MS"/>
                <a:cs typeface="Trebuchet MS"/>
              </a:rPr>
              <a:t>deep</a:t>
            </a:r>
            <a:r>
              <a:rPr dirty="0" sz="1200" spc="-1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FFFFFF"/>
                </a:solidFill>
                <a:latin typeface="Trebuchet MS"/>
                <a:cs typeface="Trebuchet MS"/>
              </a:rPr>
              <a:t>inspiration</a:t>
            </a:r>
            <a:r>
              <a:rPr dirty="0" sz="1200" spc="-1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200" spc="-1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FFFFFF"/>
                </a:solidFill>
                <a:latin typeface="Trebuchet MS"/>
                <a:cs typeface="Trebuchet MS"/>
              </a:rPr>
              <a:t>always</a:t>
            </a:r>
            <a:r>
              <a:rPr dirty="0" sz="1200" spc="-1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FFFFFF"/>
                </a:solidFill>
                <a:latin typeface="Trebuchet MS"/>
                <a:cs typeface="Trebuchet MS"/>
              </a:rPr>
              <a:t>look</a:t>
            </a:r>
            <a:r>
              <a:rPr dirty="0" sz="1200" spc="-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FFFFFF"/>
                </a:solidFill>
                <a:latin typeface="Trebuchet MS"/>
                <a:cs typeface="Trebuchet MS"/>
              </a:rPr>
              <a:t>upon</a:t>
            </a:r>
            <a:r>
              <a:rPr dirty="0" sz="1200" spc="-1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God</a:t>
            </a:r>
            <a:r>
              <a:rPr dirty="0" sz="1200" spc="-1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200" spc="-1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guide</a:t>
            </a:r>
            <a:r>
              <a:rPr dirty="0" sz="1200" spc="-1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FFFFFF"/>
                </a:solidFill>
                <a:latin typeface="Trebuchet MS"/>
                <a:cs typeface="Trebuchet MS"/>
              </a:rPr>
              <a:t>each</a:t>
            </a:r>
            <a:r>
              <a:rPr dirty="0" sz="1200" spc="-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200" spc="-1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rebuchet MS"/>
                <a:cs typeface="Trebuchet MS"/>
              </a:rPr>
              <a:t>our</a:t>
            </a:r>
            <a:r>
              <a:rPr dirty="0" sz="1200" spc="-1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FFFFFF"/>
                </a:solidFill>
                <a:latin typeface="Trebuchet MS"/>
                <a:cs typeface="Trebuchet MS"/>
              </a:rPr>
              <a:t>steps</a:t>
            </a:r>
            <a:r>
              <a:rPr dirty="0" sz="1200" spc="-1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200" spc="-1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200" spc="-1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Trebuchet MS"/>
                <a:cs typeface="Trebuchet MS"/>
              </a:rPr>
              <a:t>journey</a:t>
            </a:r>
            <a:r>
              <a:rPr dirty="0" sz="1200" spc="-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200" spc="-1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Excellence.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1200">
              <a:latin typeface="Trebuchet MS"/>
              <a:cs typeface="Trebuchet MS"/>
            </a:endParaRPr>
          </a:p>
          <a:p>
            <a:pPr algn="just" marL="17145" marR="19685">
              <a:lnSpc>
                <a:spcPts val="1380"/>
              </a:lnSpc>
            </a:pPr>
            <a:r>
              <a:rPr dirty="0" sz="1200" spc="-135" b="1" i="1">
                <a:solidFill>
                  <a:srgbClr val="FFFFFF"/>
                </a:solidFill>
                <a:latin typeface="Trebuchet MS"/>
                <a:cs typeface="Trebuchet MS"/>
              </a:rPr>
              <a:t>Thirdly</a:t>
            </a:r>
            <a:r>
              <a:rPr dirty="0" sz="1200" spc="-135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dirty="0" sz="1200" spc="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75">
                <a:solidFill>
                  <a:srgbClr val="FFFFFF"/>
                </a:solidFill>
                <a:latin typeface="Trebuchet MS"/>
                <a:cs typeface="Trebuchet MS"/>
              </a:rPr>
              <a:t>we</a:t>
            </a:r>
            <a:r>
              <a:rPr dirty="0" sz="1200" spc="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dirty="0" sz="1200" spc="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FFFFFF"/>
                </a:solidFill>
                <a:latin typeface="Trebuchet MS"/>
                <a:cs typeface="Trebuchet MS"/>
              </a:rPr>
              <a:t>grateful</a:t>
            </a:r>
            <a:r>
              <a:rPr dirty="0" sz="12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200" spc="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200" spc="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FFFFFF"/>
                </a:solidFill>
                <a:latin typeface="Trebuchet MS"/>
                <a:cs typeface="Trebuchet MS"/>
              </a:rPr>
              <a:t>respective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FFFFFF"/>
                </a:solidFill>
                <a:latin typeface="Trebuchet MS"/>
                <a:cs typeface="Trebuchet MS"/>
              </a:rPr>
              <a:t>Standing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FFFFFF"/>
                </a:solidFill>
                <a:latin typeface="Trebuchet MS"/>
                <a:cs typeface="Trebuchet MS"/>
              </a:rPr>
              <a:t>Committees</a:t>
            </a:r>
            <a:r>
              <a:rPr dirty="0" sz="12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75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200" spc="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200" spc="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FFFFFF"/>
                </a:solidFill>
                <a:latin typeface="Trebuchet MS"/>
                <a:cs typeface="Trebuchet MS"/>
              </a:rPr>
              <a:t>School</a:t>
            </a:r>
            <a:r>
              <a:rPr dirty="0" sz="1200" spc="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FFFFFF"/>
                </a:solidFill>
                <a:latin typeface="Trebuchet MS"/>
                <a:cs typeface="Trebuchet MS"/>
              </a:rPr>
              <a:t>Board</a:t>
            </a:r>
            <a:r>
              <a:rPr dirty="0" sz="1200" spc="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75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200" spc="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FFFFFF"/>
                </a:solidFill>
                <a:latin typeface="Trebuchet MS"/>
                <a:cs typeface="Trebuchet MS"/>
              </a:rPr>
              <a:t>Management</a:t>
            </a:r>
            <a:r>
              <a:rPr dirty="0" sz="1200" spc="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dirty="0" sz="1200" spc="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rebuchet MS"/>
                <a:cs typeface="Trebuchet MS"/>
              </a:rPr>
              <a:t>their </a:t>
            </a:r>
            <a:r>
              <a:rPr dirty="0" sz="1200" spc="-45">
                <a:solidFill>
                  <a:srgbClr val="FFFFFF"/>
                </a:solidFill>
                <a:latin typeface="Trebuchet MS"/>
                <a:cs typeface="Trebuchet MS"/>
              </a:rPr>
              <a:t>sterling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Trebuchet MS"/>
                <a:cs typeface="Trebuchet MS"/>
              </a:rPr>
              <a:t>oversight,</a:t>
            </a:r>
            <a:r>
              <a:rPr dirty="0" sz="12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Trebuchet MS"/>
                <a:cs typeface="Trebuchet MS"/>
              </a:rPr>
              <a:t>policy</a:t>
            </a:r>
            <a:r>
              <a:rPr dirty="0" sz="1200" spc="-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Trebuchet MS"/>
                <a:cs typeface="Trebuchet MS"/>
              </a:rPr>
              <a:t>guidance</a:t>
            </a:r>
            <a:r>
              <a:rPr dirty="0" sz="1200" spc="-20">
                <a:solidFill>
                  <a:srgbClr val="FFFFFF"/>
                </a:solidFill>
                <a:latin typeface="Trebuchet MS"/>
                <a:cs typeface="Trebuchet MS"/>
              </a:rPr>
              <a:t> and</a:t>
            </a:r>
            <a:r>
              <a:rPr dirty="0" sz="12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FFFFFF"/>
                </a:solidFill>
                <a:latin typeface="Trebuchet MS"/>
                <a:cs typeface="Trebuchet MS"/>
              </a:rPr>
              <a:t>motivational</a:t>
            </a:r>
            <a:r>
              <a:rPr dirty="0" sz="12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roles</a:t>
            </a:r>
            <a:r>
              <a:rPr dirty="0" sz="12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FFFFFF"/>
                </a:solidFill>
                <a:latin typeface="Trebuchet MS"/>
                <a:cs typeface="Trebuchet MS"/>
              </a:rPr>
              <a:t>they</a:t>
            </a:r>
            <a:r>
              <a:rPr dirty="0" sz="12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FFFFFF"/>
                </a:solidFill>
                <a:latin typeface="Trebuchet MS"/>
                <a:cs typeface="Trebuchet MS"/>
              </a:rPr>
              <a:t>played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rebuchet MS"/>
                <a:cs typeface="Trebuchet MS"/>
              </a:rPr>
              <a:t>during</a:t>
            </a:r>
            <a:r>
              <a:rPr dirty="0" sz="1200" spc="-20">
                <a:solidFill>
                  <a:srgbClr val="FFFFFF"/>
                </a:solidFill>
                <a:latin typeface="Trebuchet MS"/>
                <a:cs typeface="Trebuchet MS"/>
              </a:rPr>
              <a:t> the</a:t>
            </a:r>
            <a:r>
              <a:rPr dirty="0" sz="12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Trebuchet MS"/>
                <a:cs typeface="Trebuchet MS"/>
              </a:rPr>
              <a:t>previous</a:t>
            </a:r>
            <a:r>
              <a:rPr dirty="0" sz="12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FFFFFF"/>
                </a:solidFill>
                <a:latin typeface="Trebuchet MS"/>
                <a:cs typeface="Trebuchet MS"/>
              </a:rPr>
              <a:t>Strategic</a:t>
            </a:r>
            <a:r>
              <a:rPr dirty="0" sz="1200" spc="-20">
                <a:solidFill>
                  <a:srgbClr val="FFFFFF"/>
                </a:solidFill>
                <a:latin typeface="Trebuchet MS"/>
                <a:cs typeface="Trebuchet MS"/>
              </a:rPr>
              <a:t> Plan </a:t>
            </a:r>
            <a:r>
              <a:rPr dirty="0" sz="1200" spc="-80">
                <a:solidFill>
                  <a:srgbClr val="FFFFFF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phase</a:t>
            </a:r>
            <a:r>
              <a:rPr dirty="0" sz="12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2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FFFFFF"/>
                </a:solidFill>
                <a:latin typeface="Trebuchet MS"/>
                <a:cs typeface="Trebuchet MS"/>
              </a:rPr>
              <a:t>their</a:t>
            </a:r>
            <a:r>
              <a:rPr dirty="0" sz="12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FFFFFF"/>
                </a:solidFill>
                <a:latin typeface="Trebuchet MS"/>
                <a:cs typeface="Trebuchet MS"/>
              </a:rPr>
              <a:t>evident</a:t>
            </a:r>
            <a:r>
              <a:rPr dirty="0" sz="12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commitment</a:t>
            </a:r>
            <a:r>
              <a:rPr dirty="0" sz="12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2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2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FFFFFF"/>
                </a:solidFill>
                <a:latin typeface="Trebuchet MS"/>
                <a:cs typeface="Trebuchet MS"/>
              </a:rPr>
              <a:t>current</a:t>
            </a:r>
            <a:r>
              <a:rPr dirty="0" sz="12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Strategic</a:t>
            </a:r>
            <a:r>
              <a:rPr dirty="0" sz="12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FFFFFF"/>
                </a:solidFill>
                <a:latin typeface="Trebuchet MS"/>
                <a:cs typeface="Trebuchet MS"/>
              </a:rPr>
              <a:t>Plan</a:t>
            </a:r>
            <a:r>
              <a:rPr dirty="0" sz="12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2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Trebuchet MS"/>
                <a:cs typeface="Trebuchet MS"/>
              </a:rPr>
              <a:t>its</a:t>
            </a:r>
            <a:r>
              <a:rPr dirty="0" sz="12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aspiration.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200">
              <a:latin typeface="Trebuchet MS"/>
              <a:cs typeface="Trebuchet MS"/>
            </a:endParaRPr>
          </a:p>
          <a:p>
            <a:pPr algn="just" marL="17145" marR="5080">
              <a:lnSpc>
                <a:spcPts val="1380"/>
              </a:lnSpc>
            </a:pPr>
            <a:r>
              <a:rPr dirty="0" sz="1200" spc="-75" b="1" i="1">
                <a:solidFill>
                  <a:srgbClr val="FFFFFF"/>
                </a:solidFill>
                <a:latin typeface="Trebuchet MS"/>
                <a:cs typeface="Trebuchet MS"/>
              </a:rPr>
              <a:t>Fourthly,</a:t>
            </a:r>
            <a:r>
              <a:rPr dirty="0" sz="1200" spc="-220" b="1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FFFFFF"/>
                </a:solidFill>
                <a:latin typeface="Trebuchet MS"/>
                <a:cs typeface="Trebuchet MS"/>
              </a:rPr>
              <a:t>we</a:t>
            </a:r>
            <a:r>
              <a:rPr dirty="0" sz="12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FFFFFF"/>
                </a:solidFill>
                <a:latin typeface="Trebuchet MS"/>
                <a:cs typeface="Trebuchet MS"/>
              </a:rPr>
              <a:t>recognize</a:t>
            </a:r>
            <a:r>
              <a:rPr dirty="0" sz="12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2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FFFFFF"/>
                </a:solidFill>
                <a:latin typeface="Trebuchet MS"/>
                <a:cs typeface="Trebuchet MS"/>
              </a:rPr>
              <a:t>appreciate</a:t>
            </a:r>
            <a:r>
              <a:rPr dirty="0" sz="12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2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2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very</a:t>
            </a:r>
            <a:r>
              <a:rPr dirty="0" sz="12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special</a:t>
            </a:r>
            <a:r>
              <a:rPr dirty="0" sz="12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FFFFFF"/>
                </a:solidFill>
                <a:latin typeface="Trebuchet MS"/>
                <a:cs typeface="Trebuchet MS"/>
              </a:rPr>
              <a:t>way</a:t>
            </a:r>
            <a:r>
              <a:rPr dirty="0" sz="12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Trebuchet MS"/>
                <a:cs typeface="Trebuchet MS"/>
              </a:rPr>
              <a:t>our</a:t>
            </a:r>
            <a:r>
              <a:rPr dirty="0" sz="12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Subcounty</a:t>
            </a:r>
            <a:r>
              <a:rPr dirty="0" sz="12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rebuchet MS"/>
                <a:cs typeface="Trebuchet MS"/>
              </a:rPr>
              <a:t>Director</a:t>
            </a:r>
            <a:r>
              <a:rPr dirty="0" sz="12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2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Education,</a:t>
            </a:r>
            <a:r>
              <a:rPr dirty="0" sz="1200" spc="-2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Trebuchet MS"/>
                <a:cs typeface="Trebuchet MS"/>
              </a:rPr>
              <a:t>Mr.</a:t>
            </a:r>
            <a:r>
              <a:rPr dirty="0" sz="1200" spc="-2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Trebuchet MS"/>
                <a:cs typeface="Trebuchet MS"/>
              </a:rPr>
              <a:t>David</a:t>
            </a:r>
            <a:r>
              <a:rPr dirty="0" sz="1200" spc="-45">
                <a:solidFill>
                  <a:srgbClr val="FFFFFF"/>
                </a:solidFill>
                <a:latin typeface="Trebuchet MS"/>
                <a:cs typeface="Trebuchet MS"/>
              </a:rPr>
              <a:t> Gekara</a:t>
            </a:r>
            <a:r>
              <a:rPr dirty="0" sz="1200" spc="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dirty="0" sz="1200" spc="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FFFFFF"/>
                </a:solidFill>
                <a:latin typeface="Trebuchet MS"/>
                <a:cs typeface="Trebuchet MS"/>
              </a:rPr>
              <a:t>always</a:t>
            </a:r>
            <a:r>
              <a:rPr dirty="0" sz="1200" spc="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FFFFFF"/>
                </a:solidFill>
                <a:latin typeface="Trebuchet MS"/>
                <a:cs typeface="Trebuchet MS"/>
              </a:rPr>
              <a:t>being</a:t>
            </a:r>
            <a:r>
              <a:rPr dirty="0" sz="1200" spc="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closure</a:t>
            </a:r>
            <a:r>
              <a:rPr dirty="0" sz="1200" spc="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200" spc="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FFFFFF"/>
                </a:solidFill>
                <a:latin typeface="Trebuchet MS"/>
                <a:cs typeface="Trebuchet MS"/>
              </a:rPr>
              <a:t>ensure</a:t>
            </a:r>
            <a:r>
              <a:rPr dirty="0" sz="1200" spc="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dirty="0" sz="1200" spc="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200" spc="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Trebuchet MS"/>
                <a:cs typeface="Trebuchet MS"/>
              </a:rPr>
              <a:t>school</a:t>
            </a:r>
            <a:r>
              <a:rPr dirty="0" sz="1200" spc="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FFFFFF"/>
                </a:solidFill>
                <a:latin typeface="Trebuchet MS"/>
                <a:cs typeface="Trebuchet MS"/>
              </a:rPr>
              <a:t>got</a:t>
            </a:r>
            <a:r>
              <a:rPr dirty="0" sz="1200" spc="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200" spc="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FFFFFF"/>
                </a:solidFill>
                <a:latin typeface="Trebuchet MS"/>
                <a:cs typeface="Trebuchet MS"/>
              </a:rPr>
              <a:t>best</a:t>
            </a:r>
            <a:r>
              <a:rPr dirty="0" sz="1200" spc="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200" spc="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FFFFFF"/>
                </a:solidFill>
                <a:latin typeface="Trebuchet MS"/>
                <a:cs typeface="Trebuchet MS"/>
              </a:rPr>
              <a:t>technical</a:t>
            </a:r>
            <a:r>
              <a:rPr dirty="0" sz="1200" spc="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200" spc="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FFFFFF"/>
                </a:solidFill>
                <a:latin typeface="Trebuchet MS"/>
                <a:cs typeface="Trebuchet MS"/>
              </a:rPr>
              <a:t>professional</a:t>
            </a:r>
            <a:r>
              <a:rPr dirty="0" sz="12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FFFFFF"/>
                </a:solidFill>
                <a:latin typeface="Trebuchet MS"/>
                <a:cs typeface="Trebuchet MS"/>
              </a:rPr>
              <a:t>backstopping</a:t>
            </a:r>
            <a:r>
              <a:rPr dirty="0" sz="120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20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Trebuchet MS"/>
                <a:cs typeface="Trebuchet MS"/>
              </a:rPr>
              <a:t>so</a:t>
            </a:r>
            <a:r>
              <a:rPr dirty="0" sz="120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FFFFFF"/>
                </a:solidFill>
                <a:latin typeface="Trebuchet MS"/>
                <a:cs typeface="Trebuchet MS"/>
              </a:rPr>
              <a:t>far</a:t>
            </a:r>
            <a:r>
              <a:rPr dirty="0" sz="120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dirty="0" sz="120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Trebuchet MS"/>
                <a:cs typeface="Trebuchet MS"/>
              </a:rPr>
              <a:t>compliance</a:t>
            </a:r>
            <a:r>
              <a:rPr dirty="0" sz="120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20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FFFFFF"/>
                </a:solidFill>
                <a:latin typeface="Trebuchet MS"/>
                <a:cs typeface="Trebuchet MS"/>
              </a:rPr>
              <a:t>policy,</a:t>
            </a:r>
            <a:r>
              <a:rPr dirty="0" sz="1200" spc="-2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rules</a:t>
            </a:r>
            <a:r>
              <a:rPr dirty="0" sz="120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20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FFFFFF"/>
                </a:solidFill>
                <a:latin typeface="Trebuchet MS"/>
                <a:cs typeface="Trebuchet MS"/>
              </a:rPr>
              <a:t>regulations</a:t>
            </a:r>
            <a:r>
              <a:rPr dirty="0" sz="120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dirty="0" sz="120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20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Trebuchet MS"/>
                <a:cs typeface="Trebuchet MS"/>
              </a:rPr>
              <a:t>Ministry</a:t>
            </a:r>
            <a:r>
              <a:rPr dirty="0" sz="120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20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FFFFFF"/>
                </a:solidFill>
                <a:latin typeface="Trebuchet MS"/>
                <a:cs typeface="Trebuchet MS"/>
              </a:rPr>
              <a:t>Education</a:t>
            </a:r>
            <a:r>
              <a:rPr dirty="0" sz="120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dirty="0" sz="120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FFFFFF"/>
                </a:solidFill>
                <a:latin typeface="Trebuchet MS"/>
                <a:cs typeface="Trebuchet MS"/>
              </a:rPr>
              <a:t>concerned.</a:t>
            </a:r>
            <a:r>
              <a:rPr dirty="0" sz="12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FFFFFF"/>
                </a:solidFill>
                <a:latin typeface="Trebuchet MS"/>
                <a:cs typeface="Trebuchet MS"/>
              </a:rPr>
              <a:t>We</a:t>
            </a:r>
            <a:r>
              <a:rPr dirty="0" sz="12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dirty="0" sz="12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FFFFFF"/>
                </a:solidFill>
                <a:latin typeface="Trebuchet MS"/>
                <a:cs typeface="Trebuchet MS"/>
              </a:rPr>
              <a:t>equally</a:t>
            </a:r>
            <a:r>
              <a:rPr dirty="0" sz="12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FFFFFF"/>
                </a:solidFill>
                <a:latin typeface="Trebuchet MS"/>
                <a:cs typeface="Trebuchet MS"/>
              </a:rPr>
              <a:t>thankful</a:t>
            </a:r>
            <a:r>
              <a:rPr dirty="0" sz="12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2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FFFFFF"/>
                </a:solidFill>
                <a:latin typeface="Trebuchet MS"/>
                <a:cs typeface="Trebuchet MS"/>
              </a:rPr>
              <a:t>Mr</a:t>
            </a:r>
            <a:r>
              <a:rPr dirty="0" sz="1200" spc="-45">
                <a:solidFill>
                  <a:srgbClr val="FFFFFF"/>
                </a:solidFill>
                <a:latin typeface="Trebuchet MS"/>
                <a:cs typeface="Trebuchet MS"/>
              </a:rPr>
              <a:t> Gekara for </a:t>
            </a:r>
            <a:r>
              <a:rPr dirty="0" sz="1200" spc="-55">
                <a:solidFill>
                  <a:srgbClr val="FFFFFF"/>
                </a:solidFill>
                <a:latin typeface="Trebuchet MS"/>
                <a:cs typeface="Trebuchet MS"/>
              </a:rPr>
              <a:t>his</a:t>
            </a:r>
            <a:r>
              <a:rPr dirty="0" sz="12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FFFFFF"/>
                </a:solidFill>
                <a:latin typeface="Trebuchet MS"/>
                <a:cs typeface="Trebuchet MS"/>
              </a:rPr>
              <a:t>valuable</a:t>
            </a:r>
            <a:r>
              <a:rPr dirty="0" sz="12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FFFFFF"/>
                </a:solidFill>
                <a:latin typeface="Trebuchet MS"/>
                <a:cs typeface="Trebuchet MS"/>
              </a:rPr>
              <a:t>inputs</a:t>
            </a:r>
            <a:r>
              <a:rPr dirty="0" sz="12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FFFFFF"/>
                </a:solidFill>
                <a:latin typeface="Trebuchet MS"/>
                <a:cs typeface="Trebuchet MS"/>
              </a:rPr>
              <a:t>during</a:t>
            </a:r>
            <a:r>
              <a:rPr dirty="0" sz="12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2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FFFFFF"/>
                </a:solidFill>
                <a:latin typeface="Trebuchet MS"/>
                <a:cs typeface="Trebuchet MS"/>
              </a:rPr>
              <a:t>plan</a:t>
            </a:r>
            <a:r>
              <a:rPr dirty="0" sz="12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FFFFFF"/>
                </a:solidFill>
                <a:latin typeface="Trebuchet MS"/>
                <a:cs typeface="Trebuchet MS"/>
              </a:rPr>
              <a:t>formulation</a:t>
            </a:r>
            <a:r>
              <a:rPr dirty="0" sz="12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2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Trebuchet MS"/>
                <a:cs typeface="Trebuchet MS"/>
              </a:rPr>
              <a:t>development</a:t>
            </a:r>
            <a:r>
              <a:rPr dirty="0" sz="12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FFFFFF"/>
                </a:solidFill>
                <a:latin typeface="Trebuchet MS"/>
                <a:cs typeface="Trebuchet MS"/>
              </a:rPr>
              <a:t>processes.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200">
              <a:latin typeface="Trebuchet MS"/>
              <a:cs typeface="Trebuchet MS"/>
            </a:endParaRPr>
          </a:p>
          <a:p>
            <a:pPr algn="just" marL="17145" marR="20320">
              <a:lnSpc>
                <a:spcPts val="1380"/>
              </a:lnSpc>
              <a:spcBef>
                <a:spcPts val="5"/>
              </a:spcBef>
            </a:pPr>
            <a:r>
              <a:rPr dirty="0" sz="1200" spc="-120" b="1" i="1">
                <a:solidFill>
                  <a:srgbClr val="FFFFFF"/>
                </a:solidFill>
                <a:latin typeface="Trebuchet MS"/>
                <a:cs typeface="Trebuchet MS"/>
              </a:rPr>
              <a:t>Fifthly,</a:t>
            </a:r>
            <a:r>
              <a:rPr dirty="0" sz="1200" spc="25" b="1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our</a:t>
            </a:r>
            <a:r>
              <a:rPr dirty="0" sz="12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FFFFFF"/>
                </a:solidFill>
                <a:latin typeface="Trebuchet MS"/>
                <a:cs typeface="Trebuchet MS"/>
              </a:rPr>
              <a:t>sincere</a:t>
            </a:r>
            <a:r>
              <a:rPr dirty="0" sz="12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FFFFFF"/>
                </a:solidFill>
                <a:latin typeface="Trebuchet MS"/>
                <a:cs typeface="Trebuchet MS"/>
              </a:rPr>
              <a:t>appreciation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2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Trebuchet MS"/>
                <a:cs typeface="Trebuchet MS"/>
              </a:rPr>
              <a:t>Management</a:t>
            </a:r>
            <a:r>
              <a:rPr dirty="0" sz="12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FFFFFF"/>
                </a:solidFill>
                <a:latin typeface="Trebuchet MS"/>
                <a:cs typeface="Trebuchet MS"/>
              </a:rPr>
              <a:t>Staff</a:t>
            </a:r>
            <a:r>
              <a:rPr dirty="0" sz="12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2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Ober</a:t>
            </a:r>
            <a:r>
              <a:rPr dirty="0" sz="12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rebuchet MS"/>
                <a:cs typeface="Trebuchet MS"/>
              </a:rPr>
              <a:t>Boys</a:t>
            </a:r>
            <a:r>
              <a:rPr dirty="0" sz="12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rebuchet MS"/>
                <a:cs typeface="Trebuchet MS"/>
              </a:rPr>
              <a:t>High</a:t>
            </a:r>
            <a:r>
              <a:rPr dirty="0" sz="12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Trebuchet MS"/>
                <a:cs typeface="Trebuchet MS"/>
              </a:rPr>
              <a:t>School</a:t>
            </a:r>
            <a:r>
              <a:rPr dirty="0" sz="12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FFFFFF"/>
                </a:solidFill>
                <a:latin typeface="Trebuchet MS"/>
                <a:cs typeface="Trebuchet MS"/>
              </a:rPr>
              <a:t>led</a:t>
            </a:r>
            <a:r>
              <a:rPr dirty="0" sz="12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dirty="0" sz="12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FFFFFF"/>
                </a:solidFill>
                <a:latin typeface="Trebuchet MS"/>
                <a:cs typeface="Trebuchet MS"/>
              </a:rPr>
              <a:t>Mwalimu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rebuchet MS"/>
                <a:cs typeface="Trebuchet MS"/>
              </a:rPr>
              <a:t>Tom </a:t>
            </a:r>
            <a:r>
              <a:rPr dirty="0" sz="1200" spc="-30">
                <a:solidFill>
                  <a:srgbClr val="FFFFFF"/>
                </a:solidFill>
                <a:latin typeface="Trebuchet MS"/>
                <a:cs typeface="Trebuchet MS"/>
              </a:rPr>
              <a:t>Odhiambo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FFFFFF"/>
                </a:solidFill>
                <a:latin typeface="Trebuchet MS"/>
                <a:cs typeface="Trebuchet MS"/>
              </a:rPr>
              <a:t>Mboya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FFFFFF"/>
                </a:solidFill>
                <a:latin typeface="Trebuchet MS"/>
                <a:cs typeface="Trebuchet MS"/>
              </a:rPr>
              <a:t>Mwalimu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FFFFFF"/>
                </a:solidFill>
                <a:latin typeface="Trebuchet MS"/>
                <a:cs typeface="Trebuchet MS"/>
              </a:rPr>
              <a:t>Benard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Sijenyi.Your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FFFFFF"/>
                </a:solidFill>
                <a:latin typeface="Trebuchet MS"/>
                <a:cs typeface="Trebuchet MS"/>
              </a:rPr>
              <a:t>support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dedication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Trebuchet MS"/>
                <a:cs typeface="Trebuchet MS"/>
              </a:rPr>
              <a:t>Quality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FFFFFF"/>
                </a:solidFill>
                <a:latin typeface="Trebuchet MS"/>
                <a:cs typeface="Trebuchet MS"/>
              </a:rPr>
              <a:t>Results-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based </a:t>
            </a:r>
            <a:r>
              <a:rPr dirty="0" sz="1200" spc="-55">
                <a:solidFill>
                  <a:srgbClr val="FFFFFF"/>
                </a:solidFill>
                <a:latin typeface="Trebuchet MS"/>
                <a:cs typeface="Trebuchet MS"/>
              </a:rPr>
              <a:t>Management</a:t>
            </a:r>
            <a:r>
              <a:rPr dirty="0" sz="12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FFFFFF"/>
                </a:solidFill>
                <a:latin typeface="Trebuchet MS"/>
                <a:cs typeface="Trebuchet MS"/>
              </a:rPr>
              <a:t>System 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dirty="0" sz="12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2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FFFFFF"/>
                </a:solidFill>
                <a:latin typeface="Trebuchet MS"/>
                <a:cs typeface="Trebuchet MS"/>
              </a:rPr>
              <a:t>impetus</a:t>
            </a:r>
            <a:r>
              <a:rPr dirty="0" sz="12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dirty="0" sz="12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Trebuchet MS"/>
                <a:cs typeface="Trebuchet MS"/>
              </a:rPr>
              <a:t>thrived 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2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FFFFFF"/>
                </a:solidFill>
                <a:latin typeface="Trebuchet MS"/>
                <a:cs typeface="Trebuchet MS"/>
              </a:rPr>
              <a:t>sustained</a:t>
            </a:r>
            <a:r>
              <a:rPr dirty="0" sz="12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2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rebuchet MS"/>
                <a:cs typeface="Trebuchet MS"/>
              </a:rPr>
              <a:t>process</a:t>
            </a:r>
            <a:r>
              <a:rPr dirty="0" sz="12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2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FFFFFF"/>
                </a:solidFill>
                <a:latin typeface="Trebuchet MS"/>
                <a:cs typeface="Trebuchet MS"/>
              </a:rPr>
              <a:t>developing</a:t>
            </a:r>
            <a:r>
              <a:rPr dirty="0" sz="12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this</a:t>
            </a:r>
            <a:r>
              <a:rPr dirty="0" sz="12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strategic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development</a:t>
            </a:r>
            <a:r>
              <a:rPr dirty="0" sz="12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FFFFFF"/>
                </a:solidFill>
                <a:latin typeface="Trebuchet MS"/>
                <a:cs typeface="Trebuchet MS"/>
              </a:rPr>
              <a:t>plan.</a:t>
            </a:r>
            <a:r>
              <a:rPr dirty="0" sz="1200" spc="-2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FFFFFF"/>
                </a:solidFill>
                <a:latin typeface="Trebuchet MS"/>
                <a:cs typeface="Trebuchet MS"/>
              </a:rPr>
              <a:t>Keep</a:t>
            </a:r>
            <a:r>
              <a:rPr dirty="0" sz="12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FFFFFF"/>
                </a:solidFill>
                <a:latin typeface="Trebuchet MS"/>
                <a:cs typeface="Trebuchet MS"/>
              </a:rPr>
              <a:t>it</a:t>
            </a:r>
            <a:r>
              <a:rPr dirty="0" sz="12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rebuchet MS"/>
                <a:cs typeface="Trebuchet MS"/>
              </a:rPr>
              <a:t>up!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200">
              <a:latin typeface="Trebuchet MS"/>
              <a:cs typeface="Trebuchet MS"/>
            </a:endParaRPr>
          </a:p>
          <a:p>
            <a:pPr algn="just" marL="16510" marR="5080">
              <a:lnSpc>
                <a:spcPts val="1380"/>
              </a:lnSpc>
            </a:pPr>
            <a:r>
              <a:rPr dirty="0" sz="1200" spc="-75" b="1" i="1">
                <a:solidFill>
                  <a:srgbClr val="FFFFFF"/>
                </a:solidFill>
                <a:latin typeface="Trebuchet MS"/>
                <a:cs typeface="Trebuchet MS"/>
              </a:rPr>
              <a:t>Sixthly,</a:t>
            </a:r>
            <a:r>
              <a:rPr dirty="0" sz="1200" spc="-160" b="1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200" spc="-1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FFFFFF"/>
                </a:solidFill>
                <a:latin typeface="Trebuchet MS"/>
                <a:cs typeface="Trebuchet MS"/>
              </a:rPr>
              <a:t>BOM</a:t>
            </a:r>
            <a:r>
              <a:rPr dirty="0" sz="1200" spc="-1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dirty="0" sz="1200" spc="-1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highly</a:t>
            </a:r>
            <a:r>
              <a:rPr dirty="0" sz="1200" spc="-1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FFFFFF"/>
                </a:solidFill>
                <a:latin typeface="Trebuchet MS"/>
                <a:cs typeface="Trebuchet MS"/>
              </a:rPr>
              <a:t>grateful</a:t>
            </a:r>
            <a:r>
              <a:rPr dirty="0" sz="1200" spc="-1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200" spc="-1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Trebuchet MS"/>
                <a:cs typeface="Trebuchet MS"/>
              </a:rPr>
              <a:t>Mr.</a:t>
            </a:r>
            <a:r>
              <a:rPr dirty="0" sz="1200" spc="-2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FFFFFF"/>
                </a:solidFill>
                <a:latin typeface="Trebuchet MS"/>
                <a:cs typeface="Trebuchet MS"/>
              </a:rPr>
              <a:t>Richard</a:t>
            </a:r>
            <a:r>
              <a:rPr dirty="0" sz="1200" spc="-1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Trebuchet MS"/>
                <a:cs typeface="Trebuchet MS"/>
              </a:rPr>
              <a:t>Ochieng</a:t>
            </a:r>
            <a:r>
              <a:rPr dirty="0" sz="1200" spc="-1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FFFFFF"/>
                </a:solidFill>
                <a:latin typeface="Trebuchet MS"/>
                <a:cs typeface="Trebuchet MS"/>
              </a:rPr>
              <a:t>Bonyo,</a:t>
            </a:r>
            <a:r>
              <a:rPr dirty="0" sz="1200" spc="-2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FFFFFF"/>
                </a:solidFill>
                <a:latin typeface="Trebuchet MS"/>
                <a:cs typeface="Trebuchet MS"/>
              </a:rPr>
              <a:t>PhD</a:t>
            </a:r>
            <a:r>
              <a:rPr dirty="0" sz="1200" spc="-1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FFFFFF"/>
                </a:solidFill>
                <a:latin typeface="Trebuchet MS"/>
                <a:cs typeface="Trebuchet MS"/>
              </a:rPr>
              <a:t>Candidate</a:t>
            </a:r>
            <a:r>
              <a:rPr dirty="0" sz="1200" spc="-1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FFFFFF"/>
                </a:solidFill>
                <a:latin typeface="Trebuchet MS"/>
                <a:cs typeface="Trebuchet MS"/>
              </a:rPr>
              <a:t>at</a:t>
            </a:r>
            <a:r>
              <a:rPr dirty="0" sz="1200" spc="-1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200" spc="-1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FFFFFF"/>
                </a:solidFill>
                <a:latin typeface="Trebuchet MS"/>
                <a:cs typeface="Trebuchet MS"/>
              </a:rPr>
              <a:t>University</a:t>
            </a:r>
            <a:r>
              <a:rPr dirty="0" sz="1200" spc="-1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200" spc="-1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FFFFFF"/>
                </a:solidFill>
                <a:latin typeface="Trebuchet MS"/>
                <a:cs typeface="Trebuchet MS"/>
              </a:rPr>
              <a:t>Nairobi,</a:t>
            </a:r>
            <a:r>
              <a:rPr dirty="0" sz="1200" spc="-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FFFFFF"/>
                </a:solidFill>
                <a:latin typeface="Trebuchet MS"/>
                <a:cs typeface="Trebuchet MS"/>
              </a:rPr>
              <a:t>School</a:t>
            </a:r>
            <a:r>
              <a:rPr dirty="0" sz="12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2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FFFFFF"/>
                </a:solidFill>
                <a:latin typeface="Trebuchet MS"/>
                <a:cs typeface="Trebuchet MS"/>
              </a:rPr>
              <a:t>Business</a:t>
            </a:r>
            <a:r>
              <a:rPr dirty="0" sz="12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2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Trebuchet MS"/>
                <a:cs typeface="Trebuchet MS"/>
              </a:rPr>
              <a:t>Management</a:t>
            </a:r>
            <a:r>
              <a:rPr dirty="0" sz="12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FFFFFF"/>
                </a:solidFill>
                <a:latin typeface="Trebuchet MS"/>
                <a:cs typeface="Trebuchet MS"/>
              </a:rPr>
              <a:t>Sciences,</a:t>
            </a:r>
            <a:r>
              <a:rPr dirty="0" sz="1200" spc="-2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2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FFFFFF"/>
                </a:solidFill>
                <a:latin typeface="Trebuchet MS"/>
                <a:cs typeface="Trebuchet MS"/>
              </a:rPr>
              <a:t>member</a:t>
            </a:r>
            <a:r>
              <a:rPr dirty="0" sz="1200" spc="-1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2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200" spc="-1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50">
                <a:solidFill>
                  <a:srgbClr val="FFFFFF"/>
                </a:solidFill>
                <a:latin typeface="Trebuchet MS"/>
                <a:cs typeface="Trebuchet MS"/>
              </a:rPr>
              <a:t>BOM's</a:t>
            </a:r>
            <a:r>
              <a:rPr dirty="0" sz="12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FFFFFF"/>
                </a:solidFill>
                <a:latin typeface="Trebuchet MS"/>
                <a:cs typeface="Trebuchet MS"/>
              </a:rPr>
              <a:t>SIC</a:t>
            </a:r>
            <a:r>
              <a:rPr dirty="0" sz="1200" spc="-1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rebuchet MS"/>
                <a:cs typeface="Trebuchet MS"/>
              </a:rPr>
              <a:t>who</a:t>
            </a:r>
            <a:r>
              <a:rPr dirty="0" sz="12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FFFFFF"/>
                </a:solidFill>
                <a:latin typeface="Trebuchet MS"/>
                <a:cs typeface="Trebuchet MS"/>
              </a:rPr>
              <a:t>volunteered</a:t>
            </a:r>
            <a:r>
              <a:rPr dirty="0" sz="12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FFFFFF"/>
                </a:solidFill>
                <a:latin typeface="Trebuchet MS"/>
                <a:cs typeface="Trebuchet MS"/>
              </a:rPr>
              <a:t>his</a:t>
            </a:r>
            <a:r>
              <a:rPr dirty="0" sz="12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Trebuchet MS"/>
                <a:cs typeface="Trebuchet MS"/>
              </a:rPr>
              <a:t>immense</a:t>
            </a:r>
            <a:r>
              <a:rPr dirty="0" sz="12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FFFFFF"/>
                </a:solidFill>
                <a:latin typeface="Trebuchet MS"/>
                <a:cs typeface="Trebuchet MS"/>
              </a:rPr>
              <a:t>wealth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FFFFFF"/>
                </a:solidFill>
                <a:latin typeface="Trebuchet MS"/>
                <a:cs typeface="Trebuchet MS"/>
              </a:rPr>
              <a:t>knowledge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 expertise </a:t>
            </a:r>
            <a:r>
              <a:rPr dirty="0" sz="1200" spc="-65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Trebuchet MS"/>
                <a:cs typeface="Trebuchet MS"/>
              </a:rPr>
              <a:t>Project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Planning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Trebuchet MS"/>
                <a:cs typeface="Trebuchet MS"/>
              </a:rPr>
              <a:t>Management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rebuchet MS"/>
                <a:cs typeface="Trebuchet MS"/>
              </a:rPr>
              <a:t>order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Trebuchet MS"/>
                <a:cs typeface="Trebuchet MS"/>
              </a:rPr>
              <a:t>help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FFFFFF"/>
                </a:solidFill>
                <a:latin typeface="Trebuchet MS"/>
                <a:cs typeface="Trebuchet MS"/>
              </a:rPr>
              <a:t>craft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Trebuchet MS"/>
                <a:cs typeface="Trebuchet MS"/>
              </a:rPr>
              <a:t>develop</a:t>
            </a:r>
            <a:r>
              <a:rPr dirty="0" sz="12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FFFFFF"/>
                </a:solidFill>
                <a:latin typeface="Trebuchet MS"/>
                <a:cs typeface="Trebuchet MS"/>
              </a:rPr>
              <a:t>this</a:t>
            </a:r>
            <a:r>
              <a:rPr dirty="0" sz="12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quite</a:t>
            </a:r>
            <a:r>
              <a:rPr dirty="0" sz="12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Trebuchet MS"/>
                <a:cs typeface="Trebuchet MS"/>
              </a:rPr>
              <a:t>comprehensive,</a:t>
            </a:r>
            <a:r>
              <a:rPr dirty="0" sz="1200" spc="-20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Trebuchet MS"/>
                <a:cs typeface="Trebuchet MS"/>
              </a:rPr>
              <a:t>succinct</a:t>
            </a:r>
            <a:r>
              <a:rPr dirty="0" sz="12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2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FFFFFF"/>
                </a:solidFill>
                <a:latin typeface="Trebuchet MS"/>
                <a:cs typeface="Trebuchet MS"/>
              </a:rPr>
              <a:t>pragmatic</a:t>
            </a:r>
            <a:r>
              <a:rPr dirty="0" sz="12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Trebuchet MS"/>
                <a:cs typeface="Trebuchet MS"/>
              </a:rPr>
              <a:t>Strategic</a:t>
            </a:r>
            <a:r>
              <a:rPr dirty="0" sz="12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Development</a:t>
            </a:r>
            <a:r>
              <a:rPr dirty="0" sz="12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FFFFFF"/>
                </a:solidFill>
                <a:latin typeface="Trebuchet MS"/>
                <a:cs typeface="Trebuchet MS"/>
              </a:rPr>
              <a:t>Plan.</a:t>
            </a:r>
            <a:r>
              <a:rPr dirty="0" sz="1200" spc="-20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FFFFFF"/>
                </a:solidFill>
                <a:latin typeface="Trebuchet MS"/>
                <a:cs typeface="Trebuchet MS"/>
              </a:rPr>
              <a:t>Mr</a:t>
            </a:r>
            <a:r>
              <a:rPr dirty="0" sz="12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FFFFFF"/>
                </a:solidFill>
                <a:latin typeface="Trebuchet MS"/>
                <a:cs typeface="Trebuchet MS"/>
              </a:rPr>
              <a:t>Bonyo</a:t>
            </a:r>
            <a:r>
              <a:rPr dirty="0" sz="12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dirty="0" sz="12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FFFFFF"/>
                </a:solidFill>
                <a:latin typeface="Trebuchet MS"/>
                <a:cs typeface="Trebuchet MS"/>
              </a:rPr>
              <a:t>aptly</a:t>
            </a:r>
            <a:r>
              <a:rPr dirty="0" sz="12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FFFFFF"/>
                </a:solidFill>
                <a:latin typeface="Trebuchet MS"/>
                <a:cs typeface="Trebuchet MS"/>
              </a:rPr>
              <a:t>recognized</a:t>
            </a:r>
            <a:r>
              <a:rPr dirty="0" sz="12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dirty="0" sz="12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Trebuchet MS"/>
                <a:cs typeface="Trebuchet MS"/>
              </a:rPr>
              <a:t>translating</a:t>
            </a:r>
            <a:r>
              <a:rPr dirty="0" sz="12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2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Trebuchet MS"/>
                <a:cs typeface="Trebuchet MS"/>
              </a:rPr>
              <a:t>school</a:t>
            </a:r>
            <a:r>
              <a:rPr dirty="0" sz="12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vision</a:t>
            </a:r>
            <a:r>
              <a:rPr dirty="0" sz="12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2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mission</a:t>
            </a:r>
            <a:r>
              <a:rPr dirty="0" sz="12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statements</a:t>
            </a:r>
            <a:r>
              <a:rPr dirty="0" sz="12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into</a:t>
            </a:r>
            <a:r>
              <a:rPr dirty="0" sz="12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specific</a:t>
            </a:r>
            <a:r>
              <a:rPr dirty="0" sz="12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Trebuchet MS"/>
                <a:cs typeface="Trebuchet MS"/>
              </a:rPr>
              <a:t>goals</a:t>
            </a:r>
            <a:r>
              <a:rPr dirty="0" sz="12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2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objectives</a:t>
            </a:r>
            <a:r>
              <a:rPr dirty="0" sz="12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2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2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FFFFFF"/>
                </a:solidFill>
                <a:latin typeface="Trebuchet MS"/>
                <a:cs typeface="Trebuchet MS"/>
              </a:rPr>
              <a:t>manner</a:t>
            </a:r>
            <a:r>
              <a:rPr dirty="0" sz="12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dirty="0" sz="12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FFFFFF"/>
                </a:solidFill>
                <a:latin typeface="Trebuchet MS"/>
                <a:cs typeface="Trebuchet MS"/>
              </a:rPr>
              <a:t>now</a:t>
            </a:r>
            <a:r>
              <a:rPr dirty="0" sz="12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easy</a:t>
            </a:r>
            <a:r>
              <a:rPr dirty="0" sz="12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2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contemplate</a:t>
            </a:r>
            <a:r>
              <a:rPr dirty="0" sz="12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2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FFFFFF"/>
                </a:solidFill>
                <a:latin typeface="Trebuchet MS"/>
                <a:cs typeface="Trebuchet MS"/>
              </a:rPr>
              <a:t>relate</a:t>
            </a:r>
            <a:r>
              <a:rPr dirty="0" sz="12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dirty="0" sz="12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Trebuchet MS"/>
                <a:cs typeface="Trebuchet MS"/>
              </a:rPr>
              <a:t>our</a:t>
            </a:r>
            <a:r>
              <a:rPr dirty="0" sz="12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Trebuchet MS"/>
                <a:cs typeface="Trebuchet MS"/>
              </a:rPr>
              <a:t>development</a:t>
            </a:r>
            <a:r>
              <a:rPr dirty="0" sz="12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realities</a:t>
            </a:r>
            <a:r>
              <a:rPr dirty="0" sz="12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dirty="0" sz="12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2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FFFFFF"/>
                </a:solidFill>
                <a:latin typeface="Trebuchet MS"/>
                <a:cs typeface="Trebuchet MS"/>
              </a:rPr>
              <a:t>school.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200">
              <a:latin typeface="Trebuchet MS"/>
              <a:cs typeface="Trebuchet MS"/>
            </a:endParaRPr>
          </a:p>
          <a:p>
            <a:pPr algn="just" marL="16510" marR="19685">
              <a:lnSpc>
                <a:spcPts val="1380"/>
              </a:lnSpc>
            </a:pP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We</a:t>
            </a:r>
            <a:r>
              <a:rPr dirty="0" sz="12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FFFFFF"/>
                </a:solidFill>
                <a:latin typeface="Trebuchet MS"/>
                <a:cs typeface="Trebuchet MS"/>
              </a:rPr>
              <a:t>profoundly</a:t>
            </a:r>
            <a:r>
              <a:rPr dirty="0" sz="12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FFFFFF"/>
                </a:solidFill>
                <a:latin typeface="Trebuchet MS"/>
                <a:cs typeface="Trebuchet MS"/>
              </a:rPr>
              <a:t>thankful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2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FFFFFF"/>
                </a:solidFill>
                <a:latin typeface="Trebuchet MS"/>
                <a:cs typeface="Trebuchet MS"/>
              </a:rPr>
              <a:t>each</a:t>
            </a:r>
            <a:r>
              <a:rPr dirty="0" sz="12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FFFFFF"/>
                </a:solidFill>
                <a:latin typeface="Trebuchet MS"/>
                <a:cs typeface="Trebuchet MS"/>
              </a:rPr>
              <a:t>member</a:t>
            </a:r>
            <a:r>
              <a:rPr dirty="0" sz="1200" spc="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200" spc="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200" spc="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FFFFFF"/>
                </a:solidFill>
                <a:latin typeface="Trebuchet MS"/>
                <a:cs typeface="Trebuchet MS"/>
              </a:rPr>
              <a:t>BoM,</a:t>
            </a:r>
            <a:r>
              <a:rPr dirty="0" sz="12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60">
                <a:solidFill>
                  <a:srgbClr val="FFFFFF"/>
                </a:solidFill>
                <a:latin typeface="Trebuchet MS"/>
                <a:cs typeface="Trebuchet MS"/>
              </a:rPr>
              <a:t>PA,</a:t>
            </a:r>
            <a:r>
              <a:rPr dirty="0" sz="1200" spc="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FFFFFF"/>
                </a:solidFill>
                <a:latin typeface="Trebuchet MS"/>
                <a:cs typeface="Trebuchet MS"/>
              </a:rPr>
              <a:t>teaching</a:t>
            </a:r>
            <a:r>
              <a:rPr dirty="0" sz="1200" spc="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200" spc="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non-</a:t>
            </a:r>
            <a:r>
              <a:rPr dirty="0" sz="1200" spc="-65">
                <a:solidFill>
                  <a:srgbClr val="FFFFFF"/>
                </a:solidFill>
                <a:latin typeface="Trebuchet MS"/>
                <a:cs typeface="Trebuchet MS"/>
              </a:rPr>
              <a:t>teaching</a:t>
            </a:r>
            <a:r>
              <a:rPr dirty="0" sz="1200" spc="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50">
                <a:solidFill>
                  <a:srgbClr val="FFFFFF"/>
                </a:solidFill>
                <a:latin typeface="Trebuchet MS"/>
                <a:cs typeface="Trebuchet MS"/>
              </a:rPr>
              <a:t>staff,</a:t>
            </a:r>
            <a:r>
              <a:rPr dirty="0" sz="1200" spc="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FFFFFF"/>
                </a:solidFill>
                <a:latin typeface="Trebuchet MS"/>
                <a:cs typeface="Trebuchet MS"/>
              </a:rPr>
              <a:t>students</a:t>
            </a:r>
            <a:r>
              <a:rPr dirty="0" sz="1200" spc="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dirty="0" sz="1200" spc="-80">
                <a:solidFill>
                  <a:srgbClr val="FFFFFF"/>
                </a:solidFill>
                <a:latin typeface="Trebuchet MS"/>
                <a:cs typeface="Trebuchet MS"/>
              </a:rPr>
              <a:t>parents</a:t>
            </a:r>
            <a:r>
              <a:rPr dirty="0" sz="12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4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200" spc="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Ober</a:t>
            </a:r>
            <a:r>
              <a:rPr dirty="0" sz="12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Boys</a:t>
            </a:r>
            <a:r>
              <a:rPr dirty="0" sz="12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FFFFFF"/>
                </a:solidFill>
                <a:latin typeface="Trebuchet MS"/>
                <a:cs typeface="Trebuchet MS"/>
              </a:rPr>
              <a:t>High</a:t>
            </a:r>
            <a:r>
              <a:rPr dirty="0" sz="12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school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dirty="0" sz="12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their</a:t>
            </a:r>
            <a:r>
              <a:rPr dirty="0" sz="12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FFFFFF"/>
                </a:solidFill>
                <a:latin typeface="Trebuchet MS"/>
                <a:cs typeface="Trebuchet MS"/>
              </a:rPr>
              <a:t>unwavering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Trebuchet MS"/>
                <a:cs typeface="Trebuchet MS"/>
              </a:rPr>
              <a:t>support</a:t>
            </a:r>
            <a:r>
              <a:rPr dirty="0" sz="12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200" spc="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school</a:t>
            </a:r>
            <a:r>
              <a:rPr dirty="0" sz="12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200" spc="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65">
                <a:solidFill>
                  <a:srgbClr val="FFFFFF"/>
                </a:solidFill>
                <a:latin typeface="Trebuchet MS"/>
                <a:cs typeface="Trebuchet MS"/>
              </a:rPr>
              <a:t>it</a:t>
            </a:r>
            <a:r>
              <a:rPr dirty="0" sz="1200" spc="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dirty="0" sz="1200" spc="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rebuchet MS"/>
                <a:cs typeface="Trebuchet MS"/>
              </a:rPr>
              <a:t>our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FFFFFF"/>
                </a:solidFill>
                <a:latin typeface="Trebuchet MS"/>
                <a:cs typeface="Trebuchet MS"/>
              </a:rPr>
              <a:t>sincere</a:t>
            </a:r>
            <a:r>
              <a:rPr dirty="0" sz="12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FFFFFF"/>
                </a:solidFill>
                <a:latin typeface="Trebuchet MS"/>
                <a:cs typeface="Trebuchet MS"/>
              </a:rPr>
              <a:t>hope</a:t>
            </a:r>
            <a:r>
              <a:rPr dirty="0" sz="12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dirty="0" sz="1200" spc="-70">
                <a:solidFill>
                  <a:srgbClr val="FFFFFF"/>
                </a:solidFill>
                <a:latin typeface="Trebuchet MS"/>
                <a:cs typeface="Trebuchet MS"/>
              </a:rPr>
              <a:t>prayer</a:t>
            </a:r>
            <a:r>
              <a:rPr dirty="0" sz="1200" spc="-1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dirty="0" sz="12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FFFFFF"/>
                </a:solidFill>
                <a:latin typeface="Trebuchet MS"/>
                <a:cs typeface="Trebuchet MS"/>
              </a:rPr>
              <a:t>this</a:t>
            </a:r>
            <a:r>
              <a:rPr dirty="0" sz="12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FFFFFF"/>
                </a:solidFill>
                <a:latin typeface="Trebuchet MS"/>
                <a:cs typeface="Trebuchet MS"/>
              </a:rPr>
              <a:t>valued</a:t>
            </a:r>
            <a:r>
              <a:rPr dirty="0" sz="12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Trebuchet MS"/>
                <a:cs typeface="Trebuchet MS"/>
              </a:rPr>
              <a:t>support</a:t>
            </a:r>
            <a:r>
              <a:rPr dirty="0" sz="12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FFFFFF"/>
                </a:solidFill>
                <a:latin typeface="Trebuchet MS"/>
                <a:cs typeface="Trebuchet MS"/>
              </a:rPr>
              <a:t>will</a:t>
            </a:r>
            <a:r>
              <a:rPr dirty="0" sz="12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Trebuchet MS"/>
                <a:cs typeface="Trebuchet MS"/>
              </a:rPr>
              <a:t>continue</a:t>
            </a:r>
            <a:r>
              <a:rPr dirty="0" sz="12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FFFFFF"/>
                </a:solidFill>
                <a:latin typeface="Trebuchet MS"/>
                <a:cs typeface="Trebuchet MS"/>
              </a:rPr>
              <a:t>into</a:t>
            </a:r>
            <a:r>
              <a:rPr dirty="0" sz="12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2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FFFFFF"/>
                </a:solidFill>
                <a:latin typeface="Trebuchet MS"/>
                <a:cs typeface="Trebuchet MS"/>
              </a:rPr>
              <a:t>unforeseen</a:t>
            </a:r>
            <a:r>
              <a:rPr dirty="0" sz="12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future.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200">
              <a:latin typeface="Trebuchet MS"/>
              <a:cs typeface="Trebuchet MS"/>
            </a:endParaRPr>
          </a:p>
          <a:p>
            <a:pPr marL="16510" marR="20955">
              <a:lnSpc>
                <a:spcPts val="1380"/>
              </a:lnSpc>
            </a:pPr>
            <a:r>
              <a:rPr dirty="0" sz="1200" spc="-95" b="1" i="1">
                <a:solidFill>
                  <a:srgbClr val="FFFFFF"/>
                </a:solidFill>
                <a:latin typeface="Trebuchet MS"/>
                <a:cs typeface="Trebuchet MS"/>
              </a:rPr>
              <a:t>Finally</a:t>
            </a:r>
            <a:r>
              <a:rPr dirty="0" sz="1200" spc="-95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dirty="0" sz="12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FFFFFF"/>
                </a:solidFill>
                <a:latin typeface="Trebuchet MS"/>
                <a:cs typeface="Trebuchet MS"/>
              </a:rPr>
              <a:t>Special</a:t>
            </a:r>
            <a:r>
              <a:rPr dirty="0" sz="12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FFFFFF"/>
                </a:solidFill>
                <a:latin typeface="Trebuchet MS"/>
                <a:cs typeface="Trebuchet MS"/>
              </a:rPr>
              <a:t>thanks</a:t>
            </a:r>
            <a:r>
              <a:rPr dirty="0" sz="12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2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Mr</a:t>
            </a:r>
            <a:r>
              <a:rPr dirty="0" sz="12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Trebuchet MS"/>
                <a:cs typeface="Trebuchet MS"/>
              </a:rPr>
              <a:t>Billy</a:t>
            </a:r>
            <a:r>
              <a:rPr dirty="0" sz="12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FFFFFF"/>
                </a:solidFill>
                <a:latin typeface="Trebuchet MS"/>
                <a:cs typeface="Trebuchet MS"/>
              </a:rPr>
              <a:t>Agwanda,</a:t>
            </a:r>
            <a:r>
              <a:rPr dirty="0" sz="12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FFFFFF"/>
                </a:solidFill>
                <a:latin typeface="Trebuchet MS"/>
                <a:cs typeface="Trebuchet MS"/>
              </a:rPr>
              <a:t>School</a:t>
            </a:r>
            <a:r>
              <a:rPr dirty="0" sz="12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FFFFFF"/>
                </a:solidFill>
                <a:latin typeface="Trebuchet MS"/>
                <a:cs typeface="Trebuchet MS"/>
              </a:rPr>
              <a:t>Bursar </a:t>
            </a:r>
            <a:r>
              <a:rPr dirty="0" sz="1200" spc="-45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dirty="0" sz="12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FFFFFF"/>
                </a:solidFill>
                <a:latin typeface="Trebuchet MS"/>
                <a:cs typeface="Trebuchet MS"/>
              </a:rPr>
              <a:t>his</a:t>
            </a:r>
            <a:r>
              <a:rPr dirty="0" sz="12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FFFFFF"/>
                </a:solidFill>
                <a:latin typeface="Trebuchet MS"/>
                <a:cs typeface="Trebuchet MS"/>
              </a:rPr>
              <a:t>valuable</a:t>
            </a:r>
            <a:r>
              <a:rPr dirty="0" sz="12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Trebuchet MS"/>
                <a:cs typeface="Trebuchet MS"/>
              </a:rPr>
              <a:t>support</a:t>
            </a:r>
            <a:r>
              <a:rPr dirty="0" sz="12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towards</a:t>
            </a:r>
            <a:r>
              <a:rPr dirty="0" sz="12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Trebuchet MS"/>
                <a:cs typeface="Trebuchet MS"/>
              </a:rPr>
              <a:t>accessing</a:t>
            </a:r>
            <a:r>
              <a:rPr dirty="0" sz="12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FFFFFF"/>
                </a:solidFill>
                <a:latin typeface="Trebuchet MS"/>
                <a:cs typeface="Trebuchet MS"/>
              </a:rPr>
              <a:t>up-</a:t>
            </a:r>
            <a:r>
              <a:rPr dirty="0" sz="1200" spc="-35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dirty="0" sz="1200" spc="-90">
                <a:solidFill>
                  <a:srgbClr val="FFFFFF"/>
                </a:solidFill>
                <a:latin typeface="Trebuchet MS"/>
                <a:cs typeface="Trebuchet MS"/>
              </a:rPr>
              <a:t>date</a:t>
            </a:r>
            <a:r>
              <a:rPr dirty="0" sz="1200" spc="-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FFFFFF"/>
                </a:solidFill>
                <a:latin typeface="Trebuchet MS"/>
                <a:cs typeface="Trebuchet MS"/>
              </a:rPr>
              <a:t>school</a:t>
            </a:r>
            <a:r>
              <a:rPr dirty="0" sz="1200" spc="-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FFFFFF"/>
                </a:solidFill>
                <a:latin typeface="Trebuchet MS"/>
                <a:cs typeface="Trebuchet MS"/>
              </a:rPr>
              <a:t>financial</a:t>
            </a:r>
            <a:r>
              <a:rPr dirty="0" sz="1200" spc="-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FFFFFF"/>
                </a:solidFill>
                <a:latin typeface="Trebuchet MS"/>
                <a:cs typeface="Trebuchet MS"/>
              </a:rPr>
              <a:t>data</a:t>
            </a:r>
            <a:r>
              <a:rPr dirty="0" sz="1200" spc="-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200" spc="-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reports.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200">
              <a:latin typeface="Trebuchet MS"/>
              <a:cs typeface="Trebuchet MS"/>
            </a:endParaRPr>
          </a:p>
          <a:p>
            <a:pPr marL="16510" marR="4239895">
              <a:lnSpc>
                <a:spcPct val="102800"/>
              </a:lnSpc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………………………………..</a:t>
            </a:r>
            <a:r>
              <a:rPr dirty="0" sz="1200" spc="500" b="1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Mr.</a:t>
            </a:r>
            <a:r>
              <a:rPr dirty="0" sz="1200" spc="-2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Benard</a:t>
            </a:r>
            <a:r>
              <a:rPr dirty="0" sz="12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Sijenyi</a:t>
            </a:r>
            <a:r>
              <a:rPr dirty="0" sz="1200" spc="500" b="1">
                <a:solidFill>
                  <a:srgbClr val="FFFFFF"/>
                </a:solidFill>
                <a:latin typeface="Arial"/>
                <a:cs typeface="Arial"/>
              </a:rPr>
              <a:t>     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Deputy</a:t>
            </a:r>
            <a:r>
              <a:rPr dirty="0" sz="12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Principal,Administration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4483799" y="2397242"/>
            <a:ext cx="4225925" cy="3206750"/>
            <a:chOff x="4483799" y="2397242"/>
            <a:chExt cx="4225925" cy="3206750"/>
          </a:xfrm>
        </p:grpSpPr>
        <p:sp>
          <p:nvSpPr>
            <p:cNvPr id="6" name="object 6" descr=""/>
            <p:cNvSpPr/>
            <p:nvPr/>
          </p:nvSpPr>
          <p:spPr>
            <a:xfrm>
              <a:off x="6631319" y="2397242"/>
              <a:ext cx="2078355" cy="3206750"/>
            </a:xfrm>
            <a:custGeom>
              <a:avLst/>
              <a:gdLst/>
              <a:ahLst/>
              <a:cxnLst/>
              <a:rect l="l" t="t" r="r" b="b"/>
              <a:pathLst>
                <a:path w="2078354" h="3206750">
                  <a:moveTo>
                    <a:pt x="2078099" y="0"/>
                  </a:moveTo>
                  <a:lnTo>
                    <a:pt x="0" y="0"/>
                  </a:lnTo>
                  <a:lnTo>
                    <a:pt x="0" y="3206357"/>
                  </a:lnTo>
                  <a:lnTo>
                    <a:pt x="2078099" y="3206357"/>
                  </a:lnTo>
                  <a:lnTo>
                    <a:pt x="20780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8086" y="3477081"/>
              <a:ext cx="1975301" cy="208799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483799" y="3119308"/>
              <a:ext cx="2049145" cy="36195"/>
            </a:xfrm>
            <a:custGeom>
              <a:avLst/>
              <a:gdLst/>
              <a:ahLst/>
              <a:cxnLst/>
              <a:rect l="l" t="t" r="r" b="b"/>
              <a:pathLst>
                <a:path w="2049145" h="36194">
                  <a:moveTo>
                    <a:pt x="2048767" y="0"/>
                  </a:moveTo>
                  <a:lnTo>
                    <a:pt x="0" y="0"/>
                  </a:lnTo>
                  <a:lnTo>
                    <a:pt x="0" y="35996"/>
                  </a:lnTo>
                  <a:lnTo>
                    <a:pt x="2048767" y="35996"/>
                  </a:lnTo>
                  <a:lnTo>
                    <a:pt x="20487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/>
          <p:nvPr/>
        </p:nvSpPr>
        <p:spPr>
          <a:xfrm>
            <a:off x="1563429" y="12508678"/>
            <a:ext cx="7560309" cy="309880"/>
          </a:xfrm>
          <a:custGeom>
            <a:avLst/>
            <a:gdLst/>
            <a:ahLst/>
            <a:cxnLst/>
            <a:rect l="l" t="t" r="r" b="b"/>
            <a:pathLst>
              <a:path w="7560309" h="309879">
                <a:moveTo>
                  <a:pt x="7560003" y="0"/>
                </a:moveTo>
                <a:lnTo>
                  <a:pt x="0" y="0"/>
                </a:lnTo>
                <a:lnTo>
                  <a:pt x="0" y="309318"/>
                </a:lnTo>
                <a:lnTo>
                  <a:pt x="7560003" y="309318"/>
                </a:lnTo>
                <a:lnTo>
                  <a:pt x="7560003" y="0"/>
                </a:lnTo>
                <a:close/>
              </a:path>
            </a:pathLst>
          </a:custGeom>
          <a:solidFill>
            <a:srgbClr val="2D3D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7722081" y="12560721"/>
            <a:ext cx="607060" cy="18542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 sz="1000" b="1">
                <a:solidFill>
                  <a:srgbClr val="B3B3B3"/>
                </a:solidFill>
                <a:latin typeface="Arial"/>
                <a:cs typeface="Arial"/>
              </a:rPr>
              <a:t>xiii</a:t>
            </a:r>
            <a:r>
              <a:rPr dirty="0" sz="1000" spc="-25" b="1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B3B3B3"/>
                </a:solidFill>
                <a:latin typeface="Arial"/>
                <a:cs typeface="Arial"/>
              </a:rPr>
              <a:t>|</a:t>
            </a:r>
            <a:r>
              <a:rPr dirty="0" sz="1000" spc="-30" b="1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563429" y="12874873"/>
            <a:ext cx="7560309" cy="211454"/>
          </a:xfrm>
          <a:custGeom>
            <a:avLst/>
            <a:gdLst/>
            <a:ahLst/>
            <a:cxnLst/>
            <a:rect l="l" t="t" r="r" b="b"/>
            <a:pathLst>
              <a:path w="7560309" h="211455">
                <a:moveTo>
                  <a:pt x="0" y="211316"/>
                </a:moveTo>
                <a:lnTo>
                  <a:pt x="7560003" y="211316"/>
                </a:lnTo>
                <a:lnTo>
                  <a:pt x="7560003" y="0"/>
                </a:lnTo>
                <a:lnTo>
                  <a:pt x="0" y="0"/>
                </a:lnTo>
                <a:lnTo>
                  <a:pt x="0" y="211316"/>
                </a:lnTo>
                <a:close/>
              </a:path>
            </a:pathLst>
          </a:custGeom>
          <a:solidFill>
            <a:srgbClr val="4BB34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563429" y="2394189"/>
            <a:ext cx="7560309" cy="10059035"/>
            <a:chOff x="1563429" y="2394189"/>
            <a:chExt cx="7560309" cy="10059035"/>
          </a:xfrm>
        </p:grpSpPr>
        <p:sp>
          <p:nvSpPr>
            <p:cNvPr id="4" name="object 4" descr=""/>
            <p:cNvSpPr/>
            <p:nvPr/>
          </p:nvSpPr>
          <p:spPr>
            <a:xfrm>
              <a:off x="1563429" y="2394189"/>
              <a:ext cx="7560309" cy="10057765"/>
            </a:xfrm>
            <a:custGeom>
              <a:avLst/>
              <a:gdLst/>
              <a:ahLst/>
              <a:cxnLst/>
              <a:rect l="l" t="t" r="r" b="b"/>
              <a:pathLst>
                <a:path w="7560309" h="10057765">
                  <a:moveTo>
                    <a:pt x="0" y="10057611"/>
                  </a:moveTo>
                  <a:lnTo>
                    <a:pt x="7560003" y="10057611"/>
                  </a:lnTo>
                  <a:lnTo>
                    <a:pt x="7560003" y="0"/>
                  </a:lnTo>
                  <a:lnTo>
                    <a:pt x="0" y="0"/>
                  </a:lnTo>
                  <a:lnTo>
                    <a:pt x="0" y="10057611"/>
                  </a:lnTo>
                  <a:close/>
                </a:path>
              </a:pathLst>
            </a:custGeom>
            <a:solidFill>
              <a:srgbClr val="4BB3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435249" y="2622603"/>
              <a:ext cx="5668645" cy="9830435"/>
            </a:xfrm>
            <a:custGeom>
              <a:avLst/>
              <a:gdLst/>
              <a:ahLst/>
              <a:cxnLst/>
              <a:rect l="l" t="t" r="r" b="b"/>
              <a:pathLst>
                <a:path w="5668645" h="9830435">
                  <a:moveTo>
                    <a:pt x="5668495" y="0"/>
                  </a:moveTo>
                  <a:lnTo>
                    <a:pt x="0" y="0"/>
                  </a:lnTo>
                  <a:lnTo>
                    <a:pt x="0" y="9830365"/>
                  </a:lnTo>
                  <a:lnTo>
                    <a:pt x="5668495" y="9830365"/>
                  </a:lnTo>
                  <a:lnTo>
                    <a:pt x="5668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/>
          <p:nvPr/>
        </p:nvSpPr>
        <p:spPr>
          <a:xfrm>
            <a:off x="1563429" y="12508678"/>
            <a:ext cx="7560309" cy="309880"/>
          </a:xfrm>
          <a:custGeom>
            <a:avLst/>
            <a:gdLst/>
            <a:ahLst/>
            <a:cxnLst/>
            <a:rect l="l" t="t" r="r" b="b"/>
            <a:pathLst>
              <a:path w="7560309" h="309879">
                <a:moveTo>
                  <a:pt x="7560003" y="0"/>
                </a:moveTo>
                <a:lnTo>
                  <a:pt x="0" y="0"/>
                </a:lnTo>
                <a:lnTo>
                  <a:pt x="0" y="309318"/>
                </a:lnTo>
                <a:lnTo>
                  <a:pt x="7560003" y="309318"/>
                </a:lnTo>
                <a:lnTo>
                  <a:pt x="7560003" y="0"/>
                </a:lnTo>
                <a:close/>
              </a:path>
            </a:pathLst>
          </a:custGeom>
          <a:solidFill>
            <a:srgbClr val="2D3D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2435249" y="2622603"/>
            <a:ext cx="5668645" cy="9830435"/>
          </a:xfrm>
          <a:prstGeom prst="rect">
            <a:avLst/>
          </a:prstGeom>
          <a:solidFill>
            <a:srgbClr val="2D3D54">
              <a:alpha val="14999"/>
            </a:srgbClr>
          </a:solidFill>
          <a:ln w="6350">
            <a:solidFill>
              <a:srgbClr val="2D3D54"/>
            </a:solidFill>
          </a:ln>
        </p:spPr>
        <p:txBody>
          <a:bodyPr wrap="square" lIns="0" tIns="273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15"/>
              </a:spcBef>
            </a:pPr>
            <a:endParaRPr sz="1600">
              <a:latin typeface="Times New Roman"/>
              <a:cs typeface="Times New Roman"/>
            </a:endParaRPr>
          </a:p>
          <a:p>
            <a:pPr marL="184150">
              <a:lnSpc>
                <a:spcPct val="100000"/>
              </a:lnSpc>
            </a:pPr>
            <a:r>
              <a:rPr dirty="0" sz="1600" spc="-10" b="1">
                <a:solidFill>
                  <a:srgbClr val="2D3D54"/>
                </a:solidFill>
                <a:latin typeface="Arial"/>
                <a:cs typeface="Arial"/>
              </a:rPr>
              <a:t>List</a:t>
            </a:r>
            <a:r>
              <a:rPr dirty="0" sz="1600" spc="-55" b="1">
                <a:solidFill>
                  <a:srgbClr val="2D3D54"/>
                </a:solidFill>
                <a:latin typeface="Arial"/>
                <a:cs typeface="Arial"/>
              </a:rPr>
              <a:t> of</a:t>
            </a:r>
            <a:r>
              <a:rPr dirty="0" sz="1600" spc="-165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D3D54"/>
                </a:solidFill>
                <a:latin typeface="Arial"/>
                <a:cs typeface="Arial"/>
              </a:rPr>
              <a:t>Acronyms</a:t>
            </a:r>
            <a:endParaRPr sz="1600">
              <a:latin typeface="Arial"/>
              <a:cs typeface="Arial"/>
            </a:endParaRPr>
          </a:p>
          <a:p>
            <a:pPr marL="200025">
              <a:lnSpc>
                <a:spcPct val="100000"/>
              </a:lnSpc>
              <a:spcBef>
                <a:spcPts val="1515"/>
              </a:spcBef>
              <a:tabLst>
                <a:tab pos="974725" algn="l"/>
              </a:tabLst>
            </a:pPr>
            <a:r>
              <a:rPr dirty="0" sz="1100" spc="-25" b="1">
                <a:solidFill>
                  <a:srgbClr val="2D3D54"/>
                </a:solidFill>
                <a:latin typeface="Arial"/>
                <a:cs typeface="Arial"/>
              </a:rPr>
              <a:t>AGR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Agriculture</a:t>
            </a:r>
            <a:endParaRPr sz="1100">
              <a:latin typeface="Trebuchet MS"/>
              <a:cs typeface="Trebuchet MS"/>
            </a:endParaRPr>
          </a:p>
          <a:p>
            <a:pPr marL="200025">
              <a:lnSpc>
                <a:spcPct val="100000"/>
              </a:lnSpc>
              <a:spcBef>
                <a:spcPts val="10"/>
              </a:spcBef>
              <a:tabLst>
                <a:tab pos="974725" algn="l"/>
              </a:tabLst>
            </a:pPr>
            <a:r>
              <a:rPr dirty="0" sz="1100" spc="-25" b="1">
                <a:solidFill>
                  <a:srgbClr val="2D3D54"/>
                </a:solidFill>
                <a:latin typeface="Arial"/>
                <a:cs typeface="Arial"/>
              </a:rPr>
              <a:t>BIO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Biology</a:t>
            </a:r>
            <a:endParaRPr sz="1100">
              <a:latin typeface="Trebuchet MS"/>
              <a:cs typeface="Trebuchet MS"/>
            </a:endParaRPr>
          </a:p>
          <a:p>
            <a:pPr marL="200025">
              <a:lnSpc>
                <a:spcPct val="100000"/>
              </a:lnSpc>
              <a:spcBef>
                <a:spcPts val="10"/>
              </a:spcBef>
              <a:tabLst>
                <a:tab pos="974725" algn="l"/>
              </a:tabLst>
            </a:pPr>
            <a:r>
              <a:rPr dirty="0" sz="1100" spc="-25" b="1">
                <a:solidFill>
                  <a:srgbClr val="2D3D54"/>
                </a:solidFill>
                <a:latin typeface="Arial"/>
                <a:cs typeface="Arial"/>
              </a:rPr>
              <a:t>BOM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Board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Management</a:t>
            </a:r>
            <a:endParaRPr sz="1100">
              <a:latin typeface="Trebuchet MS"/>
              <a:cs typeface="Trebuchet MS"/>
            </a:endParaRPr>
          </a:p>
          <a:p>
            <a:pPr marL="200025" marR="2854325">
              <a:lnSpc>
                <a:spcPct val="100000"/>
              </a:lnSpc>
              <a:spcBef>
                <a:spcPts val="10"/>
              </a:spcBef>
              <a:tabLst>
                <a:tab pos="974725" algn="l"/>
              </a:tabLst>
            </a:pPr>
            <a:r>
              <a:rPr dirty="0" sz="1100" spc="-25" b="1">
                <a:solidFill>
                  <a:srgbClr val="2D3D54"/>
                </a:solidFill>
                <a:latin typeface="Arial"/>
                <a:cs typeface="Arial"/>
              </a:rPr>
              <a:t>CBC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Competency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Based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Curriculum </a:t>
            </a:r>
            <a:r>
              <a:rPr dirty="0" sz="1100" spc="-25" b="1">
                <a:solidFill>
                  <a:srgbClr val="2D3D54"/>
                </a:solidFill>
                <a:latin typeface="Arial"/>
                <a:cs typeface="Arial"/>
              </a:rPr>
              <a:t>CBE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Curriculum</a:t>
            </a:r>
            <a:r>
              <a:rPr dirty="0" sz="1100" spc="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Based</a:t>
            </a:r>
            <a:r>
              <a:rPr dirty="0" sz="1100" spc="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Establishment </a:t>
            </a:r>
            <a:r>
              <a:rPr dirty="0" sz="1100" spc="-25" b="1">
                <a:solidFill>
                  <a:srgbClr val="2D3D54"/>
                </a:solidFill>
                <a:latin typeface="Arial"/>
                <a:cs typeface="Arial"/>
              </a:rPr>
              <a:t>CDE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County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Director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Education </a:t>
            </a:r>
            <a:r>
              <a:rPr dirty="0" sz="1100" spc="-25" b="1">
                <a:solidFill>
                  <a:srgbClr val="2D3D54"/>
                </a:solidFill>
                <a:latin typeface="Arial"/>
                <a:cs typeface="Arial"/>
              </a:rPr>
              <a:t>CHE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Chemistry</a:t>
            </a:r>
            <a:endParaRPr sz="1100">
              <a:latin typeface="Trebuchet MS"/>
              <a:cs typeface="Trebuchet MS"/>
            </a:endParaRPr>
          </a:p>
          <a:p>
            <a:pPr marL="200025">
              <a:lnSpc>
                <a:spcPct val="100000"/>
              </a:lnSpc>
              <a:spcBef>
                <a:spcPts val="40"/>
              </a:spcBef>
              <a:tabLst>
                <a:tab pos="974725" algn="l"/>
              </a:tabLst>
            </a:pPr>
            <a:r>
              <a:rPr dirty="0" sz="1100" spc="-20" b="1">
                <a:solidFill>
                  <a:srgbClr val="2D3D54"/>
                </a:solidFill>
                <a:latin typeface="Arial"/>
                <a:cs typeface="Arial"/>
              </a:rPr>
              <a:t>CUEA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Catholic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University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Eastern</a:t>
            </a:r>
            <a:r>
              <a:rPr dirty="0" sz="1100" spc="-1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Africa</a:t>
            </a:r>
            <a:endParaRPr sz="1100">
              <a:latin typeface="Trebuchet MS"/>
              <a:cs typeface="Trebuchet MS"/>
            </a:endParaRPr>
          </a:p>
          <a:p>
            <a:pPr marL="200025">
              <a:lnSpc>
                <a:spcPct val="100000"/>
              </a:lnSpc>
              <a:spcBef>
                <a:spcPts val="10"/>
              </a:spcBef>
              <a:tabLst>
                <a:tab pos="974725" algn="l"/>
              </a:tabLst>
            </a:pPr>
            <a:r>
              <a:rPr dirty="0" sz="1100" spc="-25" b="1">
                <a:solidFill>
                  <a:srgbClr val="2D3D54"/>
                </a:solidFill>
                <a:latin typeface="Arial"/>
                <a:cs typeface="Arial"/>
              </a:rPr>
              <a:t>EFA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Education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for</a:t>
            </a:r>
            <a:r>
              <a:rPr dirty="0" sz="1100" spc="-1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All</a:t>
            </a:r>
            <a:endParaRPr sz="1100">
              <a:latin typeface="Trebuchet MS"/>
              <a:cs typeface="Trebuchet MS"/>
            </a:endParaRPr>
          </a:p>
          <a:p>
            <a:pPr marL="200025">
              <a:lnSpc>
                <a:spcPct val="100000"/>
              </a:lnSpc>
              <a:spcBef>
                <a:spcPts val="10"/>
              </a:spcBef>
              <a:tabLst>
                <a:tab pos="974725" algn="l"/>
              </a:tabLst>
            </a:pPr>
            <a:r>
              <a:rPr dirty="0" sz="1100" spc="-25" b="1">
                <a:solidFill>
                  <a:srgbClr val="2D3D54"/>
                </a:solidFill>
                <a:latin typeface="Arial"/>
                <a:cs typeface="Arial"/>
              </a:rPr>
              <a:t>ENG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English</a:t>
            </a:r>
            <a:endParaRPr sz="1100">
              <a:latin typeface="Trebuchet MS"/>
              <a:cs typeface="Trebuchet MS"/>
            </a:endParaRPr>
          </a:p>
          <a:p>
            <a:pPr marL="200025">
              <a:lnSpc>
                <a:spcPct val="100000"/>
              </a:lnSpc>
              <a:spcBef>
                <a:spcPts val="10"/>
              </a:spcBef>
              <a:tabLst>
                <a:tab pos="974725" algn="l"/>
              </a:tabLst>
            </a:pPr>
            <a:r>
              <a:rPr dirty="0" sz="1100" spc="-25" b="1">
                <a:solidFill>
                  <a:srgbClr val="2D3D54"/>
                </a:solidFill>
                <a:latin typeface="Arial"/>
                <a:cs typeface="Arial"/>
              </a:rPr>
              <a:t>GEO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Geography</a:t>
            </a:r>
            <a:endParaRPr sz="1100">
              <a:latin typeface="Trebuchet MS"/>
              <a:cs typeface="Trebuchet MS"/>
            </a:endParaRPr>
          </a:p>
          <a:p>
            <a:pPr marL="200025">
              <a:lnSpc>
                <a:spcPct val="100000"/>
              </a:lnSpc>
              <a:spcBef>
                <a:spcPts val="10"/>
              </a:spcBef>
              <a:tabLst>
                <a:tab pos="974725" algn="l"/>
              </a:tabLst>
            </a:pPr>
            <a:r>
              <a:rPr dirty="0" sz="1100" spc="40" b="1">
                <a:solidFill>
                  <a:srgbClr val="2D3D54"/>
                </a:solidFill>
                <a:latin typeface="Arial"/>
                <a:cs typeface="Arial"/>
              </a:rPr>
              <a:t>GIZ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Deutsche</a:t>
            </a:r>
            <a:r>
              <a:rPr dirty="0" sz="1100" spc="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Gesellschaft</a:t>
            </a:r>
            <a:r>
              <a:rPr dirty="0" sz="1100" spc="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für</a:t>
            </a:r>
            <a:r>
              <a:rPr dirty="0" sz="1100" spc="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Internationale</a:t>
            </a:r>
            <a:r>
              <a:rPr dirty="0" sz="1100" spc="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Zusammenarbei</a:t>
            </a:r>
            <a:endParaRPr sz="1100">
              <a:latin typeface="Trebuchet MS"/>
              <a:cs typeface="Trebuchet MS"/>
            </a:endParaRPr>
          </a:p>
          <a:p>
            <a:pPr marL="200025" marR="2328545">
              <a:lnSpc>
                <a:spcPct val="100000"/>
              </a:lnSpc>
              <a:spcBef>
                <a:spcPts val="10"/>
              </a:spcBef>
              <a:tabLst>
                <a:tab pos="974725" algn="l"/>
              </a:tabLst>
            </a:pPr>
            <a:r>
              <a:rPr dirty="0" sz="1100" spc="45" b="1">
                <a:solidFill>
                  <a:srgbClr val="2D3D54"/>
                </a:solidFill>
                <a:latin typeface="Arial"/>
                <a:cs typeface="Arial"/>
              </a:rPr>
              <a:t>ICT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Information</a:t>
            </a:r>
            <a:r>
              <a:rPr dirty="0" sz="1100" spc="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Communication</a:t>
            </a:r>
            <a:r>
              <a:rPr dirty="0" sz="1100" spc="-1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Technology </a:t>
            </a:r>
            <a:r>
              <a:rPr dirty="0" sz="1100" spc="-20" b="1">
                <a:solidFill>
                  <a:srgbClr val="2D3D54"/>
                </a:solidFill>
                <a:latin typeface="Arial"/>
                <a:cs typeface="Arial"/>
              </a:rPr>
              <a:t>KCSE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Kenya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Certificate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Secondary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Education </a:t>
            </a:r>
            <a:r>
              <a:rPr dirty="0" sz="1100" spc="-20" b="1">
                <a:solidFill>
                  <a:srgbClr val="2D3D54"/>
                </a:solidFill>
                <a:latin typeface="Arial"/>
                <a:cs typeface="Arial"/>
              </a:rPr>
              <a:t>KEMU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Kenya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Methodist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University</a:t>
            </a:r>
            <a:endParaRPr sz="1100">
              <a:latin typeface="Trebuchet MS"/>
              <a:cs typeface="Trebuchet MS"/>
            </a:endParaRPr>
          </a:p>
          <a:p>
            <a:pPr marL="200025">
              <a:lnSpc>
                <a:spcPct val="100000"/>
              </a:lnSpc>
              <a:spcBef>
                <a:spcPts val="30"/>
              </a:spcBef>
              <a:tabLst>
                <a:tab pos="974725" algn="l"/>
              </a:tabLst>
            </a:pPr>
            <a:r>
              <a:rPr dirty="0" sz="1100" spc="-10" b="1">
                <a:solidFill>
                  <a:srgbClr val="2D3D54"/>
                </a:solidFill>
                <a:latin typeface="Arial"/>
                <a:cs typeface="Arial"/>
              </a:rPr>
              <a:t>KENHA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Kenya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National</a:t>
            </a:r>
            <a:r>
              <a:rPr dirty="0" sz="1100" spc="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Highways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Authority</a:t>
            </a:r>
            <a:endParaRPr sz="1100">
              <a:latin typeface="Trebuchet MS"/>
              <a:cs typeface="Trebuchet MS"/>
            </a:endParaRPr>
          </a:p>
          <a:p>
            <a:pPr marL="200025">
              <a:lnSpc>
                <a:spcPct val="100000"/>
              </a:lnSpc>
              <a:spcBef>
                <a:spcPts val="10"/>
              </a:spcBef>
              <a:tabLst>
                <a:tab pos="974725" algn="l"/>
              </a:tabLst>
            </a:pPr>
            <a:r>
              <a:rPr dirty="0" sz="1100" spc="-25" b="1">
                <a:solidFill>
                  <a:srgbClr val="2D3D54"/>
                </a:solidFill>
                <a:latin typeface="Arial"/>
                <a:cs typeface="Arial"/>
              </a:rPr>
              <a:t>KES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Kenya</a:t>
            </a:r>
            <a:r>
              <a:rPr dirty="0" sz="1100" spc="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Shillings</a:t>
            </a:r>
            <a:endParaRPr sz="1100">
              <a:latin typeface="Trebuchet MS"/>
              <a:cs typeface="Trebuchet MS"/>
            </a:endParaRPr>
          </a:p>
          <a:p>
            <a:pPr marL="200025">
              <a:lnSpc>
                <a:spcPct val="100000"/>
              </a:lnSpc>
              <a:spcBef>
                <a:spcPts val="10"/>
              </a:spcBef>
              <a:tabLst>
                <a:tab pos="974725" algn="l"/>
              </a:tabLst>
            </a:pPr>
            <a:r>
              <a:rPr dirty="0" sz="1100" spc="-20" b="1">
                <a:solidFill>
                  <a:srgbClr val="2D3D54"/>
                </a:solidFill>
                <a:latin typeface="Arial"/>
                <a:cs typeface="Arial"/>
              </a:rPr>
              <a:t>KICD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Kenya</a:t>
            </a:r>
            <a:r>
              <a:rPr dirty="0" sz="1100" spc="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Institute</a:t>
            </a:r>
            <a:r>
              <a:rPr dirty="0" sz="11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Curriculum</a:t>
            </a:r>
            <a:r>
              <a:rPr dirty="0" sz="11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Development</a:t>
            </a:r>
            <a:endParaRPr sz="1100">
              <a:latin typeface="Trebuchet MS"/>
              <a:cs typeface="Trebuchet MS"/>
            </a:endParaRPr>
          </a:p>
          <a:p>
            <a:pPr marL="200025">
              <a:lnSpc>
                <a:spcPct val="100000"/>
              </a:lnSpc>
              <a:spcBef>
                <a:spcPts val="10"/>
              </a:spcBef>
              <a:tabLst>
                <a:tab pos="974725" algn="l"/>
              </a:tabLst>
            </a:pPr>
            <a:r>
              <a:rPr dirty="0" sz="1100" spc="-25" b="1">
                <a:solidFill>
                  <a:srgbClr val="2D3D54"/>
                </a:solidFill>
                <a:latin typeface="Arial"/>
                <a:cs typeface="Arial"/>
              </a:rPr>
              <a:t>KIS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Kiswahili</a:t>
            </a:r>
            <a:endParaRPr sz="1100">
              <a:latin typeface="Trebuchet MS"/>
              <a:cs typeface="Trebuchet MS"/>
            </a:endParaRPr>
          </a:p>
          <a:p>
            <a:pPr marL="200025">
              <a:lnSpc>
                <a:spcPct val="100000"/>
              </a:lnSpc>
              <a:spcBef>
                <a:spcPts val="10"/>
              </a:spcBef>
              <a:tabLst>
                <a:tab pos="974725" algn="l"/>
              </a:tabLst>
            </a:pPr>
            <a:r>
              <a:rPr dirty="0" sz="1100" spc="-20" b="1">
                <a:solidFill>
                  <a:srgbClr val="2D3D54"/>
                </a:solidFill>
                <a:latin typeface="Arial"/>
                <a:cs typeface="Arial"/>
              </a:rPr>
              <a:t>KNEC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Kenya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National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Examinations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Council</a:t>
            </a:r>
            <a:endParaRPr sz="1100">
              <a:latin typeface="Trebuchet MS"/>
              <a:cs typeface="Trebuchet MS"/>
            </a:endParaRPr>
          </a:p>
          <a:p>
            <a:pPr marL="200025">
              <a:lnSpc>
                <a:spcPct val="100000"/>
              </a:lnSpc>
              <a:spcBef>
                <a:spcPts val="10"/>
              </a:spcBef>
              <a:tabLst>
                <a:tab pos="974725" algn="l"/>
              </a:tabLst>
            </a:pPr>
            <a:r>
              <a:rPr dirty="0" sz="1100" spc="-25" b="1">
                <a:solidFill>
                  <a:srgbClr val="2D3D54"/>
                </a:solidFill>
                <a:latin typeface="Arial"/>
                <a:cs typeface="Arial"/>
              </a:rPr>
              <a:t>KU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Kenyatta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University</a:t>
            </a:r>
            <a:endParaRPr sz="1100">
              <a:latin typeface="Trebuchet MS"/>
              <a:cs typeface="Trebuchet MS"/>
            </a:endParaRPr>
          </a:p>
          <a:p>
            <a:pPr marL="200025">
              <a:lnSpc>
                <a:spcPct val="100000"/>
              </a:lnSpc>
              <a:spcBef>
                <a:spcPts val="10"/>
              </a:spcBef>
              <a:tabLst>
                <a:tab pos="974725" algn="l"/>
              </a:tabLst>
            </a:pPr>
            <a:r>
              <a:rPr dirty="0" sz="1100" spc="35" b="1">
                <a:solidFill>
                  <a:srgbClr val="2D3D54"/>
                </a:solidFill>
                <a:latin typeface="Arial"/>
                <a:cs typeface="Arial"/>
              </a:rPr>
              <a:t>LIT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Literature</a:t>
            </a:r>
            <a:endParaRPr sz="1100">
              <a:latin typeface="Trebuchet MS"/>
              <a:cs typeface="Trebuchet MS"/>
            </a:endParaRPr>
          </a:p>
          <a:p>
            <a:pPr marL="200025">
              <a:lnSpc>
                <a:spcPct val="100000"/>
              </a:lnSpc>
              <a:spcBef>
                <a:spcPts val="10"/>
              </a:spcBef>
              <a:tabLst>
                <a:tab pos="974725" algn="l"/>
              </a:tabLst>
            </a:pPr>
            <a:r>
              <a:rPr dirty="0" sz="1100" spc="25" b="1">
                <a:solidFill>
                  <a:srgbClr val="2D3D54"/>
                </a:solidFill>
                <a:latin typeface="Arial"/>
                <a:cs typeface="Arial"/>
              </a:rPr>
              <a:t>LNC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Local</a:t>
            </a:r>
            <a:r>
              <a:rPr dirty="0" sz="1100" spc="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Native</a:t>
            </a:r>
            <a:r>
              <a:rPr dirty="0" sz="1100" spc="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Council</a:t>
            </a:r>
            <a:endParaRPr sz="1100">
              <a:latin typeface="Trebuchet MS"/>
              <a:cs typeface="Trebuchet MS"/>
            </a:endParaRPr>
          </a:p>
          <a:p>
            <a:pPr marL="200025">
              <a:lnSpc>
                <a:spcPct val="100000"/>
              </a:lnSpc>
              <a:spcBef>
                <a:spcPts val="10"/>
              </a:spcBef>
              <a:tabLst>
                <a:tab pos="974725" algn="l"/>
              </a:tabLst>
            </a:pPr>
            <a:r>
              <a:rPr dirty="0" sz="1100" spc="-25" b="1">
                <a:solidFill>
                  <a:srgbClr val="2D3D54"/>
                </a:solidFill>
                <a:latin typeface="Arial"/>
                <a:cs typeface="Arial"/>
              </a:rPr>
              <a:t>MAT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Mathematics</a:t>
            </a:r>
            <a:endParaRPr sz="1100">
              <a:latin typeface="Trebuchet MS"/>
              <a:cs typeface="Trebuchet MS"/>
            </a:endParaRPr>
          </a:p>
          <a:p>
            <a:pPr marL="200025">
              <a:lnSpc>
                <a:spcPct val="100000"/>
              </a:lnSpc>
              <a:spcBef>
                <a:spcPts val="10"/>
              </a:spcBef>
              <a:tabLst>
                <a:tab pos="974725" algn="l"/>
              </a:tabLst>
            </a:pPr>
            <a:r>
              <a:rPr dirty="0" sz="1100" spc="-10" b="1">
                <a:solidFill>
                  <a:srgbClr val="2D3D54"/>
                </a:solidFill>
                <a:latin typeface="Arial"/>
                <a:cs typeface="Arial"/>
              </a:rPr>
              <a:t>MDAC'S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Ministries,</a:t>
            </a:r>
            <a:r>
              <a:rPr dirty="0" sz="11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Departments,</a:t>
            </a:r>
            <a:r>
              <a:rPr dirty="0" sz="1100" spc="-229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Agencies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County</a:t>
            </a:r>
            <a:r>
              <a:rPr dirty="0" sz="1100" spc="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Governments</a:t>
            </a:r>
            <a:endParaRPr sz="1100">
              <a:latin typeface="Trebuchet MS"/>
              <a:cs typeface="Trebuchet MS"/>
            </a:endParaRPr>
          </a:p>
          <a:p>
            <a:pPr marL="200025">
              <a:lnSpc>
                <a:spcPct val="100000"/>
              </a:lnSpc>
              <a:spcBef>
                <a:spcPts val="10"/>
              </a:spcBef>
              <a:tabLst>
                <a:tab pos="974725" algn="l"/>
              </a:tabLst>
            </a:pPr>
            <a:r>
              <a:rPr dirty="0" sz="1100" spc="-20" b="1">
                <a:solidFill>
                  <a:srgbClr val="2D3D54"/>
                </a:solidFill>
                <a:latin typeface="Arial"/>
                <a:cs typeface="Arial"/>
              </a:rPr>
              <a:t>MEAL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Monitoring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Evaluation</a:t>
            </a:r>
            <a:r>
              <a:rPr dirty="0" sz="1100" spc="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Learning</a:t>
            </a:r>
            <a:endParaRPr sz="1100">
              <a:latin typeface="Trebuchet MS"/>
              <a:cs typeface="Trebuchet MS"/>
            </a:endParaRPr>
          </a:p>
          <a:p>
            <a:pPr marL="200025">
              <a:lnSpc>
                <a:spcPct val="100000"/>
              </a:lnSpc>
              <a:spcBef>
                <a:spcPts val="10"/>
              </a:spcBef>
              <a:tabLst>
                <a:tab pos="974725" algn="l"/>
              </a:tabLst>
            </a:pPr>
            <a:r>
              <a:rPr dirty="0" sz="1100" spc="25" b="1">
                <a:solidFill>
                  <a:srgbClr val="2D3D54"/>
                </a:solidFill>
                <a:latin typeface="Arial"/>
                <a:cs typeface="Arial"/>
              </a:rPr>
              <a:t>MKU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Mount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Kenya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University</a:t>
            </a:r>
            <a:endParaRPr sz="1100">
              <a:latin typeface="Trebuchet MS"/>
              <a:cs typeface="Trebuchet MS"/>
            </a:endParaRPr>
          </a:p>
          <a:p>
            <a:pPr marL="200025">
              <a:lnSpc>
                <a:spcPct val="100000"/>
              </a:lnSpc>
              <a:spcBef>
                <a:spcPts val="10"/>
              </a:spcBef>
              <a:tabLst>
                <a:tab pos="974725" algn="l"/>
              </a:tabLst>
            </a:pPr>
            <a:r>
              <a:rPr dirty="0" sz="1100" spc="-25" b="1">
                <a:solidFill>
                  <a:srgbClr val="2D3D54"/>
                </a:solidFill>
                <a:latin typeface="Arial"/>
                <a:cs typeface="Arial"/>
              </a:rPr>
              <a:t>MoE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Ministry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Education</a:t>
            </a:r>
            <a:endParaRPr sz="1100">
              <a:latin typeface="Trebuchet MS"/>
              <a:cs typeface="Trebuchet MS"/>
            </a:endParaRPr>
          </a:p>
          <a:p>
            <a:pPr marL="200025">
              <a:lnSpc>
                <a:spcPct val="100000"/>
              </a:lnSpc>
              <a:spcBef>
                <a:spcPts val="10"/>
              </a:spcBef>
              <a:tabLst>
                <a:tab pos="974725" algn="l"/>
              </a:tabLst>
            </a:pPr>
            <a:r>
              <a:rPr dirty="0" sz="1100" spc="-25" b="1">
                <a:solidFill>
                  <a:srgbClr val="2D3D54"/>
                </a:solidFill>
                <a:latin typeface="Arial"/>
                <a:cs typeface="Arial"/>
              </a:rPr>
              <a:t>MSS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Mean</a:t>
            </a:r>
            <a:r>
              <a:rPr dirty="0" sz="1100" spc="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Standard</a:t>
            </a:r>
            <a:r>
              <a:rPr dirty="0" sz="1100" spc="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Score</a:t>
            </a:r>
            <a:endParaRPr sz="1100">
              <a:latin typeface="Trebuchet MS"/>
              <a:cs typeface="Trebuchet MS"/>
            </a:endParaRPr>
          </a:p>
          <a:p>
            <a:pPr marL="200025">
              <a:lnSpc>
                <a:spcPct val="100000"/>
              </a:lnSpc>
              <a:spcBef>
                <a:spcPts val="10"/>
              </a:spcBef>
              <a:tabLst>
                <a:tab pos="974725" algn="l"/>
              </a:tabLst>
            </a:pPr>
            <a:r>
              <a:rPr dirty="0" sz="1100" spc="-25" b="1">
                <a:solidFill>
                  <a:srgbClr val="2D3D54"/>
                </a:solidFill>
                <a:latin typeface="Arial"/>
                <a:cs typeface="Arial"/>
              </a:rPr>
              <a:t>Mt.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Mountain</a:t>
            </a:r>
            <a:endParaRPr sz="1100">
              <a:latin typeface="Trebuchet MS"/>
              <a:cs typeface="Trebuchet MS"/>
            </a:endParaRPr>
          </a:p>
          <a:p>
            <a:pPr marL="200025">
              <a:lnSpc>
                <a:spcPct val="100000"/>
              </a:lnSpc>
              <a:spcBef>
                <a:spcPts val="10"/>
              </a:spcBef>
              <a:tabLst>
                <a:tab pos="974725" algn="l"/>
              </a:tabLst>
            </a:pPr>
            <a:r>
              <a:rPr dirty="0" sz="1100" spc="-20" b="1">
                <a:solidFill>
                  <a:srgbClr val="2D3D54"/>
                </a:solidFill>
                <a:latin typeface="Arial"/>
                <a:cs typeface="Arial"/>
              </a:rPr>
              <a:t>MUST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Meru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University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Science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-1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Technology</a:t>
            </a:r>
            <a:endParaRPr sz="1100">
              <a:latin typeface="Trebuchet MS"/>
              <a:cs typeface="Trebuchet MS"/>
            </a:endParaRPr>
          </a:p>
          <a:p>
            <a:pPr marL="200025">
              <a:lnSpc>
                <a:spcPct val="100000"/>
              </a:lnSpc>
              <a:spcBef>
                <a:spcPts val="10"/>
              </a:spcBef>
              <a:tabLst>
                <a:tab pos="974725" algn="l"/>
              </a:tabLst>
            </a:pP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NG-</a:t>
            </a:r>
            <a:r>
              <a:rPr dirty="0" sz="1100" spc="-25" b="1">
                <a:solidFill>
                  <a:srgbClr val="2D3D54"/>
                </a:solidFill>
                <a:latin typeface="Arial"/>
                <a:cs typeface="Arial"/>
              </a:rPr>
              <a:t>CDF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National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Government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Constituency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Development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Fund</a:t>
            </a:r>
            <a:endParaRPr sz="1100">
              <a:latin typeface="Trebuchet MS"/>
              <a:cs typeface="Trebuchet MS"/>
            </a:endParaRPr>
          </a:p>
          <a:p>
            <a:pPr marL="200025">
              <a:lnSpc>
                <a:spcPct val="100000"/>
              </a:lnSpc>
              <a:spcBef>
                <a:spcPts val="10"/>
              </a:spcBef>
              <a:tabLst>
                <a:tab pos="974725" algn="l"/>
              </a:tabLst>
            </a:pPr>
            <a:r>
              <a:rPr dirty="0" sz="1100" spc="-20" b="1">
                <a:solidFill>
                  <a:srgbClr val="2D3D54"/>
                </a:solidFill>
                <a:latin typeface="Arial"/>
                <a:cs typeface="Arial"/>
              </a:rPr>
              <a:t>OBHS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Ober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Boys'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High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School</a:t>
            </a:r>
            <a:endParaRPr sz="1100">
              <a:latin typeface="Trebuchet MS"/>
              <a:cs typeface="Trebuchet MS"/>
            </a:endParaRPr>
          </a:p>
          <a:p>
            <a:pPr marL="200025">
              <a:lnSpc>
                <a:spcPct val="100000"/>
              </a:lnSpc>
              <a:spcBef>
                <a:spcPts val="10"/>
              </a:spcBef>
              <a:tabLst>
                <a:tab pos="974725" algn="l"/>
              </a:tabLst>
            </a:pPr>
            <a:r>
              <a:rPr dirty="0" sz="1100" spc="-25" b="1">
                <a:solidFill>
                  <a:srgbClr val="2D3D54"/>
                </a:solidFill>
                <a:latin typeface="Arial"/>
                <a:cs typeface="Arial"/>
              </a:rPr>
              <a:t>PA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Parents</a:t>
            </a:r>
            <a:r>
              <a:rPr dirty="0" sz="1100" spc="-10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Association</a:t>
            </a:r>
            <a:endParaRPr sz="1100">
              <a:latin typeface="Trebuchet MS"/>
              <a:cs typeface="Trebuchet MS"/>
            </a:endParaRPr>
          </a:p>
          <a:p>
            <a:pPr marL="200025">
              <a:lnSpc>
                <a:spcPct val="100000"/>
              </a:lnSpc>
              <a:spcBef>
                <a:spcPts val="10"/>
              </a:spcBef>
              <a:tabLst>
                <a:tab pos="974725" algn="l"/>
              </a:tabLst>
            </a:pPr>
            <a:r>
              <a:rPr dirty="0" sz="1100" spc="-25" b="1">
                <a:solidFill>
                  <a:srgbClr val="2D3D54"/>
                </a:solidFill>
                <a:latin typeface="Arial"/>
                <a:cs typeface="Arial"/>
              </a:rPr>
              <a:t>PC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Performance</a:t>
            </a:r>
            <a:r>
              <a:rPr dirty="0" sz="11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Contract</a:t>
            </a:r>
            <a:endParaRPr sz="1100">
              <a:latin typeface="Trebuchet MS"/>
              <a:cs typeface="Trebuchet MS"/>
            </a:endParaRPr>
          </a:p>
          <a:p>
            <a:pPr marL="200025">
              <a:lnSpc>
                <a:spcPct val="100000"/>
              </a:lnSpc>
              <a:spcBef>
                <a:spcPts val="10"/>
              </a:spcBef>
              <a:tabLst>
                <a:tab pos="974725" algn="l"/>
              </a:tabLst>
            </a:pPr>
            <a:r>
              <a:rPr dirty="0" sz="1100" spc="-25" b="1">
                <a:solidFill>
                  <a:srgbClr val="2D3D54"/>
                </a:solidFill>
                <a:latin typeface="Arial"/>
                <a:cs typeface="Arial"/>
              </a:rPr>
              <a:t>PhD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Doctor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Philosophy</a:t>
            </a:r>
            <a:endParaRPr sz="1100">
              <a:latin typeface="Trebuchet MS"/>
              <a:cs typeface="Trebuchet MS"/>
            </a:endParaRPr>
          </a:p>
          <a:p>
            <a:pPr marL="200025">
              <a:lnSpc>
                <a:spcPct val="100000"/>
              </a:lnSpc>
              <a:spcBef>
                <a:spcPts val="10"/>
              </a:spcBef>
              <a:tabLst>
                <a:tab pos="974725" algn="l"/>
              </a:tabLst>
            </a:pPr>
            <a:r>
              <a:rPr dirty="0" sz="1100" spc="-25" b="1">
                <a:solidFill>
                  <a:srgbClr val="2D3D54"/>
                </a:solidFill>
                <a:latin typeface="Arial"/>
                <a:cs typeface="Arial"/>
              </a:rPr>
              <a:t>PHY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Physics</a:t>
            </a:r>
            <a:endParaRPr sz="1100">
              <a:latin typeface="Trebuchet MS"/>
              <a:cs typeface="Trebuchet MS"/>
            </a:endParaRPr>
          </a:p>
          <a:p>
            <a:pPr marL="200025" marR="2836545">
              <a:lnSpc>
                <a:spcPct val="100000"/>
              </a:lnSpc>
              <a:spcBef>
                <a:spcPts val="10"/>
              </a:spcBef>
              <a:tabLst>
                <a:tab pos="974725" algn="l"/>
              </a:tabLst>
            </a:pPr>
            <a:r>
              <a:rPr dirty="0" sz="1100" spc="-25" b="1">
                <a:solidFill>
                  <a:srgbClr val="2D3D54"/>
                </a:solidFill>
                <a:latin typeface="Arial"/>
                <a:cs typeface="Arial"/>
              </a:rPr>
              <a:t>PSC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Public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Service</a:t>
            </a:r>
            <a:r>
              <a:rPr dirty="0" sz="1100" spc="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Commission</a:t>
            </a:r>
            <a:r>
              <a:rPr dirty="0" sz="1100" spc="5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5" b="1">
                <a:solidFill>
                  <a:srgbClr val="2D3D54"/>
                </a:solidFill>
                <a:latin typeface="Arial"/>
                <a:cs typeface="Arial"/>
              </a:rPr>
              <a:t>QAS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Quality</a:t>
            </a:r>
            <a:r>
              <a:rPr dirty="0" sz="11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Assurance</a:t>
            </a:r>
            <a:r>
              <a:rPr dirty="0" sz="1100" spc="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Standards </a:t>
            </a:r>
            <a:r>
              <a:rPr dirty="0" sz="1100" spc="-20" b="1">
                <a:solidFill>
                  <a:srgbClr val="2D3D54"/>
                </a:solidFill>
                <a:latin typeface="Arial"/>
                <a:cs typeface="Arial"/>
              </a:rPr>
              <a:t>REV.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Reverend</a:t>
            </a:r>
            <a:endParaRPr sz="1100">
              <a:latin typeface="Trebuchet MS"/>
              <a:cs typeface="Trebuchet MS"/>
            </a:endParaRPr>
          </a:p>
          <a:p>
            <a:pPr marL="200025">
              <a:lnSpc>
                <a:spcPct val="100000"/>
              </a:lnSpc>
              <a:spcBef>
                <a:spcPts val="30"/>
              </a:spcBef>
              <a:tabLst>
                <a:tab pos="974725" algn="l"/>
              </a:tabLst>
            </a:pPr>
            <a:r>
              <a:rPr dirty="0" sz="1100" spc="-25" b="1">
                <a:solidFill>
                  <a:srgbClr val="2D3D54"/>
                </a:solidFill>
                <a:latin typeface="Arial"/>
                <a:cs typeface="Arial"/>
              </a:rPr>
              <a:t>RU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Rongo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University</a:t>
            </a:r>
            <a:endParaRPr sz="1100">
              <a:latin typeface="Trebuchet MS"/>
              <a:cs typeface="Trebuchet MS"/>
            </a:endParaRPr>
          </a:p>
          <a:p>
            <a:pPr marL="200025" marR="2734310">
              <a:lnSpc>
                <a:spcPct val="100000"/>
              </a:lnSpc>
              <a:spcBef>
                <a:spcPts val="10"/>
              </a:spcBef>
              <a:tabLst>
                <a:tab pos="974725" algn="l"/>
              </a:tabLst>
            </a:pPr>
            <a:r>
              <a:rPr dirty="0" sz="1100" spc="-20" b="1">
                <a:solidFill>
                  <a:srgbClr val="2D3D54"/>
                </a:solidFill>
                <a:latin typeface="Arial"/>
                <a:cs typeface="Arial"/>
              </a:rPr>
              <a:t>SCDE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Sub-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County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Director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Education </a:t>
            </a:r>
            <a:r>
              <a:rPr dirty="0" sz="1100" spc="-20" b="1">
                <a:solidFill>
                  <a:srgbClr val="2D3D54"/>
                </a:solidFill>
                <a:latin typeface="Arial"/>
                <a:cs typeface="Arial"/>
              </a:rPr>
              <a:t>SDGs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Sustainable</a:t>
            </a:r>
            <a:r>
              <a:rPr dirty="0" sz="11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Development</a:t>
            </a:r>
            <a:r>
              <a:rPr dirty="0" sz="11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Goals </a:t>
            </a:r>
            <a:r>
              <a:rPr dirty="0" sz="1100" spc="-20" b="1">
                <a:solidFill>
                  <a:srgbClr val="2D3D54"/>
                </a:solidFill>
                <a:latin typeface="Arial"/>
                <a:cs typeface="Arial"/>
              </a:rPr>
              <a:t>SEKU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35">
                <a:solidFill>
                  <a:srgbClr val="2D3D54"/>
                </a:solidFill>
                <a:latin typeface="Trebuchet MS"/>
                <a:cs typeface="Trebuchet MS"/>
              </a:rPr>
              <a:t>South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Eastern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Kenya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University</a:t>
            </a:r>
            <a:endParaRPr sz="1100">
              <a:latin typeface="Trebuchet MS"/>
              <a:cs typeface="Trebuchet MS"/>
            </a:endParaRPr>
          </a:p>
          <a:p>
            <a:pPr marL="200025">
              <a:lnSpc>
                <a:spcPct val="100000"/>
              </a:lnSpc>
              <a:spcBef>
                <a:spcPts val="30"/>
              </a:spcBef>
              <a:tabLst>
                <a:tab pos="974725" algn="l"/>
              </a:tabLst>
            </a:pPr>
            <a:r>
              <a:rPr dirty="0" sz="1100" spc="-20" b="1">
                <a:solidFill>
                  <a:srgbClr val="2D3D54"/>
                </a:solidFill>
                <a:latin typeface="Arial"/>
                <a:cs typeface="Arial"/>
              </a:rPr>
              <a:t>STEM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Science</a:t>
            </a:r>
            <a:r>
              <a:rPr dirty="0" sz="1100" spc="-1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Technology</a:t>
            </a:r>
            <a:r>
              <a:rPr dirty="0" sz="1100" spc="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Engineering</a:t>
            </a:r>
            <a:r>
              <a:rPr dirty="0" sz="1100" spc="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 spc="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Mathematics</a:t>
            </a:r>
            <a:endParaRPr sz="1100">
              <a:latin typeface="Trebuchet MS"/>
              <a:cs typeface="Trebuchet MS"/>
            </a:endParaRPr>
          </a:p>
          <a:p>
            <a:pPr marL="200025">
              <a:lnSpc>
                <a:spcPct val="100000"/>
              </a:lnSpc>
              <a:spcBef>
                <a:spcPts val="10"/>
              </a:spcBef>
              <a:tabLst>
                <a:tab pos="974725" algn="l"/>
              </a:tabLst>
            </a:pPr>
            <a:r>
              <a:rPr dirty="0" sz="1100" spc="60" b="1">
                <a:solidFill>
                  <a:srgbClr val="2D3D54"/>
                </a:solidFill>
                <a:latin typeface="Arial"/>
                <a:cs typeface="Arial"/>
              </a:rPr>
              <a:t>TMU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Tom</a:t>
            </a:r>
            <a:r>
              <a:rPr dirty="0" sz="11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D3D54"/>
                </a:solidFill>
                <a:latin typeface="Trebuchet MS"/>
                <a:cs typeface="Trebuchet MS"/>
              </a:rPr>
              <a:t>Mboya</a:t>
            </a:r>
            <a:r>
              <a:rPr dirty="0" sz="1100" spc="-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University</a:t>
            </a:r>
            <a:endParaRPr sz="1100">
              <a:latin typeface="Trebuchet MS"/>
              <a:cs typeface="Trebuchet MS"/>
            </a:endParaRPr>
          </a:p>
          <a:p>
            <a:pPr marL="200025">
              <a:lnSpc>
                <a:spcPct val="100000"/>
              </a:lnSpc>
              <a:spcBef>
                <a:spcPts val="10"/>
              </a:spcBef>
              <a:tabLst>
                <a:tab pos="974725" algn="l"/>
              </a:tabLst>
            </a:pPr>
            <a:r>
              <a:rPr dirty="0" sz="1100" spc="-25" b="1">
                <a:solidFill>
                  <a:srgbClr val="2D3D54"/>
                </a:solidFill>
                <a:latin typeface="Arial"/>
                <a:cs typeface="Arial"/>
              </a:rPr>
              <a:t>TP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85">
                <a:solidFill>
                  <a:srgbClr val="2D3D54"/>
                </a:solidFill>
                <a:latin typeface="Trebuchet MS"/>
                <a:cs typeface="Trebuchet MS"/>
              </a:rPr>
              <a:t>Teaching</a:t>
            </a:r>
            <a:r>
              <a:rPr dirty="0" sz="11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Practice</a:t>
            </a:r>
            <a:endParaRPr sz="1100">
              <a:latin typeface="Trebuchet MS"/>
              <a:cs typeface="Trebuchet MS"/>
            </a:endParaRPr>
          </a:p>
          <a:p>
            <a:pPr marL="200025">
              <a:lnSpc>
                <a:spcPct val="100000"/>
              </a:lnSpc>
              <a:spcBef>
                <a:spcPts val="10"/>
              </a:spcBef>
              <a:tabLst>
                <a:tab pos="974725" algn="l"/>
              </a:tabLst>
            </a:pPr>
            <a:r>
              <a:rPr dirty="0" sz="1100" spc="-65" b="1">
                <a:solidFill>
                  <a:srgbClr val="2D3D54"/>
                </a:solidFill>
                <a:latin typeface="Arial"/>
                <a:cs typeface="Arial"/>
              </a:rPr>
              <a:t>T-</a:t>
            </a:r>
            <a:r>
              <a:rPr dirty="0" sz="1100" spc="-25" b="1">
                <a:solidFill>
                  <a:srgbClr val="2D3D54"/>
                </a:solidFill>
                <a:latin typeface="Arial"/>
                <a:cs typeface="Arial"/>
              </a:rPr>
              <a:t>PAD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Teacher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D3D54"/>
                </a:solidFill>
                <a:latin typeface="Trebuchet MS"/>
                <a:cs typeface="Trebuchet MS"/>
              </a:rPr>
              <a:t>Professional</a:t>
            </a:r>
            <a:r>
              <a:rPr dirty="0" sz="1100" spc="-1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Appraisal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Development</a:t>
            </a:r>
            <a:endParaRPr sz="1100">
              <a:latin typeface="Trebuchet MS"/>
              <a:cs typeface="Trebuchet MS"/>
            </a:endParaRPr>
          </a:p>
          <a:p>
            <a:pPr marL="199390" marR="2725420">
              <a:lnSpc>
                <a:spcPct val="100000"/>
              </a:lnSpc>
              <a:spcBef>
                <a:spcPts val="10"/>
              </a:spcBef>
              <a:tabLst>
                <a:tab pos="974725" algn="l"/>
              </a:tabLst>
            </a:pPr>
            <a:r>
              <a:rPr dirty="0" sz="1100" spc="30" b="1">
                <a:solidFill>
                  <a:srgbClr val="2D3D54"/>
                </a:solidFill>
                <a:latin typeface="Arial"/>
                <a:cs typeface="Arial"/>
              </a:rPr>
              <a:t>TPD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Teacher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D3D54"/>
                </a:solidFill>
                <a:latin typeface="Trebuchet MS"/>
                <a:cs typeface="Trebuchet MS"/>
              </a:rPr>
              <a:t>Professional</a:t>
            </a:r>
            <a:r>
              <a:rPr dirty="0" sz="11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Development </a:t>
            </a:r>
            <a:r>
              <a:rPr dirty="0" sz="1100" spc="-25" b="1">
                <a:solidFill>
                  <a:srgbClr val="2D3D54"/>
                </a:solidFill>
                <a:latin typeface="Arial"/>
                <a:cs typeface="Arial"/>
              </a:rPr>
              <a:t>TSC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70">
                <a:solidFill>
                  <a:srgbClr val="2D3D54"/>
                </a:solidFill>
                <a:latin typeface="Trebuchet MS"/>
                <a:cs typeface="Trebuchet MS"/>
              </a:rPr>
              <a:t>Teachers</a:t>
            </a:r>
            <a:r>
              <a:rPr dirty="0" sz="11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Service</a:t>
            </a:r>
            <a:r>
              <a:rPr dirty="0" sz="11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Commission</a:t>
            </a:r>
            <a:r>
              <a:rPr dirty="0" sz="1100" spc="5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85" b="1">
                <a:solidFill>
                  <a:srgbClr val="2D3D54"/>
                </a:solidFill>
                <a:latin typeface="Arial"/>
                <a:cs typeface="Arial"/>
              </a:rPr>
              <a:t>UN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United</a:t>
            </a:r>
            <a:r>
              <a:rPr dirty="0" sz="1100" spc="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Nations</a:t>
            </a:r>
            <a:endParaRPr sz="1100">
              <a:latin typeface="Trebuchet MS"/>
              <a:cs typeface="Trebuchet MS"/>
            </a:endParaRPr>
          </a:p>
          <a:p>
            <a:pPr marL="199390">
              <a:lnSpc>
                <a:spcPct val="100000"/>
              </a:lnSpc>
              <a:spcBef>
                <a:spcPts val="30"/>
              </a:spcBef>
              <a:tabLst>
                <a:tab pos="974725" algn="l"/>
              </a:tabLst>
            </a:pPr>
            <a:r>
              <a:rPr dirty="0" sz="1100" spc="40" b="1">
                <a:solidFill>
                  <a:srgbClr val="2D3D54"/>
                </a:solidFill>
                <a:latin typeface="Arial"/>
                <a:cs typeface="Arial"/>
              </a:rPr>
              <a:t>UoN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 spc="-50">
                <a:solidFill>
                  <a:srgbClr val="2D3D54"/>
                </a:solidFill>
                <a:latin typeface="Trebuchet MS"/>
                <a:cs typeface="Trebuchet MS"/>
              </a:rPr>
              <a:t>University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1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Nairobi</a:t>
            </a:r>
            <a:endParaRPr sz="1100">
              <a:latin typeface="Trebuchet MS"/>
              <a:cs typeface="Trebuchet MS"/>
            </a:endParaRPr>
          </a:p>
          <a:p>
            <a:pPr marL="199390">
              <a:lnSpc>
                <a:spcPct val="100000"/>
              </a:lnSpc>
              <a:spcBef>
                <a:spcPts val="10"/>
              </a:spcBef>
              <a:tabLst>
                <a:tab pos="974725" algn="l"/>
              </a:tabLst>
            </a:pPr>
            <a:r>
              <a:rPr dirty="0" sz="1100" spc="75" b="1">
                <a:solidFill>
                  <a:srgbClr val="2D3D54"/>
                </a:solidFill>
                <a:latin typeface="Arial"/>
                <a:cs typeface="Arial"/>
              </a:rPr>
              <a:t>WIPO</a:t>
            </a:r>
            <a:r>
              <a:rPr dirty="0" sz="11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100">
                <a:solidFill>
                  <a:srgbClr val="2D3D54"/>
                </a:solidFill>
                <a:latin typeface="Trebuchet MS"/>
                <a:cs typeface="Trebuchet MS"/>
              </a:rPr>
              <a:t>World</a:t>
            </a:r>
            <a:r>
              <a:rPr dirty="0" sz="11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D3D54"/>
                </a:solidFill>
                <a:latin typeface="Trebuchet MS"/>
                <a:cs typeface="Trebuchet MS"/>
              </a:rPr>
              <a:t>Intellectual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D3D54"/>
                </a:solidFill>
                <a:latin typeface="Trebuchet MS"/>
                <a:cs typeface="Trebuchet MS"/>
              </a:rPr>
              <a:t>Property</a:t>
            </a:r>
            <a:r>
              <a:rPr dirty="0" sz="1100" spc="-10">
                <a:solidFill>
                  <a:srgbClr val="2D3D54"/>
                </a:solidFill>
                <a:latin typeface="Trebuchet MS"/>
                <a:cs typeface="Trebuchet MS"/>
              </a:rPr>
              <a:t> Organization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7722081" y="12560721"/>
            <a:ext cx="607060" cy="18542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 sz="1000" b="1">
                <a:solidFill>
                  <a:srgbClr val="B3B3B3"/>
                </a:solidFill>
                <a:latin typeface="Arial"/>
                <a:cs typeface="Arial"/>
              </a:rPr>
              <a:t>xiv</a:t>
            </a:r>
            <a:r>
              <a:rPr dirty="0" sz="1000" spc="-25" b="1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B3B3B3"/>
                </a:solidFill>
                <a:latin typeface="Arial"/>
                <a:cs typeface="Arial"/>
              </a:rPr>
              <a:t>|</a:t>
            </a:r>
            <a:r>
              <a:rPr dirty="0" sz="1000" spc="-30" b="1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87335" y="2840015"/>
            <a:ext cx="5757545" cy="9377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2F5496"/>
                </a:solidFill>
                <a:latin typeface="Arial"/>
                <a:cs typeface="Arial"/>
              </a:rPr>
              <a:t>CHAPTER</a:t>
            </a:r>
            <a:r>
              <a:rPr dirty="0" sz="1400" spc="27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400" spc="55" b="1">
                <a:solidFill>
                  <a:srgbClr val="2F5496"/>
                </a:solidFill>
                <a:latin typeface="Arial"/>
                <a:cs typeface="Arial"/>
              </a:rPr>
              <a:t>ONE</a:t>
            </a:r>
            <a:endParaRPr sz="14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445"/>
              </a:spcBef>
            </a:pPr>
            <a:r>
              <a:rPr dirty="0" sz="1200" b="1">
                <a:solidFill>
                  <a:srgbClr val="2F5496"/>
                </a:solidFill>
                <a:latin typeface="Arial"/>
                <a:cs typeface="Arial"/>
              </a:rPr>
              <a:t>PAST</a:t>
            </a:r>
            <a:r>
              <a:rPr dirty="0" sz="1200" spc="6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F5496"/>
                </a:solidFill>
                <a:latin typeface="Arial"/>
                <a:cs typeface="Arial"/>
              </a:rPr>
              <a:t>FIVE-YEAR</a:t>
            </a:r>
            <a:r>
              <a:rPr dirty="0" sz="1200" spc="6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F5496"/>
                </a:solidFill>
                <a:latin typeface="Arial"/>
                <a:cs typeface="Arial"/>
              </a:rPr>
              <a:t>PLAN</a:t>
            </a:r>
            <a:r>
              <a:rPr dirty="0" sz="1200" spc="7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F5496"/>
                </a:solidFill>
                <a:latin typeface="Arial"/>
                <a:cs typeface="Arial"/>
              </a:rPr>
              <a:t>(2018</a:t>
            </a:r>
            <a:r>
              <a:rPr dirty="0" sz="1200" spc="6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F5496"/>
                </a:solidFill>
                <a:latin typeface="Arial"/>
                <a:cs typeface="Arial"/>
              </a:rPr>
              <a:t>–</a:t>
            </a:r>
            <a:r>
              <a:rPr dirty="0" sz="1200" spc="6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F5496"/>
                </a:solidFill>
                <a:latin typeface="Arial"/>
                <a:cs typeface="Arial"/>
              </a:rPr>
              <a:t>2022)</a:t>
            </a:r>
            <a:r>
              <a:rPr dirty="0" sz="1200" spc="7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F5496"/>
                </a:solidFill>
                <a:latin typeface="Arial"/>
                <a:cs typeface="Arial"/>
              </a:rPr>
              <a:t>PERFORMANCE</a:t>
            </a:r>
            <a:r>
              <a:rPr dirty="0" sz="1200" spc="6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F5496"/>
                </a:solidFill>
                <a:latin typeface="Arial"/>
                <a:cs typeface="Arial"/>
              </a:rPr>
              <a:t>OVERVIEW</a:t>
            </a:r>
            <a:endParaRPr sz="1200">
              <a:latin typeface="Arial"/>
              <a:cs typeface="Arial"/>
            </a:endParaRPr>
          </a:p>
          <a:p>
            <a:pPr marL="395605" indent="-381635">
              <a:lnSpc>
                <a:spcPct val="100000"/>
              </a:lnSpc>
              <a:spcBef>
                <a:spcPts val="229"/>
              </a:spcBef>
              <a:buAutoNum type="arabicPeriod"/>
              <a:tabLst>
                <a:tab pos="395605" algn="l"/>
              </a:tabLst>
            </a:pP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Introduction</a:t>
            </a:r>
            <a:endParaRPr sz="1100">
              <a:latin typeface="Arial"/>
              <a:cs typeface="Arial"/>
            </a:endParaRPr>
          </a:p>
          <a:p>
            <a:pPr algn="just" marL="13335" marR="5080">
              <a:lnSpc>
                <a:spcPct val="104200"/>
              </a:lnSpc>
              <a:spcBef>
                <a:spcPts val="20"/>
              </a:spcBef>
            </a:pP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This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(2023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2027)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successor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2018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2022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plan.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2018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2022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Pan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focused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institutionalizing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planning,</a:t>
            </a:r>
            <a:r>
              <a:rPr dirty="0" sz="1200" spc="-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resource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mobilization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resource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utilization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quest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match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priority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needs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background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scarcity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resources.</a:t>
            </a:r>
            <a:r>
              <a:rPr dirty="0" sz="1200" spc="-2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During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2018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2022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Planning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Period,</a:t>
            </a:r>
            <a:r>
              <a:rPr dirty="0" sz="1200" spc="-2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Board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Management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(BOM)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3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3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3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stakeholders</a:t>
            </a:r>
            <a:r>
              <a:rPr dirty="0" sz="1200" spc="3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focused</a:t>
            </a:r>
            <a:r>
              <a:rPr dirty="0" sz="1200" spc="3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dirty="0" sz="1200" spc="3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academic</a:t>
            </a:r>
            <a:r>
              <a:rPr dirty="0" sz="1200" spc="3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excellence,</a:t>
            </a:r>
            <a:r>
              <a:rPr dirty="0" sz="1200" spc="2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co-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curricular</a:t>
            </a:r>
            <a:r>
              <a:rPr dirty="0" sz="1200" spc="3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activities,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infrastructure</a:t>
            </a:r>
            <a:r>
              <a:rPr dirty="0" sz="1200" spc="2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development,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addressing</a:t>
            </a:r>
            <a:r>
              <a:rPr dirty="0" sz="1200" spc="2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emerging</a:t>
            </a:r>
            <a:r>
              <a:rPr dirty="0" sz="1200" spc="2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issues</a:t>
            </a:r>
            <a:r>
              <a:rPr dirty="0" sz="1200" spc="2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such</a:t>
            </a:r>
            <a:r>
              <a:rPr dirty="0" sz="1200" spc="2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2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compliance</a:t>
            </a:r>
            <a:r>
              <a:rPr dirty="0" sz="1200" spc="2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2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health,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security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safety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standards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regulations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well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mainstreaming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resource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mobilization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fundraising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into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Strategies.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200">
              <a:latin typeface="Trebuchet MS"/>
              <a:cs typeface="Trebuchet MS"/>
            </a:endParaRPr>
          </a:p>
          <a:p>
            <a:pPr lvl="1" marL="394970" marR="1327785" indent="-381635">
              <a:lnSpc>
                <a:spcPct val="113599"/>
              </a:lnSpc>
              <a:buAutoNum type="arabicPeriod"/>
              <a:tabLst>
                <a:tab pos="394970" algn="l"/>
              </a:tabLst>
            </a:pPr>
            <a:r>
              <a:rPr dirty="0" sz="1100" spc="-85" b="1">
                <a:solidFill>
                  <a:srgbClr val="2F5496"/>
                </a:solidFill>
                <a:latin typeface="Arial"/>
                <a:cs typeface="Arial"/>
              </a:rPr>
              <a:t>Successes</a:t>
            </a:r>
            <a:r>
              <a:rPr dirty="0" sz="1100" spc="-9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40" b="1">
                <a:solidFill>
                  <a:srgbClr val="2F5496"/>
                </a:solidFill>
                <a:latin typeface="Arial"/>
                <a:cs typeface="Arial"/>
              </a:rPr>
              <a:t>and</a:t>
            </a:r>
            <a:r>
              <a:rPr dirty="0" sz="1100" spc="-9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40" b="1">
                <a:solidFill>
                  <a:srgbClr val="2F5496"/>
                </a:solidFill>
                <a:latin typeface="Arial"/>
                <a:cs typeface="Arial"/>
              </a:rPr>
              <a:t>Challenges</a:t>
            </a:r>
            <a:r>
              <a:rPr dirty="0" sz="1100" spc="-9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During</a:t>
            </a:r>
            <a:r>
              <a:rPr dirty="0" sz="1100" spc="-9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the</a:t>
            </a:r>
            <a:r>
              <a:rPr dirty="0" sz="1100" spc="-9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2018</a:t>
            </a:r>
            <a:r>
              <a:rPr dirty="0" sz="1100" spc="-9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75" b="1">
                <a:solidFill>
                  <a:srgbClr val="2F5496"/>
                </a:solidFill>
                <a:latin typeface="Arial"/>
                <a:cs typeface="Arial"/>
              </a:rPr>
              <a:t>–</a:t>
            </a:r>
            <a:r>
              <a:rPr dirty="0" sz="1100" spc="-9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2022</a:t>
            </a:r>
            <a:r>
              <a:rPr dirty="0" sz="1100" spc="-9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Strategic</a:t>
            </a:r>
            <a:r>
              <a:rPr dirty="0" sz="1100" spc="-9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2F5496"/>
                </a:solidFill>
                <a:latin typeface="Arial"/>
                <a:cs typeface="Arial"/>
              </a:rPr>
              <a:t>Plan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Implementation</a:t>
            </a:r>
            <a:endParaRPr sz="1100">
              <a:latin typeface="Arial"/>
              <a:cs typeface="Arial"/>
            </a:endParaRPr>
          </a:p>
          <a:p>
            <a:pPr algn="just" marL="13335" marR="20320">
              <a:lnSpc>
                <a:spcPct val="104200"/>
              </a:lnSpc>
              <a:spcBef>
                <a:spcPts val="20"/>
              </a:spcBef>
            </a:pP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planning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period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2023 </a:t>
            </a:r>
            <a:r>
              <a:rPr dirty="0" sz="1200" spc="15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2027,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Board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Management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has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taken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stock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successes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challenges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realized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during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2018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2022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including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but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not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limited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to:</a:t>
            </a:r>
            <a:endParaRPr sz="1200">
              <a:latin typeface="Trebuchet MS"/>
              <a:cs typeface="Trebuchet MS"/>
            </a:endParaRPr>
          </a:p>
          <a:p>
            <a:pPr lvl="2" marL="393700" indent="-380365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393700" algn="l"/>
              </a:tabLst>
            </a:pP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Successes:</a:t>
            </a:r>
            <a:endParaRPr sz="1100">
              <a:latin typeface="Arial"/>
              <a:cs typeface="Arial"/>
            </a:endParaRPr>
          </a:p>
          <a:p>
            <a:pPr algn="just" marL="13335" marR="5080">
              <a:lnSpc>
                <a:spcPct val="104200"/>
              </a:lnSpc>
              <a:spcBef>
                <a:spcPts val="20"/>
              </a:spcBef>
            </a:pP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five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(5)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year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has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been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operation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since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2018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achieved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over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90%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its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targeted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areas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infrastructure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investment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development,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academic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standards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improvements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attainment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best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outputs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envisaged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Matrix.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Chief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among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these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achievements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include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following:-</a:t>
            </a:r>
            <a:endParaRPr sz="1200">
              <a:latin typeface="Trebuchet MS"/>
              <a:cs typeface="Trebuchet MS"/>
            </a:endParaRPr>
          </a:p>
          <a:p>
            <a:pPr marL="394970" marR="566420" indent="-381635">
              <a:lnSpc>
                <a:spcPct val="104200"/>
              </a:lnSpc>
              <a:buAutoNum type="alphaLcPeriod"/>
              <a:tabLst>
                <a:tab pos="394970" algn="l"/>
              </a:tabLst>
            </a:pP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Expansion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learning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boarding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facilities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including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construction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12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new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classrooms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3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departmental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offices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all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housed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newly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built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tuition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block;</a:t>
            </a:r>
            <a:endParaRPr sz="1200">
              <a:latin typeface="Trebuchet MS"/>
              <a:cs typeface="Trebuchet MS"/>
            </a:endParaRPr>
          </a:p>
          <a:p>
            <a:pPr marL="394970" marR="327660" indent="-381635">
              <a:lnSpc>
                <a:spcPct val="104200"/>
              </a:lnSpc>
              <a:buAutoNum type="alphaLcPeriod"/>
              <a:tabLst>
                <a:tab pos="394970" algn="l"/>
              </a:tabLst>
            </a:pP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Increased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enrolment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from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936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students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2018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current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1,963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students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(Form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I:</a:t>
            </a:r>
            <a:r>
              <a:rPr dirty="0" sz="1200" spc="-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603;</a:t>
            </a:r>
            <a:r>
              <a:rPr dirty="0" sz="1200" spc="-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Form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II:</a:t>
            </a:r>
            <a:r>
              <a:rPr dirty="0" sz="1200" spc="-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607;</a:t>
            </a:r>
            <a:r>
              <a:rPr dirty="0" sz="1200" spc="-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Form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III:</a:t>
            </a:r>
            <a:r>
              <a:rPr dirty="0" sz="1200" spc="-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454;</a:t>
            </a:r>
            <a:r>
              <a:rPr dirty="0" sz="1200" spc="-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Form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IV:</a:t>
            </a:r>
            <a:r>
              <a:rPr dirty="0" sz="1200" spc="-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299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students)</a:t>
            </a:r>
            <a:endParaRPr sz="1200">
              <a:latin typeface="Trebuchet MS"/>
              <a:cs typeface="Trebuchet MS"/>
            </a:endParaRPr>
          </a:p>
          <a:p>
            <a:pPr marL="394335" marR="311785" indent="-381635">
              <a:lnSpc>
                <a:spcPct val="104200"/>
              </a:lnSpc>
              <a:buAutoNum type="alphaLcPeriod"/>
              <a:tabLst>
                <a:tab pos="394335" algn="l"/>
              </a:tabLst>
            </a:pP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Increased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number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streams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from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4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per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class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2018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between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5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8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streams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in 2022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(Form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I:</a:t>
            </a:r>
            <a:r>
              <a:rPr dirty="0" sz="1200" spc="-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Eight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(8)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Streams;</a:t>
            </a:r>
            <a:r>
              <a:rPr dirty="0" sz="1200" spc="-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Form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II:</a:t>
            </a:r>
            <a:r>
              <a:rPr dirty="0" sz="1200" spc="-2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Eight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(8)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Streams;</a:t>
            </a:r>
            <a:r>
              <a:rPr dirty="0" sz="1200" spc="-2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Form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III:</a:t>
            </a:r>
            <a:r>
              <a:rPr dirty="0" sz="1200" spc="-2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Seven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(7)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Streams;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Form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IV:</a:t>
            </a:r>
            <a:r>
              <a:rPr dirty="0" sz="1200" spc="-2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Five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(5)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Streams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respectively).</a:t>
            </a:r>
            <a:endParaRPr sz="1200">
              <a:latin typeface="Trebuchet MS"/>
              <a:cs typeface="Trebuchet MS"/>
            </a:endParaRPr>
          </a:p>
          <a:p>
            <a:pPr marL="394335" indent="-381635">
              <a:lnSpc>
                <a:spcPct val="100000"/>
              </a:lnSpc>
              <a:spcBef>
                <a:spcPts val="60"/>
              </a:spcBef>
              <a:buAutoNum type="alphaLcPeriod"/>
              <a:tabLst>
                <a:tab pos="394335" algn="l"/>
              </a:tabLst>
            </a:pP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Installation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1no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3-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phase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power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generator;</a:t>
            </a:r>
            <a:endParaRPr sz="1200">
              <a:latin typeface="Trebuchet MS"/>
              <a:cs typeface="Trebuchet MS"/>
            </a:endParaRPr>
          </a:p>
          <a:p>
            <a:pPr marL="394335" indent="-381635">
              <a:lnSpc>
                <a:spcPct val="100000"/>
              </a:lnSpc>
              <a:spcBef>
                <a:spcPts val="60"/>
              </a:spcBef>
              <a:buAutoNum type="alphaLcPeriod"/>
              <a:tabLst>
                <a:tab pos="394335" algn="l"/>
              </a:tabLst>
            </a:pP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Construction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2nos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modern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hostels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(Mt.</a:t>
            </a:r>
            <a:r>
              <a:rPr dirty="0" sz="1200" spc="-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Everest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Mt.</a:t>
            </a:r>
            <a:r>
              <a:rPr dirty="0" sz="1200" spc="-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Carmel);</a:t>
            </a:r>
            <a:endParaRPr sz="1200">
              <a:latin typeface="Trebuchet MS"/>
              <a:cs typeface="Trebuchet MS"/>
            </a:endParaRPr>
          </a:p>
          <a:p>
            <a:pPr marL="394335" indent="-381635">
              <a:lnSpc>
                <a:spcPct val="100000"/>
              </a:lnSpc>
              <a:spcBef>
                <a:spcPts val="60"/>
              </a:spcBef>
              <a:buAutoNum type="alphaLcPeriod"/>
              <a:tabLst>
                <a:tab pos="394335" algn="l"/>
              </a:tabLst>
            </a:pP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Improvement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Mean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Standard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Scores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from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4.9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2016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8.6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2022;</a:t>
            </a:r>
            <a:endParaRPr sz="1200">
              <a:latin typeface="Trebuchet MS"/>
              <a:cs typeface="Trebuchet MS"/>
            </a:endParaRPr>
          </a:p>
          <a:p>
            <a:pPr marL="394335" marR="551180" indent="-381635">
              <a:lnSpc>
                <a:spcPct val="104200"/>
              </a:lnSpc>
              <a:buAutoNum type="alphaLcPeriod"/>
              <a:tabLst>
                <a:tab pos="394335" algn="l"/>
              </a:tabLst>
            </a:pP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Chain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fencing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entire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compound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installation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Gate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Gate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House;</a:t>
            </a:r>
            <a:endParaRPr sz="1200">
              <a:latin typeface="Trebuchet MS"/>
              <a:cs typeface="Trebuchet MS"/>
            </a:endParaRPr>
          </a:p>
          <a:p>
            <a:pPr marL="394335" marR="591185" indent="-381635">
              <a:lnSpc>
                <a:spcPct val="104200"/>
              </a:lnSpc>
              <a:buAutoNum type="alphaLcPeriod"/>
              <a:tabLst>
                <a:tab pos="394335" algn="l"/>
              </a:tabLst>
            </a:pP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Complementing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local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security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guards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professional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guards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contracted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security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firm;</a:t>
            </a:r>
            <a:endParaRPr sz="1200">
              <a:latin typeface="Trebuchet MS"/>
              <a:cs typeface="Trebuchet MS"/>
            </a:endParaRPr>
          </a:p>
          <a:p>
            <a:pPr marL="394335" marR="333375" indent="-381635">
              <a:lnSpc>
                <a:spcPct val="104200"/>
              </a:lnSpc>
              <a:buAutoNum type="alphaLcPeriod"/>
              <a:tabLst>
                <a:tab pos="394335" algn="l"/>
              </a:tabLst>
            </a:pP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Installation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CCTV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Cameras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all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key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areas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boost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security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surveillance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24/7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basis;</a:t>
            </a:r>
            <a:endParaRPr sz="1200">
              <a:latin typeface="Trebuchet MS"/>
              <a:cs typeface="Trebuchet MS"/>
            </a:endParaRPr>
          </a:p>
          <a:p>
            <a:pPr marL="394335" marR="581660" indent="-381635">
              <a:lnSpc>
                <a:spcPct val="104200"/>
              </a:lnSpc>
              <a:buAutoNum type="alphaLcPeriod"/>
              <a:tabLst>
                <a:tab pos="394335" algn="l"/>
              </a:tabLst>
            </a:pP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Installation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high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voltage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security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flood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lights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entire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compound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boost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security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surveillance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at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night;</a:t>
            </a:r>
            <a:endParaRPr sz="1200">
              <a:latin typeface="Trebuchet MS"/>
              <a:cs typeface="Trebuchet MS"/>
            </a:endParaRPr>
          </a:p>
          <a:p>
            <a:pPr marL="394335" marR="547370" indent="-381635">
              <a:lnSpc>
                <a:spcPct val="104200"/>
              </a:lnSpc>
              <a:buAutoNum type="alphaLcPeriod"/>
              <a:tabLst>
                <a:tab pos="394335" algn="l"/>
              </a:tabLst>
            </a:pP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De-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grilling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windows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changing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all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doors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open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outwards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further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enhance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safety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security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preparedness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in-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case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emergencies;</a:t>
            </a:r>
            <a:r>
              <a:rPr dirty="0" sz="1200" spc="-2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endParaRPr sz="1200">
              <a:latin typeface="Trebuchet MS"/>
              <a:cs typeface="Trebuchet MS"/>
            </a:endParaRPr>
          </a:p>
          <a:p>
            <a:pPr marL="394335" marR="458470" indent="-381635">
              <a:lnSpc>
                <a:spcPct val="104200"/>
              </a:lnSpc>
              <a:buAutoNum type="alphaLcPeriod"/>
              <a:tabLst>
                <a:tab pos="394335" algn="l"/>
              </a:tabLst>
            </a:pP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Installation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Fire-Extinguishers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at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Locations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across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well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as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safe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fire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assembly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points;</a:t>
            </a:r>
            <a:endParaRPr sz="1200">
              <a:latin typeface="Trebuchet MS"/>
              <a:cs typeface="Trebuchet MS"/>
            </a:endParaRPr>
          </a:p>
          <a:p>
            <a:pPr marL="394335" marR="355600" indent="-381635">
              <a:lnSpc>
                <a:spcPct val="104200"/>
              </a:lnSpc>
              <a:buAutoNum type="alphaLcPeriod"/>
              <a:tabLst>
                <a:tab pos="394335" algn="l"/>
              </a:tabLst>
            </a:pP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Introduction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instant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positive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negative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rewards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mechanism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are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intended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boost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sustain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School's</a:t>
            </a:r>
            <a:r>
              <a:rPr dirty="0" sz="1200" spc="-2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Academic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Standards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while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enabling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students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live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lead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CoreValues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coined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from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Principal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Name,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“</a:t>
            </a:r>
            <a:r>
              <a:rPr dirty="0" sz="1200" spc="-60" b="1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bedience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rave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 b="1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arnest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 b="1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esponsible”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children.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7747481" y="12560721"/>
            <a:ext cx="554355" cy="18542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000" b="1">
                <a:solidFill>
                  <a:srgbClr val="B3B3B3"/>
                </a:solidFill>
                <a:latin typeface="Arial"/>
                <a:cs typeface="Arial"/>
              </a:rPr>
              <a:t>01 | 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00968" y="3241723"/>
            <a:ext cx="1352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n.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7747481" y="12560721"/>
            <a:ext cx="554355" cy="18542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000" b="1">
                <a:solidFill>
                  <a:srgbClr val="B3B3B3"/>
                </a:solidFill>
                <a:latin typeface="Arial"/>
                <a:cs typeface="Arial"/>
              </a:rPr>
              <a:t>02 | 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600876" y="3221404"/>
            <a:ext cx="5499100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9575" marR="5080" indent="59690">
              <a:lnSpc>
                <a:spcPct val="111100"/>
              </a:lnSpc>
              <a:spcBef>
                <a:spcPts val="100"/>
              </a:spcBef>
            </a:pP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Expanded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Dining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Hall.</a:t>
            </a:r>
            <a:r>
              <a:rPr dirty="0" sz="1200" spc="-2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However,</a:t>
            </a:r>
            <a:r>
              <a:rPr dirty="0" sz="1200" spc="-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it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currently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used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temporary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hostel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Form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students.</a:t>
            </a:r>
            <a:endParaRPr sz="1200">
              <a:latin typeface="Trebuchet MS"/>
              <a:cs typeface="Trebuchet MS"/>
            </a:endParaRPr>
          </a:p>
          <a:p>
            <a:pPr marL="396240" marR="12700" indent="-384175">
              <a:lnSpc>
                <a:spcPct val="111100"/>
              </a:lnSpc>
              <a:buAutoNum type="alphaLcPeriod" startAt="15"/>
              <a:tabLst>
                <a:tab pos="396240" algn="l"/>
              </a:tabLst>
            </a:pP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Converted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wood-based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jikos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into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clean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renewable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energy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cooking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gas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jikos</a:t>
            </a:r>
            <a:endParaRPr sz="1200">
              <a:latin typeface="Trebuchet MS"/>
              <a:cs typeface="Trebuchet MS"/>
            </a:endParaRPr>
          </a:p>
          <a:p>
            <a:pPr marL="396240" marR="51435" indent="-384175">
              <a:lnSpc>
                <a:spcPct val="111100"/>
              </a:lnSpc>
              <a:buAutoNum type="alphaLcPeriod" startAt="15"/>
              <a:tabLst>
                <a:tab pos="396240" algn="l"/>
              </a:tabLst>
            </a:pP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Tarmacking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main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entrance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path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courtesy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Corporate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Social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Responsibility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KENHA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600088" y="4655849"/>
            <a:ext cx="5810250" cy="7125334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265"/>
              </a:spcBef>
            </a:pP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1.1.2.</a:t>
            </a:r>
            <a:r>
              <a:rPr dirty="0" sz="1100" spc="4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Incomplete-</a:t>
            </a:r>
            <a:r>
              <a:rPr dirty="0" sz="1100" spc="-30" b="1">
                <a:solidFill>
                  <a:srgbClr val="2F5496"/>
                </a:solidFill>
                <a:latin typeface="Arial"/>
                <a:cs typeface="Arial"/>
              </a:rPr>
              <a:t>Ongoing</a:t>
            </a:r>
            <a:r>
              <a:rPr dirty="0" sz="1100" spc="-10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Strategic</a:t>
            </a:r>
            <a:r>
              <a:rPr dirty="0" sz="1100" spc="-10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Development</a:t>
            </a:r>
            <a:r>
              <a:rPr dirty="0" sz="1100" spc="-10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2F5496"/>
                </a:solidFill>
                <a:latin typeface="Arial"/>
                <a:cs typeface="Arial"/>
              </a:rPr>
              <a:t>Projects</a:t>
            </a:r>
            <a:r>
              <a:rPr dirty="0" sz="1100" spc="-9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40" b="1">
                <a:solidFill>
                  <a:srgbClr val="2F5496"/>
                </a:solidFill>
                <a:latin typeface="Arial"/>
                <a:cs typeface="Arial"/>
              </a:rPr>
              <a:t>and</a:t>
            </a:r>
            <a:r>
              <a:rPr dirty="0" sz="1100" spc="-22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Actions</a:t>
            </a:r>
            <a:endParaRPr sz="1100">
              <a:latin typeface="Arial"/>
              <a:cs typeface="Arial"/>
            </a:endParaRPr>
          </a:p>
          <a:p>
            <a:pPr marL="13335" marR="19050">
              <a:lnSpc>
                <a:spcPct val="111100"/>
              </a:lnSpc>
              <a:spcBef>
                <a:spcPts val="20"/>
              </a:spcBef>
            </a:pP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During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Implementation,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following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planned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projects/activities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were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not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implemented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95">
                <a:solidFill>
                  <a:srgbClr val="231F20"/>
                </a:solidFill>
                <a:latin typeface="Trebuchet MS"/>
                <a:cs typeface="Trebuchet MS"/>
              </a:rPr>
              <a:t>/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completed:</a:t>
            </a:r>
            <a:endParaRPr sz="1200">
              <a:latin typeface="Trebuchet MS"/>
              <a:cs typeface="Trebuchet MS"/>
            </a:endParaRPr>
          </a:p>
          <a:p>
            <a:pPr marL="396875" marR="335280" indent="-384175">
              <a:lnSpc>
                <a:spcPct val="111100"/>
              </a:lnSpc>
              <a:buAutoNum type="alphaLcPeriod"/>
              <a:tabLst>
                <a:tab pos="396875" algn="l"/>
              </a:tabLst>
            </a:pP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Attainment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a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minimum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MSS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6.0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Mathematics,</a:t>
            </a:r>
            <a:r>
              <a:rPr dirty="0" sz="1200" spc="-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8.0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Biology,</a:t>
            </a:r>
            <a:r>
              <a:rPr dirty="0" sz="1200" spc="-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10.0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Physics,</a:t>
            </a:r>
            <a:r>
              <a:rPr dirty="0" sz="1200" spc="-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7.5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Chemistry,</a:t>
            </a:r>
            <a:r>
              <a:rPr dirty="0" sz="1200" spc="-2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9.0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English</a:t>
            </a:r>
            <a:endParaRPr sz="1200">
              <a:latin typeface="Trebuchet MS"/>
              <a:cs typeface="Trebuchet MS"/>
            </a:endParaRPr>
          </a:p>
          <a:p>
            <a:pPr marL="396875" indent="-383540">
              <a:lnSpc>
                <a:spcPct val="100000"/>
              </a:lnSpc>
              <a:spcBef>
                <a:spcPts val="160"/>
              </a:spcBef>
              <a:buAutoNum type="alphaLcPeriod"/>
              <a:tabLst>
                <a:tab pos="396875" algn="l"/>
              </a:tabLst>
            </a:pP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Construction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20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staff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house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(Single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Bed-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rooms)</a:t>
            </a:r>
            <a:endParaRPr sz="1200">
              <a:latin typeface="Trebuchet MS"/>
              <a:cs typeface="Trebuchet MS"/>
            </a:endParaRPr>
          </a:p>
          <a:p>
            <a:pPr marL="396875" indent="-383540">
              <a:lnSpc>
                <a:spcPct val="100000"/>
              </a:lnSpc>
              <a:spcBef>
                <a:spcPts val="160"/>
              </a:spcBef>
              <a:buAutoNum type="alphaLcPeriod"/>
              <a:tabLst>
                <a:tab pos="396875" algn="l"/>
              </a:tabLst>
            </a:pP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Acquisition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a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van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additional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bus</a:t>
            </a:r>
            <a:endParaRPr sz="1200">
              <a:latin typeface="Trebuchet MS"/>
              <a:cs typeface="Trebuchet MS"/>
            </a:endParaRPr>
          </a:p>
          <a:p>
            <a:pPr marL="396875" marR="588645" indent="-384175">
              <a:lnSpc>
                <a:spcPct val="111100"/>
              </a:lnSpc>
              <a:buAutoNum type="alphaLcPeriod"/>
              <a:tabLst>
                <a:tab pos="396875" algn="l"/>
              </a:tabLst>
            </a:pP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Construction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multiple-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story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hostel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capacity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up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900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students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(450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students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per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hostel)</a:t>
            </a:r>
            <a:endParaRPr sz="1200">
              <a:latin typeface="Trebuchet MS"/>
              <a:cs typeface="Trebuchet MS"/>
            </a:endParaRPr>
          </a:p>
          <a:p>
            <a:pPr marL="396875" marR="356870" indent="-384175">
              <a:lnSpc>
                <a:spcPct val="111100"/>
              </a:lnSpc>
              <a:buAutoNum type="alphaLcPeriod"/>
              <a:tabLst>
                <a:tab pos="396875" algn="l"/>
              </a:tabLst>
            </a:pP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Attainment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optimal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Curriculum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Base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Establishment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63TSC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EmployedTeachers. Currently,</a:t>
            </a:r>
            <a:r>
              <a:rPr dirty="0" sz="1200" spc="-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has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only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22TSCTeachers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41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BOMTeachers.</a:t>
            </a:r>
            <a:endParaRPr sz="1200">
              <a:latin typeface="Trebuchet MS"/>
              <a:cs typeface="Trebuchet MS"/>
            </a:endParaRPr>
          </a:p>
          <a:p>
            <a:pPr marL="396875" marR="755015" indent="-384175">
              <a:lnSpc>
                <a:spcPct val="111100"/>
              </a:lnSpc>
              <a:buAutoNum type="alphaLcPeriod"/>
              <a:tabLst>
                <a:tab pos="396875" algn="l"/>
              </a:tabLst>
            </a:pP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Construction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additional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8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rooms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science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laboratories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(2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rooms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per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science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subject)</a:t>
            </a:r>
            <a:endParaRPr sz="1200">
              <a:latin typeface="Trebuchet MS"/>
              <a:cs typeface="Trebuchet MS"/>
            </a:endParaRPr>
          </a:p>
          <a:p>
            <a:pPr marL="396875" indent="-384175">
              <a:lnSpc>
                <a:spcPct val="100000"/>
              </a:lnSpc>
              <a:spcBef>
                <a:spcPts val="160"/>
              </a:spcBef>
              <a:buAutoNum type="alphaLcPeriod"/>
              <a:tabLst>
                <a:tab pos="396875" algn="l"/>
              </a:tabLst>
            </a:pP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Construction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500-Student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Sitting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Capacity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Library</a:t>
            </a:r>
            <a:endParaRPr sz="1200">
              <a:latin typeface="Trebuchet MS"/>
              <a:cs typeface="Trebuchet MS"/>
            </a:endParaRPr>
          </a:p>
          <a:p>
            <a:pPr marL="396875" indent="-384175">
              <a:lnSpc>
                <a:spcPct val="100000"/>
              </a:lnSpc>
              <a:spcBef>
                <a:spcPts val="160"/>
              </a:spcBef>
              <a:buAutoNum type="alphaLcPeriod"/>
              <a:tabLst>
                <a:tab pos="396875" algn="l"/>
              </a:tabLst>
            </a:pP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Construction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40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doors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students'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toilets</a:t>
            </a:r>
            <a:endParaRPr sz="1200">
              <a:latin typeface="Trebuchet MS"/>
              <a:cs typeface="Trebuchet MS"/>
            </a:endParaRPr>
          </a:p>
          <a:p>
            <a:pPr marL="396875" marR="348615" indent="-384175">
              <a:lnSpc>
                <a:spcPct val="111100"/>
              </a:lnSpc>
              <a:buAutoNum type="alphaLcPeriod"/>
              <a:tabLst>
                <a:tab pos="396875" algn="l"/>
              </a:tabLst>
            </a:pP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Conversion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current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administration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block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into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modern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spacious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Administration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Block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Board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Room,</a:t>
            </a:r>
            <a:r>
              <a:rPr dirty="0" sz="1200" spc="-2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Radio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Communications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Room,</a:t>
            </a:r>
            <a:r>
              <a:rPr dirty="0" sz="1200" spc="-2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Store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Conference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Hall.</a:t>
            </a:r>
            <a:endParaRPr sz="1200">
              <a:latin typeface="Trebuchet MS"/>
              <a:cs typeface="Trebuchet MS"/>
            </a:endParaRPr>
          </a:p>
          <a:p>
            <a:pPr marL="396875" marR="600075" indent="-384175">
              <a:lnSpc>
                <a:spcPct val="111100"/>
              </a:lnSpc>
              <a:buAutoNum type="alphaLcPeriod"/>
              <a:tabLst>
                <a:tab pos="396875" algn="l"/>
              </a:tabLst>
            </a:pP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Introduction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Solar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Lighting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System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provide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reliable,</a:t>
            </a:r>
            <a:r>
              <a:rPr dirty="0" sz="1200" spc="-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cost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effective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easy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maintenance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energy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supply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solutions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entire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compound</a:t>
            </a:r>
            <a:endParaRPr sz="1200">
              <a:latin typeface="Trebuchet MS"/>
              <a:cs typeface="Trebuchet MS"/>
            </a:endParaRPr>
          </a:p>
          <a:p>
            <a:pPr marL="396875" indent="-384175">
              <a:lnSpc>
                <a:spcPct val="100000"/>
              </a:lnSpc>
              <a:spcBef>
                <a:spcPts val="160"/>
              </a:spcBef>
              <a:buAutoNum type="alphaLcPeriod"/>
              <a:tabLst>
                <a:tab pos="396875" algn="l"/>
              </a:tabLst>
            </a:pP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Construct,</a:t>
            </a:r>
            <a:r>
              <a:rPr dirty="0" sz="1200" spc="-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equip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furnish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food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store,</a:t>
            </a:r>
            <a:r>
              <a:rPr dirty="0" sz="1200" spc="-2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tools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appliances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store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garage.</a:t>
            </a:r>
            <a:endParaRPr sz="1200">
              <a:latin typeface="Trebuchet MS"/>
              <a:cs typeface="Trebuchet MS"/>
            </a:endParaRPr>
          </a:p>
          <a:p>
            <a:pPr marL="396875" indent="-384175">
              <a:lnSpc>
                <a:spcPct val="100000"/>
              </a:lnSpc>
              <a:spcBef>
                <a:spcPts val="160"/>
              </a:spcBef>
              <a:buAutoNum type="alphaLcPeriod"/>
              <a:tabLst>
                <a:tab pos="396875" algn="l"/>
              </a:tabLst>
            </a:pP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Acquire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17-seater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Coaster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Shuttle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pick-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up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vans</a:t>
            </a:r>
            <a:endParaRPr sz="1200">
              <a:latin typeface="Trebuchet MS"/>
              <a:cs typeface="Trebuchet MS"/>
            </a:endParaRPr>
          </a:p>
          <a:p>
            <a:pPr marL="396875" marR="616585" indent="-384175">
              <a:lnSpc>
                <a:spcPct val="111100"/>
              </a:lnSpc>
              <a:buAutoNum type="alphaLcPeriod"/>
              <a:tabLst>
                <a:tab pos="396875" algn="l"/>
              </a:tabLst>
            </a:pP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Digitalization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ofTeaching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Learning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Processes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through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increased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use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digital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teaching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learning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aids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resources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z="1200">
              <a:latin typeface="Trebuchet MS"/>
              <a:cs typeface="Trebuchet MS"/>
            </a:endParaRPr>
          </a:p>
          <a:p>
            <a:pPr marL="12700" marR="19685">
              <a:lnSpc>
                <a:spcPct val="112400"/>
              </a:lnSpc>
              <a:tabLst>
                <a:tab pos="396875" algn="l"/>
              </a:tabLst>
            </a:pPr>
            <a:r>
              <a:rPr dirty="0" sz="1100" spc="-20" b="1">
                <a:solidFill>
                  <a:srgbClr val="2F5496"/>
                </a:solidFill>
                <a:latin typeface="Arial"/>
                <a:cs typeface="Arial"/>
              </a:rPr>
              <a:t>1.2.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	</a:t>
            </a:r>
            <a:r>
              <a:rPr dirty="0" sz="1100" spc="-40" b="1">
                <a:solidFill>
                  <a:srgbClr val="2F5496"/>
                </a:solidFill>
                <a:latin typeface="Arial"/>
                <a:cs typeface="Arial"/>
              </a:rPr>
              <a:t>Challenges</a:t>
            </a:r>
            <a:r>
              <a:rPr dirty="0" sz="1100" spc="-8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2F5496"/>
                </a:solidFill>
                <a:latin typeface="Arial"/>
                <a:cs typeface="Arial"/>
              </a:rPr>
              <a:t>Experienced</a:t>
            </a:r>
            <a:r>
              <a:rPr dirty="0" sz="1100" spc="-8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During</a:t>
            </a:r>
            <a:r>
              <a:rPr dirty="0" sz="1100" spc="-7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the</a:t>
            </a:r>
            <a:r>
              <a:rPr dirty="0" sz="1100" spc="-8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2018</a:t>
            </a:r>
            <a:r>
              <a:rPr dirty="0" sz="1100" spc="-8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75" b="1">
                <a:solidFill>
                  <a:srgbClr val="2F5496"/>
                </a:solidFill>
                <a:latin typeface="Arial"/>
                <a:cs typeface="Arial"/>
              </a:rPr>
              <a:t>–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2022</a:t>
            </a:r>
            <a:r>
              <a:rPr dirty="0" sz="1100" spc="-8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30" b="1">
                <a:solidFill>
                  <a:srgbClr val="2F5496"/>
                </a:solidFill>
                <a:latin typeface="Arial"/>
                <a:cs typeface="Arial"/>
              </a:rPr>
              <a:t>Plan</a:t>
            </a:r>
            <a:r>
              <a:rPr dirty="0" sz="1100" spc="-8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Implementation</a:t>
            </a:r>
            <a:r>
              <a:rPr dirty="0" sz="1100" spc="-7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Period</a:t>
            </a:r>
            <a:r>
              <a:rPr dirty="0" sz="1100" spc="500" b="1">
                <a:solidFill>
                  <a:srgbClr val="2F5496"/>
                </a:solidFill>
                <a:latin typeface="Arial"/>
                <a:cs typeface="Arial"/>
              </a:rPr>
              <a:t> 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During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period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(2018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2022),</a:t>
            </a:r>
            <a:r>
              <a:rPr dirty="0" sz="1200" spc="-229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underwent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following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drawbacks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curtailed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full-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scale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realization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targets:-</a:t>
            </a:r>
            <a:endParaRPr sz="1200">
              <a:latin typeface="Trebuchet MS"/>
              <a:cs typeface="Trebuchet MS"/>
            </a:endParaRPr>
          </a:p>
          <a:p>
            <a:pPr algn="just" marL="12700" marR="5080">
              <a:lnSpc>
                <a:spcPct val="111100"/>
              </a:lnSpc>
              <a:spcBef>
                <a:spcPts val="5"/>
              </a:spcBef>
            </a:pPr>
            <a:r>
              <a:rPr dirty="0" sz="1200" spc="-15" b="1">
                <a:solidFill>
                  <a:srgbClr val="231F20"/>
                </a:solidFill>
                <a:latin typeface="Arial"/>
                <a:cs typeface="Arial"/>
              </a:rPr>
              <a:t>Emergence</a:t>
            </a:r>
            <a:r>
              <a:rPr dirty="0" sz="1200" spc="-4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35" b="1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dirty="0" sz="1200" spc="-4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60" b="1">
                <a:solidFill>
                  <a:srgbClr val="231F20"/>
                </a:solidFill>
                <a:latin typeface="Arial"/>
                <a:cs typeface="Arial"/>
              </a:rPr>
              <a:t>COVID</a:t>
            </a:r>
            <a:r>
              <a:rPr dirty="0" sz="1200" spc="-4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70" b="1">
                <a:solidFill>
                  <a:srgbClr val="231F20"/>
                </a:solidFill>
                <a:latin typeface="Arial"/>
                <a:cs typeface="Arial"/>
              </a:rPr>
              <a:t>–</a:t>
            </a:r>
            <a:r>
              <a:rPr dirty="0" sz="1200" spc="-4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31F20"/>
                </a:solidFill>
                <a:latin typeface="Arial"/>
                <a:cs typeface="Arial"/>
              </a:rPr>
              <a:t>19</a:t>
            </a:r>
            <a:r>
              <a:rPr dirty="0" sz="1200" spc="-4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30" b="1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dirty="0" sz="1200" spc="-4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10" b="1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dirty="0" sz="1200" spc="-254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231F20"/>
                </a:solidFill>
                <a:latin typeface="Arial"/>
                <a:cs typeface="Arial"/>
              </a:rPr>
              <a:t>Year</a:t>
            </a:r>
            <a:r>
              <a:rPr dirty="0" sz="1200" spc="-4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15" b="1">
                <a:solidFill>
                  <a:srgbClr val="231F20"/>
                </a:solidFill>
                <a:latin typeface="Arial"/>
                <a:cs typeface="Arial"/>
              </a:rPr>
              <a:t>2019/2020:</a:t>
            </a:r>
            <a:r>
              <a:rPr dirty="0" sz="1200" spc="-16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year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2020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began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creditably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lot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expectations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school.Teachers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learners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had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sharpened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their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academic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tools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begin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year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pursue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set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targets.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January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February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2020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started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well.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However,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231F20"/>
                </a:solidFill>
                <a:latin typeface="Arial"/>
                <a:cs typeface="Arial"/>
              </a:rPr>
              <a:t>31/05/2020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,</a:t>
            </a:r>
            <a:r>
              <a:rPr dirty="0" sz="1200" spc="-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unanticipatedly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grasped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sad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news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Chief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Principal,</a:t>
            </a:r>
            <a:r>
              <a:rPr dirty="0" sz="1200" spc="-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Mr.</a:t>
            </a:r>
            <a:r>
              <a:rPr dirty="0" sz="1200" spc="-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MauriceW.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Muholo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had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succumbed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Covid-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19.This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led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throwing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into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disarray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learning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programmes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owing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stigma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was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then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associated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COVID-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19.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Fear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gripped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entire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community.The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closure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institutions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Government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10967" y="2914123"/>
            <a:ext cx="5717540" cy="3250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72745" marR="5080" indent="-360680">
              <a:lnSpc>
                <a:spcPct val="111100"/>
              </a:lnSpc>
              <a:spcBef>
                <a:spcPts val="100"/>
              </a:spcBef>
              <a:buClr>
                <a:srgbClr val="231F20"/>
              </a:buClr>
              <a:buFont typeface="Arial"/>
              <a:buAutoNum type="alphaLcPeriod"/>
              <a:tabLst>
                <a:tab pos="372745" algn="l"/>
                <a:tab pos="393700" algn="l"/>
              </a:tabLst>
            </a:pPr>
            <a:r>
              <a:rPr dirty="0" sz="1200" b="1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dirty="0" sz="1200" spc="5" b="1">
                <a:solidFill>
                  <a:srgbClr val="231F20"/>
                </a:solidFill>
                <a:latin typeface="Arial"/>
                <a:cs typeface="Arial"/>
              </a:rPr>
              <a:t>March</a:t>
            </a:r>
            <a:r>
              <a:rPr dirty="0" sz="1200" spc="39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31F20"/>
                </a:solidFill>
                <a:latin typeface="Arial"/>
                <a:cs typeface="Arial"/>
              </a:rPr>
              <a:t>15,</a:t>
            </a:r>
            <a:r>
              <a:rPr dirty="0" sz="1200" spc="27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231F20"/>
                </a:solidFill>
                <a:latin typeface="Arial"/>
                <a:cs typeface="Arial"/>
              </a:rPr>
              <a:t>2020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,</a:t>
            </a:r>
            <a:r>
              <a:rPr dirty="0" sz="1200" spc="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further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affected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learners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teachers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emotional,</a:t>
            </a:r>
            <a:r>
              <a:rPr dirty="0" sz="1200" spc="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spiritual,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psychological</a:t>
            </a:r>
            <a:r>
              <a:rPr dirty="0" sz="1200" spc="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general</a:t>
            </a:r>
            <a:r>
              <a:rPr dirty="0" sz="1200" spc="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well-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being</a:t>
            </a:r>
            <a:r>
              <a:rPr dirty="0" sz="1200" spc="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academic</a:t>
            </a:r>
            <a:r>
              <a:rPr dirty="0" sz="1200" spc="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preparedness.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Additionally,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it</a:t>
            </a:r>
            <a:r>
              <a:rPr dirty="0" sz="1200" spc="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also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sired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quite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few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challenges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economic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social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issues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including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interrupted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loss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learning,</a:t>
            </a:r>
            <a:r>
              <a:rPr dirty="0" sz="1200" spc="-2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financial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constraints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households,</a:t>
            </a:r>
            <a:r>
              <a:rPr dirty="0" sz="1200" spc="-2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homelessness,</a:t>
            </a:r>
            <a:r>
              <a:rPr dirty="0" sz="1200" spc="-2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poor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childcare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sexual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exploitation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especially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underprivileged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urban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centers.</a:t>
            </a:r>
            <a:r>
              <a:rPr dirty="0" sz="1200" spc="-2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Stress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levels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increased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leading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unruly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behaviors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certain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cliques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students.</a:t>
            </a:r>
            <a:endParaRPr sz="1200">
              <a:latin typeface="Trebuchet MS"/>
              <a:cs typeface="Trebuchet MS"/>
            </a:endParaRPr>
          </a:p>
          <a:p>
            <a:pPr algn="just" marL="393700" indent="-381000">
              <a:lnSpc>
                <a:spcPts val="1390"/>
              </a:lnSpc>
              <a:buAutoNum type="alphaLcPeriod"/>
              <a:tabLst>
                <a:tab pos="393700" algn="l"/>
              </a:tabLst>
            </a:pPr>
            <a:r>
              <a:rPr dirty="0" sz="1200" spc="-25" b="1">
                <a:solidFill>
                  <a:srgbClr val="231F20"/>
                </a:solidFill>
                <a:latin typeface="Arial"/>
                <a:cs typeface="Arial"/>
              </a:rPr>
              <a:t>Increased</a:t>
            </a:r>
            <a:r>
              <a:rPr dirty="0" sz="1200" spc="-4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35" b="1">
                <a:solidFill>
                  <a:srgbClr val="231F20"/>
                </a:solidFill>
                <a:latin typeface="Arial"/>
                <a:cs typeface="Arial"/>
              </a:rPr>
              <a:t>Stress</a:t>
            </a:r>
            <a:r>
              <a:rPr dirty="0" sz="12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40" b="1">
                <a:solidFill>
                  <a:srgbClr val="231F20"/>
                </a:solidFill>
                <a:latin typeface="Arial"/>
                <a:cs typeface="Arial"/>
              </a:rPr>
              <a:t>Levels</a:t>
            </a:r>
            <a:r>
              <a:rPr dirty="0" sz="1200" b="1">
                <a:solidFill>
                  <a:srgbClr val="231F20"/>
                </a:solidFill>
                <a:latin typeface="Arial"/>
                <a:cs typeface="Arial"/>
              </a:rPr>
              <a:t> in </a:t>
            </a:r>
            <a:r>
              <a:rPr dirty="0" sz="1200" spc="-25" b="1">
                <a:solidFill>
                  <a:srgbClr val="231F20"/>
                </a:solidFill>
                <a:latin typeface="Arial"/>
                <a:cs typeface="Arial"/>
              </a:rPr>
              <a:t>Students:</a:t>
            </a:r>
            <a:r>
              <a:rPr dirty="0" sz="12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Challenges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occasioned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emergence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of</a:t>
            </a:r>
            <a:endParaRPr sz="1200">
              <a:latin typeface="Trebuchet MS"/>
              <a:cs typeface="Trebuchet MS"/>
            </a:endParaRPr>
          </a:p>
          <a:p>
            <a:pPr algn="just" marL="372745" marR="5080">
              <a:lnSpc>
                <a:spcPct val="111100"/>
              </a:lnSpc>
            </a:pP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COVID-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19</a:t>
            </a:r>
            <a:r>
              <a:rPr dirty="0" sz="1200" spc="1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such</a:t>
            </a:r>
            <a:r>
              <a:rPr dirty="0" sz="1200" spc="1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1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loss</a:t>
            </a:r>
            <a:r>
              <a:rPr dirty="0" sz="1200" spc="1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1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loved</a:t>
            </a:r>
            <a:r>
              <a:rPr dirty="0" sz="1200" spc="1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ones,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loss</a:t>
            </a:r>
            <a:r>
              <a:rPr dirty="0" sz="1200" spc="1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1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incomes</a:t>
            </a:r>
            <a:r>
              <a:rPr dirty="0" sz="1200" spc="1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1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sources</a:t>
            </a:r>
            <a:r>
              <a:rPr dirty="0" sz="1200" spc="1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1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livelihoods,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separation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weakening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family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ties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destabilized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great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extent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families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communities.This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has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been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manifested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reduced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capacities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pay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fees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meet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other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learning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obligations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most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students.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Other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related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challenges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associated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this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experience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has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been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change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behavior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among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some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boys.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instance,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August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2022,</a:t>
            </a:r>
            <a:r>
              <a:rPr dirty="0" sz="1200" spc="-2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group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11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boys,</a:t>
            </a:r>
            <a:r>
              <a:rPr dirty="0" sz="1200" spc="-2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who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were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later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found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undergoing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different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levels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stress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had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consequently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indulged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drugs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substance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abuse,</a:t>
            </a:r>
            <a:r>
              <a:rPr dirty="0" sz="1200" spc="-20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razed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Mt.</a:t>
            </a:r>
            <a:r>
              <a:rPr dirty="0" sz="1200" spc="-20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Kenya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Dormitory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at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dawn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leaving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all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occupants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without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any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their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personal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effects,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thereby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hampering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KCSE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Exams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preparedness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among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affected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students.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2335" y="6265276"/>
            <a:ext cx="3426113" cy="2283484"/>
          </a:xfrm>
          <a:prstGeom prst="rect">
            <a:avLst/>
          </a:prstGeom>
        </p:spPr>
      </p:pic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2946243" y="10514762"/>
          <a:ext cx="5234940" cy="1208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580"/>
                <a:gridCol w="898525"/>
                <a:gridCol w="1740535"/>
                <a:gridCol w="1944370"/>
              </a:tblGrid>
              <a:tr h="201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ts val="990"/>
                        </a:lnSpc>
                      </a:pPr>
                      <a:r>
                        <a:rPr dirty="0" u="sng" sz="900" spc="-20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Form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1800">
                        <a:lnSpc>
                          <a:spcPts val="990"/>
                        </a:lnSpc>
                      </a:pPr>
                      <a:r>
                        <a:rPr dirty="0" u="sng" sz="900" spc="-10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Total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6110">
                        <a:lnSpc>
                          <a:spcPts val="990"/>
                        </a:lnSpc>
                      </a:pPr>
                      <a:r>
                        <a:rPr dirty="0" u="sng" sz="900" spc="-20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%Age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marL="78740">
                        <a:lnSpc>
                          <a:spcPts val="990"/>
                        </a:lnSpc>
                      </a:pPr>
                      <a:r>
                        <a:rPr dirty="0" sz="900" spc="-25">
                          <a:latin typeface="Trebuchet MS"/>
                          <a:cs typeface="Trebuchet MS"/>
                        </a:rPr>
                        <a:t>One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431800">
                        <a:lnSpc>
                          <a:spcPts val="990"/>
                        </a:lnSpc>
                      </a:pPr>
                      <a:r>
                        <a:rPr dirty="0" sz="900" spc="-10" b="1">
                          <a:latin typeface="Arial"/>
                          <a:cs typeface="Arial"/>
                        </a:rPr>
                        <a:t>1,493,803.00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626110">
                        <a:lnSpc>
                          <a:spcPts val="990"/>
                        </a:lnSpc>
                      </a:pPr>
                      <a:r>
                        <a:rPr dirty="0" sz="900" spc="-25" b="1">
                          <a:latin typeface="Arial"/>
                          <a:cs typeface="Arial"/>
                        </a:rPr>
                        <a:t>22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C0C0C0"/>
                    </a:solidFill>
                  </a:tcPr>
                </a:tc>
              </a:tr>
              <a:tr h="194945">
                <a:tc>
                  <a:txBody>
                    <a:bodyPr/>
                    <a:lstStyle/>
                    <a:p>
                      <a:pPr marL="78740">
                        <a:lnSpc>
                          <a:spcPts val="930"/>
                        </a:lnSpc>
                      </a:pPr>
                      <a:r>
                        <a:rPr dirty="0" sz="900" spc="-25">
                          <a:latin typeface="Trebuchet MS"/>
                          <a:cs typeface="Trebuchet MS"/>
                        </a:rPr>
                        <a:t>Two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1800">
                        <a:lnSpc>
                          <a:spcPts val="930"/>
                        </a:lnSpc>
                      </a:pPr>
                      <a:r>
                        <a:rPr dirty="0" sz="900" spc="-10" b="1">
                          <a:latin typeface="Arial"/>
                          <a:cs typeface="Arial"/>
                        </a:rPr>
                        <a:t>1,709,369.00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6110">
                        <a:lnSpc>
                          <a:spcPts val="930"/>
                        </a:lnSpc>
                      </a:pPr>
                      <a:r>
                        <a:rPr dirty="0" sz="900" spc="-25" b="1">
                          <a:latin typeface="Arial"/>
                          <a:cs typeface="Arial"/>
                        </a:rPr>
                        <a:t>26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marL="78740">
                        <a:lnSpc>
                          <a:spcPts val="930"/>
                        </a:lnSpc>
                      </a:pPr>
                      <a:r>
                        <a:rPr dirty="0" sz="900" spc="-10">
                          <a:latin typeface="Trebuchet MS"/>
                          <a:cs typeface="Trebuchet MS"/>
                        </a:rPr>
                        <a:t>Three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431800">
                        <a:lnSpc>
                          <a:spcPts val="930"/>
                        </a:lnSpc>
                      </a:pPr>
                      <a:r>
                        <a:rPr dirty="0" sz="900" spc="-10" b="1">
                          <a:latin typeface="Arial"/>
                          <a:cs typeface="Arial"/>
                        </a:rPr>
                        <a:t>1,823,880.00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626110">
                        <a:lnSpc>
                          <a:spcPts val="930"/>
                        </a:lnSpc>
                      </a:pPr>
                      <a:r>
                        <a:rPr dirty="0" sz="900" spc="-25" b="1">
                          <a:latin typeface="Arial"/>
                          <a:cs typeface="Arial"/>
                        </a:rPr>
                        <a:t>27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C0C0C0"/>
                    </a:solidFill>
                  </a:tcPr>
                </a:tc>
              </a:tr>
              <a:tr h="194945">
                <a:tc>
                  <a:txBody>
                    <a:bodyPr/>
                    <a:lstStyle/>
                    <a:p>
                      <a:pPr marL="78740">
                        <a:lnSpc>
                          <a:spcPts val="930"/>
                        </a:lnSpc>
                      </a:pPr>
                      <a:r>
                        <a:rPr dirty="0" sz="900" spc="-20">
                          <a:latin typeface="Trebuchet MS"/>
                          <a:cs typeface="Trebuchet MS"/>
                        </a:rPr>
                        <a:t>Four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1800">
                        <a:lnSpc>
                          <a:spcPts val="930"/>
                        </a:lnSpc>
                      </a:pPr>
                      <a:r>
                        <a:rPr dirty="0" sz="900" spc="-10" b="1">
                          <a:latin typeface="Arial"/>
                          <a:cs typeface="Arial"/>
                        </a:rPr>
                        <a:t>1,669,810.00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6110">
                        <a:lnSpc>
                          <a:spcPts val="930"/>
                        </a:lnSpc>
                      </a:pPr>
                      <a:r>
                        <a:rPr dirty="0" sz="900" spc="-25" b="1">
                          <a:latin typeface="Arial"/>
                          <a:cs typeface="Arial"/>
                        </a:rPr>
                        <a:t>25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217170">
                <a:tc>
                  <a:txBody>
                    <a:bodyPr/>
                    <a:lstStyle/>
                    <a:p>
                      <a:pPr marL="78740">
                        <a:lnSpc>
                          <a:spcPts val="930"/>
                        </a:lnSpc>
                      </a:pPr>
                      <a:r>
                        <a:rPr dirty="0" sz="900" spc="-10">
                          <a:latin typeface="Trebuchet MS"/>
                          <a:cs typeface="Trebuchet MS"/>
                        </a:rPr>
                        <a:t>Total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431800">
                        <a:lnSpc>
                          <a:spcPts val="930"/>
                        </a:lnSpc>
                      </a:pPr>
                      <a:r>
                        <a:rPr dirty="0" sz="900" spc="-10" b="1">
                          <a:latin typeface="Arial"/>
                          <a:cs typeface="Arial"/>
                        </a:rPr>
                        <a:t>6,696,822.00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7747481" y="12560721"/>
            <a:ext cx="554355" cy="18542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000" b="1">
                <a:solidFill>
                  <a:srgbClr val="B3B3B3"/>
                </a:solidFill>
                <a:latin typeface="Arial"/>
                <a:cs typeface="Arial"/>
              </a:rPr>
              <a:t>03 | 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755356" y="11756626"/>
            <a:ext cx="145034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60" b="1" i="1">
                <a:solidFill>
                  <a:srgbClr val="231F20"/>
                </a:solidFill>
                <a:latin typeface="Trebuchet MS"/>
                <a:cs typeface="Trebuchet MS"/>
              </a:rPr>
              <a:t>Source</a:t>
            </a:r>
            <a:r>
              <a:rPr dirty="0" sz="1100" spc="-60" i="1">
                <a:solidFill>
                  <a:srgbClr val="231F20"/>
                </a:solidFill>
                <a:latin typeface="Trebuchet MS"/>
                <a:cs typeface="Trebuchet MS"/>
              </a:rPr>
              <a:t>:</a:t>
            </a:r>
            <a:r>
              <a:rPr dirty="0" sz="1100" spc="-100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95" i="1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100" spc="3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20" i="1">
                <a:solidFill>
                  <a:srgbClr val="231F20"/>
                </a:solidFill>
                <a:latin typeface="Trebuchet MS"/>
                <a:cs typeface="Trebuchet MS"/>
              </a:rPr>
              <a:t>data,</a:t>
            </a:r>
            <a:r>
              <a:rPr dirty="0" sz="1100" spc="-9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0" i="1">
                <a:solidFill>
                  <a:srgbClr val="231F20"/>
                </a:solidFill>
                <a:latin typeface="Trebuchet MS"/>
                <a:cs typeface="Trebuchet MS"/>
              </a:rPr>
              <a:t>2022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610693" y="8584172"/>
            <a:ext cx="5702300" cy="17760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25"/>
              </a:spcBef>
            </a:pPr>
            <a:r>
              <a:rPr dirty="0" sz="800" i="1">
                <a:solidFill>
                  <a:srgbClr val="44546A"/>
                </a:solidFill>
                <a:latin typeface="Trebuchet MS"/>
                <a:cs typeface="Trebuchet MS"/>
              </a:rPr>
              <a:t>Figure</a:t>
            </a:r>
            <a:r>
              <a:rPr dirty="0" sz="800" spc="11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800" i="1">
                <a:solidFill>
                  <a:srgbClr val="44546A"/>
                </a:solidFill>
                <a:latin typeface="Trebuchet MS"/>
                <a:cs typeface="Trebuchet MS"/>
              </a:rPr>
              <a:t>1:</a:t>
            </a:r>
            <a:r>
              <a:rPr dirty="0" sz="800" spc="-114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800" spc="50" i="1">
                <a:solidFill>
                  <a:srgbClr val="44546A"/>
                </a:solidFill>
                <a:latin typeface="Trebuchet MS"/>
                <a:cs typeface="Trebuchet MS"/>
              </a:rPr>
              <a:t>August</a:t>
            </a:r>
            <a:r>
              <a:rPr dirty="0" sz="800" spc="11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800" spc="100" i="1">
                <a:solidFill>
                  <a:srgbClr val="44546A"/>
                </a:solidFill>
                <a:latin typeface="Trebuchet MS"/>
                <a:cs typeface="Trebuchet MS"/>
              </a:rPr>
              <a:t>2022,</a:t>
            </a:r>
            <a:r>
              <a:rPr dirty="0" sz="800" spc="-15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800" spc="50" i="1">
                <a:solidFill>
                  <a:srgbClr val="44546A"/>
                </a:solidFill>
                <a:latin typeface="Trebuchet MS"/>
                <a:cs typeface="Trebuchet MS"/>
              </a:rPr>
              <a:t>Mt.</a:t>
            </a:r>
            <a:r>
              <a:rPr dirty="0" sz="800" spc="-15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800" spc="55" i="1">
                <a:solidFill>
                  <a:srgbClr val="44546A"/>
                </a:solidFill>
                <a:latin typeface="Trebuchet MS"/>
                <a:cs typeface="Trebuchet MS"/>
              </a:rPr>
              <a:t>Kenya</a:t>
            </a:r>
            <a:r>
              <a:rPr dirty="0" sz="800" spc="11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800" spc="55" i="1">
                <a:solidFill>
                  <a:srgbClr val="44546A"/>
                </a:solidFill>
                <a:latin typeface="Trebuchet MS"/>
                <a:cs typeface="Trebuchet MS"/>
              </a:rPr>
              <a:t>Dormitory</a:t>
            </a:r>
            <a:r>
              <a:rPr dirty="0" sz="800" spc="114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800" spc="65" i="1">
                <a:solidFill>
                  <a:srgbClr val="44546A"/>
                </a:solidFill>
                <a:latin typeface="Trebuchet MS"/>
                <a:cs typeface="Trebuchet MS"/>
              </a:rPr>
              <a:t>Razed</a:t>
            </a:r>
            <a:endParaRPr sz="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19"/>
              </a:spcBef>
            </a:pPr>
            <a:endParaRPr sz="800">
              <a:latin typeface="Trebuchet MS"/>
              <a:cs typeface="Trebuchet MS"/>
            </a:endParaRPr>
          </a:p>
          <a:p>
            <a:pPr algn="just" marL="372745" marR="5080" indent="-360680">
              <a:lnSpc>
                <a:spcPct val="121200"/>
              </a:lnSpc>
            </a:pP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c.</a:t>
            </a:r>
            <a:r>
              <a:rPr dirty="0" sz="1100" spc="280" b="1">
                <a:solidFill>
                  <a:srgbClr val="231F20"/>
                </a:solidFill>
                <a:latin typeface="Arial"/>
                <a:cs typeface="Arial"/>
              </a:rPr>
              <a:t>  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Poor</a:t>
            </a:r>
            <a:r>
              <a:rPr dirty="0" sz="1100" spc="4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231F20"/>
                </a:solidFill>
                <a:latin typeface="Arial"/>
                <a:cs typeface="Arial"/>
              </a:rPr>
              <a:t>Fees</a:t>
            </a:r>
            <a:r>
              <a:rPr dirty="0" sz="1100" spc="4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231F20"/>
                </a:solidFill>
                <a:latin typeface="Arial"/>
                <a:cs typeface="Arial"/>
              </a:rPr>
              <a:t>Payment</a:t>
            </a:r>
            <a:r>
              <a:rPr dirty="0" sz="1100" spc="-5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40" b="1">
                <a:solidFill>
                  <a:srgbClr val="231F20"/>
                </a:solidFill>
                <a:latin typeface="Arial"/>
                <a:cs typeface="Arial"/>
              </a:rPr>
              <a:t>Trends:</a:t>
            </a:r>
            <a:r>
              <a:rPr dirty="0" sz="1100" spc="-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Owing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1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31F20"/>
                </a:solidFill>
                <a:latin typeface="Trebuchet MS"/>
                <a:cs typeface="Trebuchet MS"/>
              </a:rPr>
              <a:t>challenges</a:t>
            </a:r>
            <a:r>
              <a:rPr dirty="0" sz="11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31F20"/>
                </a:solidFill>
                <a:latin typeface="Trebuchet MS"/>
                <a:cs typeface="Trebuchet MS"/>
              </a:rPr>
              <a:t>emanating</a:t>
            </a:r>
            <a:r>
              <a:rPr dirty="0" sz="11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from</a:t>
            </a:r>
            <a:r>
              <a:rPr dirty="0" sz="11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31F20"/>
                </a:solidFill>
                <a:latin typeface="Trebuchet MS"/>
                <a:cs typeface="Trebuchet MS"/>
              </a:rPr>
              <a:t>adverse</a:t>
            </a:r>
            <a:r>
              <a:rPr dirty="0" sz="11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impacts</a:t>
            </a:r>
            <a:r>
              <a:rPr dirty="0" sz="11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COVID-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19,</a:t>
            </a:r>
            <a:r>
              <a:rPr dirty="0" sz="1100" spc="-50">
                <a:solidFill>
                  <a:srgbClr val="231F20"/>
                </a:solidFill>
                <a:latin typeface="Trebuchet MS"/>
                <a:cs typeface="Trebuchet MS"/>
              </a:rPr>
              <a:t> ensuing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national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1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31F20"/>
                </a:solidFill>
                <a:latin typeface="Trebuchet MS"/>
                <a:cs typeface="Trebuchet MS"/>
              </a:rPr>
              <a:t>international</a:t>
            </a:r>
            <a:r>
              <a:rPr dirty="0" sz="11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economic</a:t>
            </a:r>
            <a:r>
              <a:rPr dirty="0" sz="11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31F20"/>
                </a:solidFill>
                <a:latin typeface="Trebuchet MS"/>
                <a:cs typeface="Trebuchet MS"/>
              </a:rPr>
              <a:t>recession,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31F20"/>
                </a:solidFill>
                <a:latin typeface="Trebuchet MS"/>
                <a:cs typeface="Trebuchet MS"/>
              </a:rPr>
              <a:t>skyrocketing</a:t>
            </a:r>
            <a:r>
              <a:rPr dirty="0" sz="11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cost</a:t>
            </a:r>
            <a:r>
              <a:rPr dirty="0" sz="11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1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31F20"/>
                </a:solidFill>
                <a:latin typeface="Trebuchet MS"/>
                <a:cs typeface="Trebuchet MS"/>
              </a:rPr>
              <a:t>livin</a:t>
            </a:r>
            <a:r>
              <a:rPr dirty="0" sz="1100" spc="-55">
                <a:solidFill>
                  <a:srgbClr val="231F20"/>
                </a:solidFill>
                <a:latin typeface="Trebuchet MS"/>
                <a:cs typeface="Trebuchet MS"/>
              </a:rPr>
              <a:t>g</a:t>
            </a:r>
            <a:r>
              <a:rPr dirty="0" sz="11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231F20"/>
                </a:solidFill>
                <a:latin typeface="Trebuchet MS"/>
                <a:cs typeface="Trebuchet MS"/>
              </a:rPr>
              <a:t>affecting</a:t>
            </a:r>
            <a:r>
              <a:rPr dirty="0" sz="11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prices</a:t>
            </a:r>
            <a:r>
              <a:rPr dirty="0" sz="11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3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1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231F20"/>
                </a:solidFill>
                <a:latin typeface="Trebuchet MS"/>
                <a:cs typeface="Trebuchet MS"/>
              </a:rPr>
              <a:t>basic</a:t>
            </a:r>
            <a:r>
              <a:rPr dirty="0" sz="11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31F20"/>
                </a:solidFill>
                <a:latin typeface="Trebuchet MS"/>
                <a:cs typeface="Trebuchet MS"/>
              </a:rPr>
              <a:t>commodities,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14">
                <a:solidFill>
                  <a:srgbClr val="231F20"/>
                </a:solidFill>
                <a:latin typeface="Trebuchet MS"/>
                <a:cs typeface="Trebuchet MS"/>
              </a:rPr>
              <a:t>many</a:t>
            </a:r>
            <a:r>
              <a:rPr dirty="0" sz="11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31F20"/>
                </a:solidFill>
                <a:latin typeface="Trebuchet MS"/>
                <a:cs typeface="Trebuchet MS"/>
              </a:rPr>
              <a:t>parents</a:t>
            </a:r>
            <a:r>
              <a:rPr dirty="0" sz="11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14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1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31F20"/>
                </a:solidFill>
                <a:latin typeface="Trebuchet MS"/>
                <a:cs typeface="Trebuchet MS"/>
              </a:rPr>
              <a:t>households</a:t>
            </a:r>
            <a:r>
              <a:rPr dirty="0" sz="11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25">
                <a:solidFill>
                  <a:srgbClr val="231F20"/>
                </a:solidFill>
                <a:latin typeface="Trebuchet MS"/>
                <a:cs typeface="Trebuchet MS"/>
              </a:rPr>
              <a:t>have</a:t>
            </a:r>
            <a:r>
              <a:rPr dirty="0" sz="11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231F20"/>
                </a:solidFill>
                <a:latin typeface="Trebuchet MS"/>
                <a:cs typeface="Trebuchet MS"/>
              </a:rPr>
              <a:t>literally</a:t>
            </a:r>
            <a:r>
              <a:rPr dirty="0" sz="11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00">
                <a:solidFill>
                  <a:srgbClr val="231F20"/>
                </a:solidFill>
                <a:latin typeface="Trebuchet MS"/>
                <a:cs typeface="Trebuchet MS"/>
              </a:rPr>
              <a:t>been</a:t>
            </a:r>
            <a:r>
              <a:rPr dirty="0" sz="11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rendered </a:t>
            </a:r>
            <a:r>
              <a:rPr dirty="0" sz="1100" spc="-85">
                <a:solidFill>
                  <a:srgbClr val="231F20"/>
                </a:solidFill>
                <a:latin typeface="Trebuchet MS"/>
                <a:cs typeface="Trebuchet MS"/>
              </a:rPr>
              <a:t>helpless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31F20"/>
                </a:solidFill>
                <a:latin typeface="Trebuchet MS"/>
                <a:cs typeface="Trebuchet MS"/>
              </a:rPr>
              <a:t>when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70">
                <a:solidFill>
                  <a:srgbClr val="231F20"/>
                </a:solidFill>
                <a:latin typeface="Trebuchet MS"/>
                <a:cs typeface="Trebuchet MS"/>
              </a:rPr>
              <a:t>it</a:t>
            </a:r>
            <a:r>
              <a:rPr dirty="0" sz="1100" spc="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31F20"/>
                </a:solidFill>
                <a:latin typeface="Trebuchet MS"/>
                <a:cs typeface="Trebuchet MS"/>
              </a:rPr>
              <a:t>comes</a:t>
            </a:r>
            <a:r>
              <a:rPr dirty="0" sz="11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1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231F20"/>
                </a:solidFill>
                <a:latin typeface="Trebuchet MS"/>
                <a:cs typeface="Trebuchet MS"/>
              </a:rPr>
              <a:t>meeting</a:t>
            </a:r>
            <a:r>
              <a:rPr dirty="0" sz="11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their</a:t>
            </a:r>
            <a:r>
              <a:rPr dirty="0" sz="11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31F20"/>
                </a:solidFill>
                <a:latin typeface="Trebuchet MS"/>
                <a:cs typeface="Trebuchet MS"/>
              </a:rPr>
              <a:t>obligations,</a:t>
            </a:r>
            <a:r>
              <a:rPr dirty="0" sz="11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231F20"/>
                </a:solidFill>
                <a:latin typeface="Trebuchet MS"/>
                <a:cs typeface="Trebuchet MS"/>
              </a:rPr>
              <a:t>especially</a:t>
            </a:r>
            <a:r>
              <a:rPr dirty="0" sz="11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31F20"/>
                </a:solidFill>
                <a:latin typeface="Trebuchet MS"/>
                <a:cs typeface="Trebuchet MS"/>
              </a:rPr>
              <a:t>regarding</a:t>
            </a:r>
            <a:r>
              <a:rPr dirty="0" sz="11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1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25">
                <a:solidFill>
                  <a:srgbClr val="231F20"/>
                </a:solidFill>
                <a:latin typeface="Trebuchet MS"/>
                <a:cs typeface="Trebuchet MS"/>
              </a:rPr>
              <a:t>fees</a:t>
            </a:r>
            <a:r>
              <a:rPr dirty="0" sz="11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31F20"/>
                </a:solidFill>
                <a:latin typeface="Trebuchet MS"/>
                <a:cs typeface="Trebuchet MS"/>
              </a:rPr>
              <a:t>payment.A</a:t>
            </a:r>
            <a:r>
              <a:rPr dirty="0" sz="1100" spc="-55">
                <a:solidFill>
                  <a:srgbClr val="231F20"/>
                </a:solidFill>
                <a:latin typeface="Trebuchet MS"/>
                <a:cs typeface="Trebuchet MS"/>
              </a:rPr>
              <a:t>s</a:t>
            </a:r>
            <a:r>
              <a:rPr dirty="0" sz="11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00">
                <a:solidFill>
                  <a:srgbClr val="231F20"/>
                </a:solidFill>
                <a:latin typeface="Trebuchet MS"/>
                <a:cs typeface="Trebuchet MS"/>
              </a:rPr>
              <a:t>at</a:t>
            </a:r>
            <a:r>
              <a:rPr dirty="0" sz="11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31F20"/>
                </a:solidFill>
                <a:latin typeface="Trebuchet MS"/>
                <a:cs typeface="Trebuchet MS"/>
              </a:rPr>
              <a:t>December</a:t>
            </a:r>
            <a:r>
              <a:rPr dirty="0" sz="11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2022,</a:t>
            </a:r>
            <a:r>
              <a:rPr dirty="0" sz="1100" spc="-2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1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1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231F20"/>
                </a:solidFill>
                <a:latin typeface="Trebuchet MS"/>
                <a:cs typeface="Trebuchet MS"/>
              </a:rPr>
              <a:t>fees</a:t>
            </a:r>
            <a:r>
              <a:rPr dirty="0" sz="11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231F20"/>
                </a:solidFill>
                <a:latin typeface="Trebuchet MS"/>
                <a:cs typeface="Trebuchet MS"/>
              </a:rPr>
              <a:t>balance</a:t>
            </a:r>
            <a:r>
              <a:rPr dirty="0" sz="11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dirty="0" sz="11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31F20"/>
                </a:solidFill>
                <a:latin typeface="Trebuchet MS"/>
                <a:cs typeface="Trebuchet MS"/>
              </a:rPr>
              <a:t>class</a:t>
            </a:r>
            <a:r>
              <a:rPr dirty="0" sz="11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31F20"/>
                </a:solidFill>
                <a:latin typeface="Trebuchet MS"/>
                <a:cs typeface="Trebuchet MS"/>
              </a:rPr>
              <a:t>were</a:t>
            </a:r>
            <a:r>
              <a:rPr dirty="0" sz="11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1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31F20"/>
                </a:solidFill>
                <a:latin typeface="Trebuchet MS"/>
                <a:cs typeface="Trebuchet MS"/>
              </a:rPr>
              <a:t>per</a:t>
            </a:r>
            <a:r>
              <a:rPr dirty="0" sz="11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1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231F20"/>
                </a:solidFill>
                <a:latin typeface="Trebuchet MS"/>
                <a:cs typeface="Trebuchet MS"/>
              </a:rPr>
              <a:t>table</a:t>
            </a:r>
            <a:r>
              <a:rPr dirty="0" sz="11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below: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100">
              <a:latin typeface="Trebuchet MS"/>
              <a:cs typeface="Trebuchet MS"/>
            </a:endParaRPr>
          </a:p>
          <a:p>
            <a:pPr algn="ctr" marL="99695">
              <a:lnSpc>
                <a:spcPct val="100000"/>
              </a:lnSpc>
            </a:pPr>
            <a:r>
              <a:rPr dirty="0" sz="1100" spc="-130" i="1">
                <a:solidFill>
                  <a:srgbClr val="44546A"/>
                </a:solidFill>
                <a:latin typeface="Trebuchet MS"/>
                <a:cs typeface="Trebuchet MS"/>
              </a:rPr>
              <a:t>Table</a:t>
            </a:r>
            <a:r>
              <a:rPr dirty="0" sz="1100" spc="-1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100" i="1">
                <a:solidFill>
                  <a:srgbClr val="44546A"/>
                </a:solidFill>
                <a:latin typeface="Trebuchet MS"/>
                <a:cs typeface="Trebuchet MS"/>
              </a:rPr>
              <a:t>1:</a:t>
            </a:r>
            <a:r>
              <a:rPr dirty="0" sz="1100" spc="-125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60" i="1">
                <a:solidFill>
                  <a:srgbClr val="44546A"/>
                </a:solidFill>
                <a:latin typeface="Trebuchet MS"/>
                <a:cs typeface="Trebuchet MS"/>
              </a:rPr>
              <a:t>FEES</a:t>
            </a:r>
            <a:r>
              <a:rPr dirty="0" sz="1100" spc="-10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70" i="1">
                <a:solidFill>
                  <a:srgbClr val="44546A"/>
                </a:solidFill>
                <a:latin typeface="Trebuchet MS"/>
                <a:cs typeface="Trebuchet MS"/>
              </a:rPr>
              <a:t>ARREARS</a:t>
            </a:r>
            <a:r>
              <a:rPr dirty="0" sz="1100" spc="-10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75" i="1">
                <a:solidFill>
                  <a:srgbClr val="44546A"/>
                </a:solidFill>
                <a:latin typeface="Trebuchet MS"/>
                <a:cs typeface="Trebuchet MS"/>
              </a:rPr>
              <a:t>AS</a:t>
            </a:r>
            <a:r>
              <a:rPr dirty="0" sz="1100" spc="-10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155" i="1">
                <a:solidFill>
                  <a:srgbClr val="44546A"/>
                </a:solidFill>
                <a:latin typeface="Trebuchet MS"/>
                <a:cs typeface="Trebuchet MS"/>
              </a:rPr>
              <a:t>AT</a:t>
            </a:r>
            <a:r>
              <a:rPr dirty="0" sz="1100" spc="-1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25" i="1">
                <a:solidFill>
                  <a:srgbClr val="44546A"/>
                </a:solidFill>
                <a:latin typeface="Trebuchet MS"/>
                <a:cs typeface="Trebuchet MS"/>
              </a:rPr>
              <a:t>31ST</a:t>
            </a:r>
            <a:r>
              <a:rPr dirty="0" sz="1100" spc="-5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20" i="1">
                <a:solidFill>
                  <a:srgbClr val="44546A"/>
                </a:solidFill>
                <a:latin typeface="Trebuchet MS"/>
                <a:cs typeface="Trebuchet MS"/>
              </a:rPr>
              <a:t>DECEMBER</a:t>
            </a:r>
            <a:r>
              <a:rPr dirty="0" sz="1100" spc="-10" i="1">
                <a:solidFill>
                  <a:srgbClr val="44546A"/>
                </a:solidFill>
                <a:latin typeface="Trebuchet MS"/>
                <a:cs typeface="Trebuchet MS"/>
              </a:rPr>
              <a:t> 2022.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3429" y="2394262"/>
            <a:ext cx="7560003" cy="10692000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2443133" y="2491973"/>
            <a:ext cx="6089015" cy="10017125"/>
          </a:xfrm>
          <a:custGeom>
            <a:avLst/>
            <a:gdLst/>
            <a:ahLst/>
            <a:cxnLst/>
            <a:rect l="l" t="t" r="r" b="b"/>
            <a:pathLst>
              <a:path w="6089015" h="10017125">
                <a:moveTo>
                  <a:pt x="0" y="10016704"/>
                </a:moveTo>
                <a:lnTo>
                  <a:pt x="6088560" y="10016704"/>
                </a:lnTo>
                <a:lnTo>
                  <a:pt x="6088560" y="0"/>
                </a:lnTo>
                <a:lnTo>
                  <a:pt x="0" y="0"/>
                </a:lnTo>
                <a:lnTo>
                  <a:pt x="0" y="100167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596746" y="3193187"/>
            <a:ext cx="5735955" cy="175006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algn="just" marL="253365" marR="5080" indent="-241300">
              <a:lnSpc>
                <a:spcPct val="104500"/>
              </a:lnSpc>
              <a:spcBef>
                <a:spcPts val="40"/>
              </a:spcBef>
            </a:pPr>
            <a:r>
              <a:rPr dirty="0" sz="1100" spc="-20" b="1">
                <a:solidFill>
                  <a:srgbClr val="231F20"/>
                </a:solidFill>
                <a:latin typeface="Arial"/>
                <a:cs typeface="Arial"/>
              </a:rPr>
              <a:t>d.</a:t>
            </a:r>
            <a:r>
              <a:rPr dirty="0" sz="1100" spc="7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231F20"/>
                </a:solidFill>
                <a:latin typeface="Arial"/>
                <a:cs typeface="Arial"/>
              </a:rPr>
              <a:t>Political</a:t>
            </a:r>
            <a:r>
              <a:rPr dirty="0" sz="1100" spc="-9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5" b="1">
                <a:solidFill>
                  <a:srgbClr val="231F20"/>
                </a:solidFill>
                <a:latin typeface="Arial"/>
                <a:cs typeface="Arial"/>
              </a:rPr>
              <a:t>Goodwill:</a:t>
            </a:r>
            <a:r>
              <a:rPr dirty="0" sz="1100" spc="-9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During</a:t>
            </a:r>
            <a:r>
              <a:rPr dirty="0" sz="11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1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31F20"/>
                </a:solidFill>
                <a:latin typeface="Trebuchet MS"/>
                <a:cs typeface="Trebuchet MS"/>
              </a:rPr>
              <a:t>period</a:t>
            </a:r>
            <a:r>
              <a:rPr dirty="0" sz="11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2018</a:t>
            </a:r>
            <a:r>
              <a:rPr dirty="0" sz="11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145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1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31F20"/>
                </a:solidFill>
                <a:latin typeface="Trebuchet MS"/>
                <a:cs typeface="Trebuchet MS"/>
              </a:rPr>
              <a:t>2022,</a:t>
            </a:r>
            <a:r>
              <a:rPr dirty="0" sz="1100" spc="-2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1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31F20"/>
                </a:solidFill>
                <a:latin typeface="Trebuchet MS"/>
                <a:cs typeface="Trebuchet MS"/>
              </a:rPr>
              <a:t>immediately</a:t>
            </a:r>
            <a:r>
              <a:rPr dirty="0" sz="11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31F20"/>
                </a:solidFill>
                <a:latin typeface="Trebuchet MS"/>
                <a:cs typeface="Trebuchet MS"/>
              </a:rPr>
              <a:t>preceding</a:t>
            </a:r>
            <a:r>
              <a:rPr dirty="0" sz="11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period,</a:t>
            </a:r>
            <a:r>
              <a:rPr dirty="0" sz="1100" spc="-2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1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31F20"/>
                </a:solidFill>
                <a:latin typeface="Trebuchet MS"/>
                <a:cs typeface="Trebuchet MS"/>
              </a:rPr>
              <a:t>had</a:t>
            </a:r>
            <a:r>
              <a:rPr dirty="0" sz="11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1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31F20"/>
                </a:solidFill>
                <a:latin typeface="Trebuchet MS"/>
                <a:cs typeface="Trebuchet MS"/>
              </a:rPr>
              <a:t>frosty</a:t>
            </a:r>
            <a:r>
              <a:rPr dirty="0" sz="11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relationship</a:t>
            </a:r>
            <a:r>
              <a:rPr dirty="0" sz="11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1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1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31F20"/>
                </a:solidFill>
                <a:latin typeface="Trebuchet MS"/>
                <a:cs typeface="Trebuchet MS"/>
              </a:rPr>
              <a:t>Office</a:t>
            </a:r>
            <a:r>
              <a:rPr dirty="0" sz="11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1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100" spc="-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Area</a:t>
            </a:r>
            <a:r>
              <a:rPr dirty="0" sz="11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Member</a:t>
            </a:r>
            <a:r>
              <a:rPr dirty="0" sz="11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1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31F20"/>
                </a:solidFill>
                <a:latin typeface="Trebuchet MS"/>
                <a:cs typeface="Trebuchet MS"/>
              </a:rPr>
              <a:t>Parliament,</a:t>
            </a:r>
            <a:r>
              <a:rPr dirty="0" sz="1100" spc="-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231F20"/>
                </a:solidFill>
                <a:latin typeface="Trebuchet MS"/>
                <a:cs typeface="Trebuchet MS"/>
              </a:rPr>
              <a:t>an</a:t>
            </a:r>
            <a:r>
              <a:rPr dirty="0" sz="11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31F20"/>
                </a:solidFill>
                <a:latin typeface="Trebuchet MS"/>
                <a:cs typeface="Trebuchet MS"/>
              </a:rPr>
              <a:t>experience</a:t>
            </a:r>
            <a:r>
              <a:rPr dirty="0" sz="11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1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saw</a:t>
            </a:r>
            <a:r>
              <a:rPr dirty="0" sz="11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100" spc="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100" spc="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31F20"/>
                </a:solidFill>
                <a:latin typeface="Trebuchet MS"/>
                <a:cs typeface="Trebuchet MS"/>
              </a:rPr>
              <a:t>get</a:t>
            </a:r>
            <a:r>
              <a:rPr dirty="0" sz="1100" spc="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31F20"/>
                </a:solidFill>
                <a:latin typeface="Trebuchet MS"/>
                <a:cs typeface="Trebuchet MS"/>
              </a:rPr>
              <a:t>little</a:t>
            </a:r>
            <a:r>
              <a:rPr dirty="0" sz="1100" spc="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100" spc="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no</a:t>
            </a:r>
            <a:r>
              <a:rPr dirty="0" sz="1100" spc="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31F20"/>
                </a:solidFill>
                <a:latin typeface="Trebuchet MS"/>
                <a:cs typeface="Trebuchet MS"/>
              </a:rPr>
              <a:t>tangible</a:t>
            </a:r>
            <a:r>
              <a:rPr dirty="0" sz="1100" spc="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support</a:t>
            </a:r>
            <a:r>
              <a:rPr dirty="0" sz="1100" spc="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31F20"/>
                </a:solidFill>
                <a:latin typeface="Trebuchet MS"/>
                <a:cs typeface="Trebuchet MS"/>
              </a:rPr>
              <a:t>from</a:t>
            </a:r>
            <a:r>
              <a:rPr dirty="0" sz="1100" spc="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100" spc="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31F20"/>
                </a:solidFill>
                <a:latin typeface="Trebuchet MS"/>
                <a:cs typeface="Trebuchet MS"/>
              </a:rPr>
              <a:t>National</a:t>
            </a:r>
            <a:r>
              <a:rPr dirty="0" sz="1100" spc="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Government</a:t>
            </a:r>
            <a:r>
              <a:rPr dirty="0" sz="1100" spc="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31F20"/>
                </a:solidFill>
                <a:latin typeface="Trebuchet MS"/>
                <a:cs typeface="Trebuchet MS"/>
              </a:rPr>
              <a:t>Constituency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31F20"/>
                </a:solidFill>
                <a:latin typeface="Trebuchet MS"/>
                <a:cs typeface="Trebuchet MS"/>
              </a:rPr>
              <a:t>Fund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(NG-</a:t>
            </a:r>
            <a:r>
              <a:rPr dirty="0" sz="1100" spc="-5">
                <a:solidFill>
                  <a:srgbClr val="231F20"/>
                </a:solidFill>
                <a:latin typeface="Trebuchet MS"/>
                <a:cs typeface="Trebuchet MS"/>
              </a:rPr>
              <a:t>CDF).This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31F20"/>
                </a:solidFill>
                <a:latin typeface="Trebuchet MS"/>
                <a:cs typeface="Trebuchet MS"/>
              </a:rPr>
              <a:t>has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31F20"/>
                </a:solidFill>
                <a:latin typeface="Trebuchet MS"/>
                <a:cs typeface="Trebuchet MS"/>
              </a:rPr>
              <a:t>since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31F20"/>
                </a:solidFill>
                <a:latin typeface="Trebuchet MS"/>
                <a:cs typeface="Trebuchet MS"/>
              </a:rPr>
              <a:t>changed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75">
                <a:solidFill>
                  <a:srgbClr val="231F20"/>
                </a:solidFill>
                <a:latin typeface="Trebuchet MS"/>
                <a:cs typeface="Trebuchet MS"/>
              </a:rPr>
              <a:t>BOM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31F20"/>
                </a:solidFill>
                <a:latin typeface="Trebuchet MS"/>
                <a:cs typeface="Trebuchet MS"/>
              </a:rPr>
              <a:t>adopts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31F20"/>
                </a:solidFill>
                <a:latin typeface="Trebuchet MS"/>
                <a:cs typeface="Trebuchet MS"/>
              </a:rPr>
              <a:t>non-</a:t>
            </a:r>
            <a:r>
              <a:rPr dirty="0" sz="1100" spc="-75">
                <a:solidFill>
                  <a:srgbClr val="231F20"/>
                </a:solidFill>
                <a:latin typeface="Trebuchet MS"/>
                <a:cs typeface="Trebuchet MS"/>
              </a:rPr>
              <a:t>political</a:t>
            </a:r>
            <a:r>
              <a:rPr dirty="0" sz="1100" spc="-75">
                <a:solidFill>
                  <a:srgbClr val="231F20"/>
                </a:solidFill>
                <a:latin typeface="Trebuchet MS"/>
                <a:cs typeface="Trebuchet MS"/>
              </a:rPr>
              <a:t>,</a:t>
            </a:r>
            <a:r>
              <a:rPr dirty="0" sz="11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non-</a:t>
            </a:r>
            <a:r>
              <a:rPr dirty="0" sz="1100" spc="-55">
                <a:solidFill>
                  <a:srgbClr val="231F20"/>
                </a:solidFill>
                <a:latin typeface="Trebuchet MS"/>
                <a:cs typeface="Trebuchet MS"/>
              </a:rPr>
              <a:t>religious</a:t>
            </a:r>
            <a:r>
              <a:rPr dirty="0" sz="11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1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31F20"/>
                </a:solidFill>
                <a:latin typeface="Trebuchet MS"/>
                <a:cs typeface="Trebuchet MS"/>
              </a:rPr>
              <a:t>non-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sectarian</a:t>
            </a:r>
            <a:r>
              <a:rPr dirty="0" sz="11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relationship</a:t>
            </a:r>
            <a:r>
              <a:rPr dirty="0" sz="11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policy</a:t>
            </a:r>
            <a:r>
              <a:rPr dirty="0" sz="11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1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1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31F20"/>
                </a:solidFill>
                <a:latin typeface="Trebuchet MS"/>
                <a:cs typeface="Trebuchet MS"/>
              </a:rPr>
              <a:t>best</a:t>
            </a:r>
            <a:r>
              <a:rPr dirty="0" sz="11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interest</a:t>
            </a:r>
            <a:r>
              <a:rPr dirty="0" sz="11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1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1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child</a:t>
            </a:r>
            <a:r>
              <a:rPr dirty="0" sz="11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1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1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31F20"/>
                </a:solidFill>
                <a:latin typeface="Trebuchet MS"/>
                <a:cs typeface="Trebuchet MS"/>
              </a:rPr>
              <a:t>conformity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1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1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31F20"/>
                </a:solidFill>
                <a:latin typeface="Trebuchet MS"/>
                <a:cs typeface="Trebuchet MS"/>
              </a:rPr>
              <a:t>National</a:t>
            </a:r>
            <a:r>
              <a:rPr dirty="0" sz="11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Principles</a:t>
            </a:r>
            <a:r>
              <a:rPr dirty="0" sz="11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andValues</a:t>
            </a:r>
            <a:r>
              <a:rPr dirty="0" sz="11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31F20"/>
                </a:solidFill>
                <a:latin typeface="Trebuchet MS"/>
                <a:cs typeface="Trebuchet MS"/>
              </a:rPr>
              <a:t>under</a:t>
            </a:r>
            <a:r>
              <a:rPr dirty="0" sz="11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1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Constitution</a:t>
            </a:r>
            <a:r>
              <a:rPr dirty="0" sz="11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1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31F20"/>
                </a:solidFill>
                <a:latin typeface="Trebuchet MS"/>
                <a:cs typeface="Trebuchet MS"/>
              </a:rPr>
              <a:t>Kenya</a:t>
            </a:r>
            <a:r>
              <a:rPr dirty="0" sz="11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31F20"/>
                </a:solidFill>
                <a:latin typeface="Trebuchet MS"/>
                <a:cs typeface="Trebuchet MS"/>
              </a:rPr>
              <a:t>2010.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rebuchet MS"/>
              <a:cs typeface="Trebuchet MS"/>
            </a:endParaRPr>
          </a:p>
          <a:p>
            <a:pPr marL="264795" marR="25400" indent="-252729">
              <a:lnSpc>
                <a:spcPct val="96500"/>
              </a:lnSpc>
              <a:spcBef>
                <a:spcPts val="5"/>
              </a:spcBef>
            </a:pP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1.1.</a:t>
            </a:r>
            <a:r>
              <a:rPr dirty="0" sz="1100" spc="-8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45" b="1">
                <a:solidFill>
                  <a:srgbClr val="2F5496"/>
                </a:solidFill>
                <a:latin typeface="Arial"/>
                <a:cs typeface="Arial"/>
              </a:rPr>
              <a:t>School</a:t>
            </a:r>
            <a:r>
              <a:rPr dirty="0" sz="1100" spc="-21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40" b="1">
                <a:solidFill>
                  <a:srgbClr val="2F5496"/>
                </a:solidFill>
                <a:latin typeface="Arial"/>
                <a:cs typeface="Arial"/>
              </a:rPr>
              <a:t>Admission</a:t>
            </a:r>
            <a:r>
              <a:rPr dirty="0" sz="1100" spc="-7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40" b="1">
                <a:solidFill>
                  <a:srgbClr val="2F5496"/>
                </a:solidFill>
                <a:latin typeface="Arial"/>
                <a:cs typeface="Arial"/>
              </a:rPr>
              <a:t>and</a:t>
            </a:r>
            <a:r>
              <a:rPr dirty="0" sz="1100" spc="-7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Enrollment</a:t>
            </a:r>
            <a:r>
              <a:rPr dirty="0" sz="1100" spc="-7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During</a:t>
            </a:r>
            <a:r>
              <a:rPr dirty="0" sz="1100" spc="-7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2018-2022</a:t>
            </a:r>
            <a:r>
              <a:rPr dirty="0" sz="1100" spc="-7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30" b="1">
                <a:solidFill>
                  <a:srgbClr val="2F5496"/>
                </a:solidFill>
                <a:latin typeface="Arial"/>
                <a:cs typeface="Arial"/>
              </a:rPr>
              <a:t>Plan</a:t>
            </a:r>
            <a:r>
              <a:rPr dirty="0" sz="1100" spc="-7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Implementation</a:t>
            </a:r>
            <a:r>
              <a:rPr dirty="0" sz="1100" spc="-7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Period</a:t>
            </a:r>
            <a:r>
              <a:rPr dirty="0" sz="1100" spc="50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following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table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presents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summary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overview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admission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enrollment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trends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class/stream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during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Period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(2018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2022):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-</a:t>
            </a:r>
            <a:endParaRPr sz="1200">
              <a:latin typeface="Trebuchet MS"/>
              <a:cs typeface="Trebuchet MS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1563429" y="4988585"/>
          <a:ext cx="7636509" cy="7814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8065"/>
                <a:gridCol w="453390"/>
                <a:gridCol w="622934"/>
                <a:gridCol w="643889"/>
                <a:gridCol w="1655445"/>
                <a:gridCol w="480060"/>
                <a:gridCol w="480060"/>
                <a:gridCol w="481329"/>
                <a:gridCol w="310514"/>
                <a:gridCol w="167639"/>
                <a:gridCol w="421640"/>
                <a:gridCol w="819150"/>
              </a:tblGrid>
              <a:tr h="192405">
                <a:tc rowSpan="3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A8D08D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55"/>
                        </a:spcBef>
                        <a:tabLst>
                          <a:tab pos="515620" algn="l"/>
                          <a:tab pos="1138555" algn="l"/>
                          <a:tab pos="1782445" algn="l"/>
                          <a:tab pos="3437254" algn="l"/>
                          <a:tab pos="3916679" algn="l"/>
                        </a:tabLst>
                      </a:pPr>
                      <a:r>
                        <a:rPr dirty="0" sz="70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NO.</a:t>
                      </a:r>
                      <a:r>
                        <a:rPr dirty="0" sz="7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7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CLASS</a:t>
                      </a:r>
                      <a:r>
                        <a:rPr dirty="0" sz="7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7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STREAM</a:t>
                      </a:r>
                      <a:r>
                        <a:rPr dirty="0" sz="7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7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CLASS</a:t>
                      </a:r>
                      <a:r>
                        <a:rPr dirty="0" sz="7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TEACHER</a:t>
                      </a:r>
                      <a:r>
                        <a:rPr dirty="0" sz="700" spc="1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(TSC/BOM)</a:t>
                      </a:r>
                      <a:r>
                        <a:rPr dirty="0" sz="7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7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2018</a:t>
                      </a:r>
                      <a:r>
                        <a:rPr dirty="0" sz="7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7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6350">
                      <a:solidFill>
                        <a:srgbClr val="70AD47"/>
                      </a:solidFill>
                      <a:prstDash val="solid"/>
                    </a:lnL>
                    <a:lnB w="6350">
                      <a:solidFill>
                        <a:srgbClr val="70AD47"/>
                      </a:solidFill>
                      <a:prstDash val="soli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7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B w="6350">
                      <a:solidFill>
                        <a:srgbClr val="70AD47"/>
                      </a:solidFill>
                      <a:prstDash val="soli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7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B w="6350">
                      <a:solidFill>
                        <a:srgbClr val="70AD47"/>
                      </a:solidFill>
                      <a:prstDash val="solid"/>
                    </a:lnB>
                    <a:solidFill>
                      <a:srgbClr val="70AD4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923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7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R w="6350">
                      <a:solidFill>
                        <a:srgbClr val="70AD47"/>
                      </a:solidFill>
                      <a:prstDash val="solid"/>
                    </a:lnR>
                    <a:lnB w="6350">
                      <a:solidFill>
                        <a:srgbClr val="70AD47"/>
                      </a:solidFill>
                      <a:prstDash val="soli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87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A8D08D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10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001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70AD47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700">
                          <a:latin typeface="Trebuchet MS"/>
                          <a:cs typeface="Trebuchet MS"/>
                        </a:rPr>
                        <a:t>Form</a:t>
                      </a:r>
                      <a:r>
                        <a:rPr dirty="0" sz="7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6034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70AD47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700" spc="-10">
                          <a:latin typeface="Trebuchet MS"/>
                          <a:cs typeface="Trebuchet MS"/>
                        </a:rPr>
                        <a:t>Achievers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667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70AD47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700">
                          <a:latin typeface="Trebuchet MS"/>
                          <a:cs typeface="Trebuchet MS"/>
                        </a:rPr>
                        <a:t>JUDITH</a:t>
                      </a:r>
                      <a:r>
                        <a:rPr dirty="0" sz="700" spc="-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60">
                          <a:latin typeface="Trebuchet MS"/>
                          <a:cs typeface="Trebuchet MS"/>
                        </a:rPr>
                        <a:t>AWACHA</a:t>
                      </a:r>
                      <a:r>
                        <a:rPr dirty="0" sz="700" spc="5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(TSC)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70AD47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3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70AD47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55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6034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70AD47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64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70AD47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marR="52069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67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70AD47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75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6034">
                    <a:lnL w="9525">
                      <a:solidFill>
                        <a:srgbClr val="A8D08D"/>
                      </a:solidFill>
                      <a:prstDash val="solid"/>
                    </a:lnL>
                    <a:lnR w="6350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70AD47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A8D08D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70AD47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6034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70AD47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700" spc="-10">
                          <a:latin typeface="Trebuchet MS"/>
                          <a:cs typeface="Trebuchet MS"/>
                        </a:rPr>
                        <a:t>Conquers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700">
                          <a:latin typeface="Trebuchet MS"/>
                          <a:cs typeface="Trebuchet MS"/>
                        </a:rPr>
                        <a:t>BENJAMIN</a:t>
                      </a:r>
                      <a:r>
                        <a:rPr dirty="0" sz="700" spc="9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55">
                          <a:latin typeface="Trebuchet MS"/>
                          <a:cs typeface="Trebuchet MS"/>
                        </a:rPr>
                        <a:t>KALAMA</a:t>
                      </a:r>
                      <a:r>
                        <a:rPr dirty="0" sz="700" spc="9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(BOM)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3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53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64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marR="52069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62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75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6350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87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A8D08D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70AD47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6034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70AD47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700" spc="-10">
                          <a:latin typeface="Trebuchet MS"/>
                          <a:cs typeface="Trebuchet MS"/>
                        </a:rPr>
                        <a:t>Heroes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953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700">
                          <a:latin typeface="Trebuchet MS"/>
                          <a:cs typeface="Trebuchet MS"/>
                        </a:rPr>
                        <a:t>JOYNA</a:t>
                      </a:r>
                      <a:r>
                        <a:rPr dirty="0" sz="700" spc="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90">
                          <a:latin typeface="Trebuchet MS"/>
                          <a:cs typeface="Trebuchet MS"/>
                        </a:rPr>
                        <a:t>OWINO</a:t>
                      </a:r>
                      <a:r>
                        <a:rPr dirty="0" sz="700" spc="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(TSC)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953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34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953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56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953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65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953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marR="52069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63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953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76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9530">
                    <a:lnL w="9525">
                      <a:solidFill>
                        <a:srgbClr val="A8D08D"/>
                      </a:solidFill>
                      <a:prstDash val="solid"/>
                    </a:lnL>
                    <a:lnR w="6350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A8D08D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70AD47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6034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70AD47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10">
                          <a:latin typeface="Trebuchet MS"/>
                          <a:cs typeface="Trebuchet MS"/>
                        </a:rPr>
                        <a:t>Giants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>
                          <a:latin typeface="Trebuchet MS"/>
                          <a:cs typeface="Trebuchet MS"/>
                        </a:rPr>
                        <a:t>ALFRED</a:t>
                      </a:r>
                      <a:r>
                        <a:rPr dirty="0" sz="700" spc="9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60">
                          <a:latin typeface="Trebuchet MS"/>
                          <a:cs typeface="Trebuchet MS"/>
                        </a:rPr>
                        <a:t>OKETCH</a:t>
                      </a:r>
                      <a:r>
                        <a:rPr dirty="0" sz="700" spc="9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(BOM)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5244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5244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marR="527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75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6350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87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A8D08D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70AD47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6034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70AD47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00" spc="-10">
                          <a:latin typeface="Trebuchet MS"/>
                          <a:cs typeface="Trebuchet MS"/>
                        </a:rPr>
                        <a:t>Leaders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191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00">
                          <a:latin typeface="Trebuchet MS"/>
                          <a:cs typeface="Trebuchet MS"/>
                        </a:rPr>
                        <a:t>STEVE</a:t>
                      </a:r>
                      <a:r>
                        <a:rPr dirty="0" sz="7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10">
                          <a:latin typeface="Trebuchet MS"/>
                          <a:cs typeface="Trebuchet MS"/>
                        </a:rPr>
                        <a:t>AUSTINE</a:t>
                      </a:r>
                      <a:r>
                        <a:rPr dirty="0" sz="700" spc="9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(BOM)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191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191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524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191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524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191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marR="527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191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76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1910">
                    <a:lnL w="9525">
                      <a:solidFill>
                        <a:srgbClr val="A8D08D"/>
                      </a:solidFill>
                      <a:prstDash val="solid"/>
                    </a:lnL>
                    <a:lnR w="6350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A8D08D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70AD47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6034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70AD47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10">
                          <a:latin typeface="Trebuchet MS"/>
                          <a:cs typeface="Trebuchet MS"/>
                        </a:rPr>
                        <a:t>Kings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10">
                          <a:latin typeface="Trebuchet MS"/>
                          <a:cs typeface="Trebuchet MS"/>
                        </a:rPr>
                        <a:t>PHELIX</a:t>
                      </a:r>
                      <a:r>
                        <a:rPr dirty="0" sz="700" spc="-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10">
                          <a:latin typeface="Trebuchet MS"/>
                          <a:cs typeface="Trebuchet MS"/>
                        </a:rPr>
                        <a:t>AJIMO</a:t>
                      </a:r>
                      <a:r>
                        <a:rPr dirty="0" sz="700" spc="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(TSC)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5244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marR="527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75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6350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87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A8D08D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70AD47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6034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70AD47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700" spc="-10">
                          <a:latin typeface="Trebuchet MS"/>
                          <a:cs typeface="Trebuchet MS"/>
                        </a:rPr>
                        <a:t>Victors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6034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700" spc="30">
                          <a:latin typeface="Trebuchet MS"/>
                          <a:cs typeface="Trebuchet MS"/>
                        </a:rPr>
                        <a:t>LAWRENCE</a:t>
                      </a:r>
                      <a:r>
                        <a:rPr dirty="0" sz="700" spc="1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OTIENO(BOM)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6034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6034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5244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6034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65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6034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marR="52069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66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6034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76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6034">
                    <a:lnL w="9525">
                      <a:solidFill>
                        <a:srgbClr val="A8D08D"/>
                      </a:solidFill>
                      <a:prstDash val="solid"/>
                    </a:lnL>
                    <a:lnR w="6350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A8D08D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70AD47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6034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70AD47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10">
                          <a:latin typeface="Trebuchet MS"/>
                          <a:cs typeface="Trebuchet MS"/>
                        </a:rPr>
                        <a:t>Winners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20">
                          <a:latin typeface="Trebuchet MS"/>
                          <a:cs typeface="Trebuchet MS"/>
                        </a:rPr>
                        <a:t>BLACIOUS</a:t>
                      </a:r>
                      <a:r>
                        <a:rPr dirty="0" sz="700" spc="1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20">
                          <a:latin typeface="Trebuchet MS"/>
                          <a:cs typeface="Trebuchet MS"/>
                        </a:rPr>
                        <a:t>BINDA</a:t>
                      </a:r>
                      <a:r>
                        <a:rPr dirty="0" sz="700" spc="1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(BOM)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3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56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62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marR="52069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66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76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6350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87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A8D08D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70AD47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00" spc="-10" b="1">
                          <a:latin typeface="Arial"/>
                          <a:cs typeface="Arial"/>
                        </a:rPr>
                        <a:t>TOTAL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2069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00" spc="-25" b="1">
                          <a:latin typeface="Arial"/>
                          <a:cs typeface="Arial"/>
                        </a:rPr>
                        <a:t>204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3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00" spc="-25" b="1">
                          <a:latin typeface="Arial"/>
                          <a:cs typeface="Arial"/>
                        </a:rPr>
                        <a:t>220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3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00" spc="-25" b="1">
                          <a:latin typeface="Arial"/>
                          <a:cs typeface="Arial"/>
                        </a:rPr>
                        <a:t>320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647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00" spc="-25" b="1">
                          <a:latin typeface="Arial"/>
                          <a:cs typeface="Arial"/>
                        </a:rPr>
                        <a:t>324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27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00" spc="-25" b="1">
                          <a:latin typeface="Arial"/>
                          <a:cs typeface="Arial"/>
                        </a:rPr>
                        <a:t>604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A8D08D"/>
                      </a:solidFill>
                      <a:prstDash val="solid"/>
                    </a:lnL>
                    <a:lnR w="6350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A8D08D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70AD47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10" b="1">
                          <a:latin typeface="Arial"/>
                          <a:cs typeface="Arial"/>
                        </a:rPr>
                        <a:t>STREAMS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3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50" b="1">
                          <a:latin typeface="Arial"/>
                          <a:cs typeface="Arial"/>
                        </a:rPr>
                        <a:t>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50" b="1">
                          <a:latin typeface="Arial"/>
                          <a:cs typeface="Arial"/>
                        </a:rPr>
                        <a:t>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50" b="1">
                          <a:latin typeface="Arial"/>
                          <a:cs typeface="Arial"/>
                        </a:rPr>
                        <a:t>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marR="52069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50" b="1">
                          <a:latin typeface="Arial"/>
                          <a:cs typeface="Arial"/>
                        </a:rPr>
                        <a:t>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50" b="1">
                          <a:latin typeface="Arial"/>
                          <a:cs typeface="Arial"/>
                        </a:rPr>
                        <a:t>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6350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87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A8D08D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10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002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>
                          <a:latin typeface="Trebuchet MS"/>
                          <a:cs typeface="Trebuchet MS"/>
                        </a:rPr>
                        <a:t>Form</a:t>
                      </a:r>
                      <a:r>
                        <a:rPr dirty="0" sz="7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10">
                          <a:latin typeface="Trebuchet MS"/>
                          <a:cs typeface="Trebuchet MS"/>
                        </a:rPr>
                        <a:t>Achievers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20">
                          <a:latin typeface="Trebuchet MS"/>
                          <a:cs typeface="Trebuchet MS"/>
                        </a:rPr>
                        <a:t>FREDRICK</a:t>
                      </a:r>
                      <a:r>
                        <a:rPr dirty="0" sz="700" spc="1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OMBIM(BOM)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3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53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57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marR="5206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54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66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6350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A8D08D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10">
                          <a:latin typeface="Trebuchet MS"/>
                          <a:cs typeface="Trebuchet MS"/>
                        </a:rPr>
                        <a:t>Conquers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>
                          <a:latin typeface="Trebuchet MS"/>
                          <a:cs typeface="Trebuchet MS"/>
                        </a:rPr>
                        <a:t>SYLAS</a:t>
                      </a:r>
                      <a:r>
                        <a:rPr dirty="0" sz="700" spc="8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OLIYO(TSC)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3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48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54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55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marR="52069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53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67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6350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87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A8D08D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10">
                          <a:latin typeface="Trebuchet MS"/>
                          <a:cs typeface="Trebuchet MS"/>
                        </a:rPr>
                        <a:t>Heroes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30">
                          <a:latin typeface="Trebuchet MS"/>
                          <a:cs typeface="Trebuchet MS"/>
                        </a:rPr>
                        <a:t>SCHOLARSTICA</a:t>
                      </a:r>
                      <a:r>
                        <a:rPr dirty="0" sz="700" spc="1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30">
                          <a:latin typeface="Trebuchet MS"/>
                          <a:cs typeface="Trebuchet MS"/>
                        </a:rPr>
                        <a:t>OTIENO</a:t>
                      </a:r>
                      <a:r>
                        <a:rPr dirty="0" sz="700" spc="1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(TSC)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3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53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55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marR="5206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54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74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6350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367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A8D08D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700" spc="-10">
                          <a:latin typeface="Trebuchet MS"/>
                          <a:cs typeface="Trebuchet MS"/>
                        </a:rPr>
                        <a:t>Giants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556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700">
                          <a:latin typeface="Trebuchet MS"/>
                          <a:cs typeface="Trebuchet MS"/>
                        </a:rPr>
                        <a:t>JACK</a:t>
                      </a:r>
                      <a:r>
                        <a:rPr dirty="0" sz="7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ALINGO(BOM)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556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556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5244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556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5244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556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marR="527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556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67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5560">
                    <a:lnL w="9525">
                      <a:solidFill>
                        <a:srgbClr val="A8D08D"/>
                      </a:solidFill>
                      <a:prstDash val="solid"/>
                    </a:lnL>
                    <a:lnR w="6350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177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A8D08D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10">
                          <a:latin typeface="Trebuchet MS"/>
                          <a:cs typeface="Trebuchet MS"/>
                        </a:rPr>
                        <a:t>Leaders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30">
                          <a:latin typeface="Trebuchet MS"/>
                          <a:cs typeface="Trebuchet MS"/>
                        </a:rPr>
                        <a:t>CLARENCE</a:t>
                      </a:r>
                      <a:r>
                        <a:rPr dirty="0" sz="700" spc="1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NGADI(TSC)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5244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5244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marR="527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6350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367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A8D08D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10">
                          <a:latin typeface="Trebuchet MS"/>
                          <a:cs typeface="Trebuchet MS"/>
                        </a:rPr>
                        <a:t>Kings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>
                          <a:latin typeface="Trebuchet MS"/>
                          <a:cs typeface="Trebuchet MS"/>
                        </a:rPr>
                        <a:t>JUDITH</a:t>
                      </a:r>
                      <a:r>
                        <a:rPr dirty="0" sz="70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AOKO(TCS)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5244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5244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marR="527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65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6350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87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A8D08D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00" spc="-10">
                          <a:latin typeface="Trebuchet MS"/>
                          <a:cs typeface="Trebuchet MS"/>
                        </a:rPr>
                        <a:t>Victors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191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00" spc="65">
                          <a:latin typeface="Trebuchet MS"/>
                          <a:cs typeface="Trebuchet MS"/>
                        </a:rPr>
                        <a:t>RONALD</a:t>
                      </a:r>
                      <a:r>
                        <a:rPr dirty="0" sz="7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OYOO(BOM)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191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191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524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191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524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191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marR="527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191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67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1910">
                    <a:lnL w="9525">
                      <a:solidFill>
                        <a:srgbClr val="A8D08D"/>
                      </a:solidFill>
                      <a:prstDash val="solid"/>
                    </a:lnL>
                    <a:lnR w="6350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367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A8D08D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700" spc="-10">
                          <a:latin typeface="Trebuchet MS"/>
                          <a:cs typeface="Trebuchet MS"/>
                        </a:rPr>
                        <a:t>Winners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556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700" spc="50">
                          <a:latin typeface="Trebuchet MS"/>
                          <a:cs typeface="Trebuchet MS"/>
                        </a:rPr>
                        <a:t>VINCENT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50">
                          <a:latin typeface="Trebuchet MS"/>
                          <a:cs typeface="Trebuchet MS"/>
                        </a:rPr>
                        <a:t>OMWANDHO(TSC)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556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3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48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556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53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556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54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556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marR="52069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55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556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68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5560">
                    <a:lnL w="9525">
                      <a:solidFill>
                        <a:srgbClr val="A8D08D"/>
                      </a:solidFill>
                      <a:prstDash val="solid"/>
                    </a:lnL>
                    <a:lnR w="6350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177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A8D08D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00" spc="-10" b="1">
                          <a:latin typeface="Arial"/>
                          <a:cs typeface="Arial"/>
                        </a:rPr>
                        <a:t>TOTAL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2069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00" spc="-25" b="1">
                          <a:latin typeface="Arial"/>
                          <a:cs typeface="Arial"/>
                        </a:rPr>
                        <a:t>197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3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00" spc="-25" b="1">
                          <a:latin typeface="Arial"/>
                          <a:cs typeface="Arial"/>
                        </a:rPr>
                        <a:t>213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3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00" spc="-25" b="1">
                          <a:latin typeface="Arial"/>
                          <a:cs typeface="Arial"/>
                        </a:rPr>
                        <a:t>221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647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00" spc="-25" b="1">
                          <a:latin typeface="Arial"/>
                          <a:cs typeface="Arial"/>
                        </a:rPr>
                        <a:t>216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27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00" spc="-25" b="1">
                          <a:latin typeface="Arial"/>
                          <a:cs typeface="Arial"/>
                        </a:rPr>
                        <a:t>474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A8D08D"/>
                      </a:solidFill>
                      <a:prstDash val="solid"/>
                    </a:lnL>
                    <a:lnR w="6350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367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A8D08D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700" spc="-10" b="1">
                          <a:latin typeface="Arial"/>
                          <a:cs typeface="Arial"/>
                        </a:rPr>
                        <a:t>STREAMS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3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700" spc="-50" b="1">
                          <a:latin typeface="Arial"/>
                          <a:cs typeface="Arial"/>
                        </a:rPr>
                        <a:t>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700" spc="-50" b="1">
                          <a:latin typeface="Arial"/>
                          <a:cs typeface="Arial"/>
                        </a:rPr>
                        <a:t>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700" spc="-50" b="1">
                          <a:latin typeface="Arial"/>
                          <a:cs typeface="Arial"/>
                        </a:rPr>
                        <a:t>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marR="52069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700" spc="-50" b="1">
                          <a:latin typeface="Arial"/>
                          <a:cs typeface="Arial"/>
                        </a:rPr>
                        <a:t>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700" spc="-50" b="1">
                          <a:latin typeface="Arial"/>
                          <a:cs typeface="Arial"/>
                        </a:rPr>
                        <a:t>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9525">
                      <a:solidFill>
                        <a:srgbClr val="A8D08D"/>
                      </a:solidFill>
                      <a:prstDash val="solid"/>
                    </a:lnL>
                    <a:lnR w="6350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177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A8D08D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9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25" b="1">
                          <a:latin typeface="Arial"/>
                          <a:cs typeface="Arial"/>
                        </a:rPr>
                        <a:t>003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>
                          <a:latin typeface="Trebuchet MS"/>
                          <a:cs typeface="Trebuchet MS"/>
                        </a:rPr>
                        <a:t>Form</a:t>
                      </a:r>
                      <a:r>
                        <a:rPr dirty="0" sz="7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baseline="27777" sz="1050" spc="-75">
                          <a:latin typeface="Trebuchet MS"/>
                          <a:cs typeface="Trebuchet MS"/>
                        </a:rPr>
                        <a:t>3</a:t>
                      </a:r>
                      <a:endParaRPr baseline="27777"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10">
                          <a:latin typeface="Trebuchet MS"/>
                          <a:cs typeface="Trebuchet MS"/>
                        </a:rPr>
                        <a:t>Achievers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50">
                          <a:latin typeface="Trebuchet MS"/>
                          <a:cs typeface="Trebuchet MS"/>
                        </a:rPr>
                        <a:t>ALLAN</a:t>
                      </a:r>
                      <a:r>
                        <a:rPr dirty="0" sz="7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OJWANG(TSC)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3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53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49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marR="5206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57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66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6350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367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A8D08D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700" spc="-10">
                          <a:latin typeface="Trebuchet MS"/>
                          <a:cs typeface="Trebuchet MS"/>
                        </a:rPr>
                        <a:t>Conquers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556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700" spc="30">
                          <a:latin typeface="Trebuchet MS"/>
                          <a:cs typeface="Trebuchet MS"/>
                        </a:rPr>
                        <a:t>BARNABAS</a:t>
                      </a:r>
                      <a:r>
                        <a:rPr dirty="0" sz="700" spc="1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40">
                          <a:latin typeface="Trebuchet MS"/>
                          <a:cs typeface="Trebuchet MS"/>
                        </a:rPr>
                        <a:t>OGOLA(BOM)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556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3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54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556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556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53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556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marR="52069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55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556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60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5560">
                    <a:lnL w="9525">
                      <a:solidFill>
                        <a:srgbClr val="A8D08D"/>
                      </a:solidFill>
                      <a:prstDash val="solid"/>
                    </a:lnL>
                    <a:lnR w="6350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177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A8D08D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10">
                          <a:latin typeface="Trebuchet MS"/>
                          <a:cs typeface="Trebuchet MS"/>
                        </a:rPr>
                        <a:t>Heroes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10">
                          <a:latin typeface="Trebuchet MS"/>
                          <a:cs typeface="Trebuchet MS"/>
                        </a:rPr>
                        <a:t>SARAH</a:t>
                      </a:r>
                      <a:r>
                        <a:rPr dirty="0" sz="700" spc="1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JUMA(TSC)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3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53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53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marR="5206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55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67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6350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367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A8D08D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700" spc="-10">
                          <a:latin typeface="Trebuchet MS"/>
                          <a:cs typeface="Trebuchet MS"/>
                        </a:rPr>
                        <a:t>Leaders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5244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5244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marR="527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6350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177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A8D08D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00" spc="-10">
                          <a:latin typeface="Trebuchet MS"/>
                          <a:cs typeface="Trebuchet MS"/>
                        </a:rPr>
                        <a:t>Kings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191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00" spc="20">
                          <a:latin typeface="Trebuchet MS"/>
                          <a:cs typeface="Trebuchet MS"/>
                        </a:rPr>
                        <a:t>ROBINS</a:t>
                      </a:r>
                      <a:r>
                        <a:rPr dirty="0" sz="7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40">
                          <a:latin typeface="Trebuchet MS"/>
                          <a:cs typeface="Trebuchet MS"/>
                        </a:rPr>
                        <a:t>ANANGA(TSC)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191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191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524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191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524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191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marR="527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191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41910">
                    <a:lnL w="9525">
                      <a:solidFill>
                        <a:srgbClr val="A8D08D"/>
                      </a:solidFill>
                      <a:prstDash val="solid"/>
                    </a:lnL>
                    <a:lnR w="6350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367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A8D08D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700" spc="-10">
                          <a:latin typeface="Trebuchet MS"/>
                          <a:cs typeface="Trebuchet MS"/>
                        </a:rPr>
                        <a:t>Victors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700" spc="10">
                          <a:latin typeface="Trebuchet MS"/>
                          <a:cs typeface="Trebuchet MS"/>
                        </a:rPr>
                        <a:t>CHRISTINE</a:t>
                      </a:r>
                      <a:r>
                        <a:rPr dirty="0" sz="700" spc="1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OWANDE(TSC)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5244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5244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marR="527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65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6350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177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A8D08D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10">
                          <a:latin typeface="Trebuchet MS"/>
                          <a:cs typeface="Trebuchet MS"/>
                        </a:rPr>
                        <a:t>Winners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55">
                          <a:latin typeface="Trebuchet MS"/>
                          <a:cs typeface="Trebuchet MS"/>
                        </a:rPr>
                        <a:t>HORACE</a:t>
                      </a:r>
                      <a:r>
                        <a:rPr dirty="0" sz="7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40">
                          <a:latin typeface="Trebuchet MS"/>
                          <a:cs typeface="Trebuchet MS"/>
                        </a:rPr>
                        <a:t>OMOLLO(BOM)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3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47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49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marR="5206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54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62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6350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367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A8D08D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10" b="1">
                          <a:latin typeface="Arial"/>
                          <a:cs typeface="Arial"/>
                        </a:rPr>
                        <a:t>TOTAL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2069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25" b="1">
                          <a:latin typeface="Arial"/>
                          <a:cs typeface="Arial"/>
                        </a:rPr>
                        <a:t>207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3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25" b="1">
                          <a:latin typeface="Arial"/>
                          <a:cs typeface="Arial"/>
                        </a:rPr>
                        <a:t>198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3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25" b="1">
                          <a:latin typeface="Arial"/>
                          <a:cs typeface="Arial"/>
                        </a:rPr>
                        <a:t>208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6479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25" b="1">
                          <a:latin typeface="Arial"/>
                          <a:cs typeface="Arial"/>
                        </a:rPr>
                        <a:t>221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27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25" b="1">
                          <a:latin typeface="Arial"/>
                          <a:cs typeface="Arial"/>
                        </a:rPr>
                        <a:t>320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6350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177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A8D08D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00" spc="-10" b="1">
                          <a:latin typeface="Arial"/>
                          <a:cs typeface="Arial"/>
                        </a:rPr>
                        <a:t>STREAMS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3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00" spc="-50" b="1">
                          <a:latin typeface="Arial"/>
                          <a:cs typeface="Arial"/>
                        </a:rPr>
                        <a:t>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00" spc="-50" b="1">
                          <a:latin typeface="Arial"/>
                          <a:cs typeface="Arial"/>
                        </a:rPr>
                        <a:t>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00" spc="-50" b="1">
                          <a:latin typeface="Arial"/>
                          <a:cs typeface="Arial"/>
                        </a:rPr>
                        <a:t>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marR="52069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00" spc="-50" b="1">
                          <a:latin typeface="Arial"/>
                          <a:cs typeface="Arial"/>
                        </a:rPr>
                        <a:t>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00" spc="-50" b="1">
                          <a:latin typeface="Arial"/>
                          <a:cs typeface="Arial"/>
                        </a:rPr>
                        <a:t>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A8D08D"/>
                      </a:solidFill>
                      <a:prstDash val="solid"/>
                    </a:lnL>
                    <a:lnR w="6350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367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A8D08D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7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700" spc="-25" b="1">
                          <a:latin typeface="Arial"/>
                          <a:cs typeface="Arial"/>
                        </a:rPr>
                        <a:t>004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700">
                          <a:latin typeface="Trebuchet MS"/>
                          <a:cs typeface="Trebuchet MS"/>
                        </a:rPr>
                        <a:t>Form</a:t>
                      </a:r>
                      <a:r>
                        <a:rPr dirty="0" sz="7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baseline="23809" sz="1050" spc="-75">
                          <a:latin typeface="Trebuchet MS"/>
                          <a:cs typeface="Trebuchet MS"/>
                        </a:rPr>
                        <a:t>4</a:t>
                      </a:r>
                      <a:endParaRPr baseline="23809"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700" spc="-10">
                          <a:latin typeface="Trebuchet MS"/>
                          <a:cs typeface="Trebuchet MS"/>
                        </a:rPr>
                        <a:t>Achievers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700">
                          <a:latin typeface="Trebuchet MS"/>
                          <a:cs typeface="Trebuchet MS"/>
                        </a:rPr>
                        <a:t>BOB</a:t>
                      </a:r>
                      <a:r>
                        <a:rPr dirty="0" sz="700" spc="1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OBONYO(TSC)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3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48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47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marR="52069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55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6350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177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A8D08D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700" spc="-10">
                          <a:latin typeface="Trebuchet MS"/>
                          <a:cs typeface="Trebuchet MS"/>
                        </a:rPr>
                        <a:t>Conquers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1841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700" spc="30">
                          <a:latin typeface="Trebuchet MS"/>
                          <a:cs typeface="Trebuchet MS"/>
                        </a:rPr>
                        <a:t>RODGERS</a:t>
                      </a:r>
                      <a:r>
                        <a:rPr dirty="0" sz="7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AMENYA(BOM)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1841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3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54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1841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48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1841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45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1841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marR="52069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53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1841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18415">
                    <a:lnL w="9525">
                      <a:solidFill>
                        <a:srgbClr val="A8D08D"/>
                      </a:solidFill>
                      <a:prstDash val="solid"/>
                    </a:lnL>
                    <a:lnR w="6350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367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A8D08D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700" spc="-10">
                          <a:latin typeface="Trebuchet MS"/>
                          <a:cs typeface="Trebuchet MS"/>
                        </a:rPr>
                        <a:t>Heroes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556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700" spc="55">
                          <a:latin typeface="Trebuchet MS"/>
                          <a:cs typeface="Trebuchet MS"/>
                        </a:rPr>
                        <a:t>TONNEY</a:t>
                      </a:r>
                      <a:r>
                        <a:rPr dirty="0" sz="7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OYIER(TSC)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556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3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57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556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49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556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48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556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marR="52069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53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556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53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5560">
                    <a:lnL w="9525">
                      <a:solidFill>
                        <a:srgbClr val="A8D08D"/>
                      </a:solidFill>
                      <a:prstDash val="solid"/>
                    </a:lnL>
                    <a:lnR w="6350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177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A8D08D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baseline="27777" sz="1050" spc="-15">
                          <a:latin typeface="Trebuchet MS"/>
                          <a:cs typeface="Trebuchet MS"/>
                        </a:rPr>
                        <a:t>Vi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ctors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10">
                          <a:latin typeface="Trebuchet MS"/>
                          <a:cs typeface="Trebuchet MS"/>
                        </a:rPr>
                        <a:t>GEORGE</a:t>
                      </a:r>
                      <a:r>
                        <a:rPr dirty="0" sz="700" spc="1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NGOKO(TSC)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5244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5244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marR="527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6350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367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A8D08D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700" spc="-10">
                          <a:latin typeface="Trebuchet MS"/>
                          <a:cs typeface="Trebuchet MS"/>
                        </a:rPr>
                        <a:t>Winners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700" spc="-10">
                          <a:latin typeface="Trebuchet MS"/>
                          <a:cs typeface="Trebuchet MS"/>
                        </a:rPr>
                        <a:t>EFFY</a:t>
                      </a:r>
                      <a:r>
                        <a:rPr dirty="0" sz="700" spc="-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AWINO(TSC)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49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49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marR="52069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50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6350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177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A8D08D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700" spc="-10" b="1">
                          <a:latin typeface="Arial"/>
                          <a:cs typeface="Arial"/>
                        </a:rPr>
                        <a:t>TOTAL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2069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700" spc="-25" b="1">
                          <a:latin typeface="Arial"/>
                          <a:cs typeface="Arial"/>
                        </a:rPr>
                        <a:t>161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34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700" spc="-25" b="1">
                          <a:latin typeface="Arial"/>
                          <a:cs typeface="Arial"/>
                        </a:rPr>
                        <a:t>194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34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700" spc="-25" b="1">
                          <a:latin typeface="Arial"/>
                          <a:cs typeface="Arial"/>
                        </a:rPr>
                        <a:t>189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6479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700" spc="-25" b="1">
                          <a:latin typeface="Arial"/>
                          <a:cs typeface="Arial"/>
                        </a:rPr>
                        <a:t>208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270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700" spc="-25" b="1">
                          <a:latin typeface="Arial"/>
                          <a:cs typeface="Arial"/>
                        </a:rPr>
                        <a:t>210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9525">
                      <a:solidFill>
                        <a:srgbClr val="A8D08D"/>
                      </a:solidFill>
                      <a:prstDash val="solid"/>
                    </a:lnL>
                    <a:lnR w="6350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367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A8D08D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730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10" b="1">
                          <a:latin typeface="Arial"/>
                          <a:cs typeface="Arial"/>
                        </a:rPr>
                        <a:t>STREAMS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33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50" b="1">
                          <a:latin typeface="Arial"/>
                          <a:cs typeface="Arial"/>
                        </a:rPr>
                        <a:t>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50" b="1">
                          <a:latin typeface="Arial"/>
                          <a:cs typeface="Arial"/>
                        </a:rPr>
                        <a:t>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50" b="1">
                          <a:latin typeface="Arial"/>
                          <a:cs typeface="Arial"/>
                        </a:rPr>
                        <a:t>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marR="52069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50" b="1">
                          <a:latin typeface="Arial"/>
                          <a:cs typeface="Arial"/>
                        </a:rPr>
                        <a:t>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700" spc="-50" b="1">
                          <a:latin typeface="Arial"/>
                          <a:cs typeface="Arial"/>
                        </a:rPr>
                        <a:t>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9525">
                      <a:solidFill>
                        <a:srgbClr val="A8D08D"/>
                      </a:solidFill>
                      <a:prstDash val="solid"/>
                    </a:lnL>
                    <a:lnR w="6350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9525">
                      <a:solidFill>
                        <a:srgbClr val="A8D08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161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A8D08D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55" b="1">
                          <a:latin typeface="Arial"/>
                          <a:cs typeface="Arial"/>
                        </a:rPr>
                        <a:t>GRAND</a:t>
                      </a:r>
                      <a:r>
                        <a:rPr dirty="0" sz="700" spc="-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b="1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700" spc="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45" b="1">
                          <a:latin typeface="Arial"/>
                          <a:cs typeface="Arial"/>
                        </a:rPr>
                        <a:t>ENROLMENT</a:t>
                      </a:r>
                      <a:r>
                        <a:rPr dirty="0" sz="700" spc="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b="1">
                          <a:latin typeface="Arial"/>
                          <a:cs typeface="Arial"/>
                        </a:rPr>
                        <a:t>PER</a:t>
                      </a:r>
                      <a:r>
                        <a:rPr dirty="0" sz="700" spc="-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20" b="1">
                          <a:latin typeface="Arial"/>
                          <a:cs typeface="Arial"/>
                        </a:rPr>
                        <a:t>YEAR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206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25" b="1">
                          <a:latin typeface="Arial"/>
                          <a:cs typeface="Arial"/>
                        </a:rPr>
                        <a:t>769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3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25" b="1">
                          <a:latin typeface="Arial"/>
                          <a:cs typeface="Arial"/>
                        </a:rPr>
                        <a:t>825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3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25" b="1">
                          <a:latin typeface="Arial"/>
                          <a:cs typeface="Arial"/>
                        </a:rPr>
                        <a:t>938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6479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700" spc="-25" b="1">
                          <a:latin typeface="Arial"/>
                          <a:cs typeface="Arial"/>
                        </a:rPr>
                        <a:t>969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2705">
                        <a:lnSpc>
                          <a:spcPts val="745"/>
                        </a:lnSpc>
                      </a:pPr>
                      <a:r>
                        <a:rPr dirty="0" sz="700" spc="-20" b="1">
                          <a:latin typeface="Arial"/>
                          <a:cs typeface="Arial"/>
                        </a:rPr>
                        <a:t>16</a:t>
                      </a:r>
                      <a:r>
                        <a:rPr dirty="0" baseline="-27777" sz="1050" spc="-30" b="1">
                          <a:latin typeface="Arial"/>
                          <a:cs typeface="Arial"/>
                        </a:rPr>
                        <a:t>08</a:t>
                      </a:r>
                      <a:endParaRPr baseline="-27777" sz="10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R w="9525">
                      <a:solidFill>
                        <a:srgbClr val="A8D08D"/>
                      </a:solidFill>
                      <a:prstDash val="solid"/>
                    </a:lnR>
                    <a:lnT w="9525">
                      <a:solidFill>
                        <a:srgbClr val="A8D08D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A8D08D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68935">
                <a:tc gridSpan="7">
                  <a:txBody>
                    <a:bodyPr/>
                    <a:lstStyle/>
                    <a:p>
                      <a:pPr marL="62738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95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OBER</a:t>
                      </a:r>
                      <a:r>
                        <a:rPr dirty="0" sz="9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BOYS</a:t>
                      </a:r>
                      <a:r>
                        <a:rPr dirty="0" sz="9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HIGH</a:t>
                      </a:r>
                      <a:r>
                        <a:rPr dirty="0" sz="95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SCHOOL</a:t>
                      </a:r>
                      <a:r>
                        <a:rPr dirty="0" sz="9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STRATEGIC</a:t>
                      </a:r>
                      <a:r>
                        <a:rPr dirty="0" sz="9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DEVELOPMENT</a:t>
                      </a:r>
                      <a:r>
                        <a:rPr dirty="0" sz="95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PLAN</a:t>
                      </a:r>
                      <a:r>
                        <a:rPr dirty="0" sz="9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(2023</a:t>
                      </a:r>
                      <a:r>
                        <a:rPr dirty="0" sz="9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95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2027)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92710">
                    <a:lnT w="762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D3D5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762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D3D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762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D3D5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dirty="0" sz="1000" b="1">
                          <a:solidFill>
                            <a:srgbClr val="B3B3B3"/>
                          </a:solidFill>
                          <a:latin typeface="Arial"/>
                          <a:cs typeface="Arial"/>
                        </a:rPr>
                        <a:t>04 | 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Page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8265">
                    <a:lnT w="762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D3D5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D3D5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154477" y="2394189"/>
            <a:ext cx="6377940" cy="10692130"/>
          </a:xfrm>
          <a:custGeom>
            <a:avLst/>
            <a:gdLst/>
            <a:ahLst/>
            <a:cxnLst/>
            <a:rect l="l" t="t" r="r" b="b"/>
            <a:pathLst>
              <a:path w="6377940" h="10692130">
                <a:moveTo>
                  <a:pt x="6377914" y="0"/>
                </a:moveTo>
                <a:lnTo>
                  <a:pt x="0" y="10692000"/>
                </a:lnTo>
                <a:lnTo>
                  <a:pt x="6377914" y="10692000"/>
                </a:lnTo>
                <a:lnTo>
                  <a:pt x="6377914" y="0"/>
                </a:lnTo>
                <a:close/>
              </a:path>
            </a:pathLst>
          </a:custGeom>
          <a:solidFill>
            <a:srgbClr val="4BB3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349656" y="2957910"/>
            <a:ext cx="21393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2F5496"/>
                </a:solidFill>
                <a:latin typeface="Arial"/>
                <a:cs typeface="Arial"/>
              </a:rPr>
              <a:t>KEY </a:t>
            </a:r>
            <a:r>
              <a:rPr dirty="0" sz="1800" spc="-10" b="1">
                <a:solidFill>
                  <a:srgbClr val="2F5496"/>
                </a:solidFill>
                <a:latin typeface="Arial"/>
                <a:cs typeface="Arial"/>
              </a:rPr>
              <a:t>STATEMENTS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085277" y="8849849"/>
            <a:ext cx="5592445" cy="777240"/>
            <a:chOff x="2085277" y="8849849"/>
            <a:chExt cx="5592445" cy="777240"/>
          </a:xfrm>
        </p:grpSpPr>
        <p:sp>
          <p:nvSpPr>
            <p:cNvPr id="5" name="object 5" descr=""/>
            <p:cNvSpPr/>
            <p:nvPr/>
          </p:nvSpPr>
          <p:spPr>
            <a:xfrm>
              <a:off x="3009351" y="8849849"/>
              <a:ext cx="4668520" cy="777240"/>
            </a:xfrm>
            <a:custGeom>
              <a:avLst/>
              <a:gdLst/>
              <a:ahLst/>
              <a:cxnLst/>
              <a:rect l="l" t="t" r="r" b="b"/>
              <a:pathLst>
                <a:path w="4668520" h="777240">
                  <a:moveTo>
                    <a:pt x="4668170" y="0"/>
                  </a:moveTo>
                  <a:lnTo>
                    <a:pt x="0" y="0"/>
                  </a:lnTo>
                  <a:lnTo>
                    <a:pt x="0" y="777053"/>
                  </a:lnTo>
                  <a:lnTo>
                    <a:pt x="4668170" y="777053"/>
                  </a:lnTo>
                  <a:lnTo>
                    <a:pt x="46681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085277" y="8884031"/>
              <a:ext cx="5592445" cy="709295"/>
            </a:xfrm>
            <a:custGeom>
              <a:avLst/>
              <a:gdLst/>
              <a:ahLst/>
              <a:cxnLst/>
              <a:rect l="l" t="t" r="r" b="b"/>
              <a:pathLst>
                <a:path w="5592445" h="709295">
                  <a:moveTo>
                    <a:pt x="5592244" y="0"/>
                  </a:moveTo>
                  <a:lnTo>
                    <a:pt x="0" y="0"/>
                  </a:lnTo>
                  <a:lnTo>
                    <a:pt x="0" y="708689"/>
                  </a:lnTo>
                  <a:lnTo>
                    <a:pt x="5592244" y="708689"/>
                  </a:lnTo>
                  <a:lnTo>
                    <a:pt x="5592244" y="0"/>
                  </a:lnTo>
                  <a:close/>
                </a:path>
              </a:pathLst>
            </a:custGeom>
            <a:solidFill>
              <a:srgbClr val="2D3D54">
                <a:alpha val="37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2465457" y="9095675"/>
            <a:ext cx="3124835" cy="262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60" b="1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60" b="1">
                <a:solidFill>
                  <a:srgbClr val="FFFFFF"/>
                </a:solidFill>
                <a:latin typeface="Arial"/>
                <a:cs typeface="Arial"/>
              </a:rPr>
              <a:t>MOTTO:</a:t>
            </a:r>
            <a:r>
              <a:rPr dirty="0" sz="140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 spc="-65">
                <a:solidFill>
                  <a:srgbClr val="231F20"/>
                </a:solidFill>
                <a:latin typeface="Trebuchet MS"/>
                <a:cs typeface="Trebuchet MS"/>
              </a:rPr>
              <a:t>“Determined</a:t>
            </a:r>
            <a:r>
              <a:rPr dirty="0" sz="155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50" spc="-1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55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50" spc="-55">
                <a:solidFill>
                  <a:srgbClr val="231F20"/>
                </a:solidFill>
                <a:latin typeface="Trebuchet MS"/>
                <a:cs typeface="Trebuchet MS"/>
              </a:rPr>
              <a:t>Excel”</a:t>
            </a:r>
            <a:endParaRPr sz="1550">
              <a:latin typeface="Trebuchet MS"/>
              <a:cs typeface="Trebuchet MS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2085277" y="9776529"/>
            <a:ext cx="5592445" cy="777240"/>
            <a:chOff x="2085277" y="9776529"/>
            <a:chExt cx="5592445" cy="777240"/>
          </a:xfrm>
        </p:grpSpPr>
        <p:sp>
          <p:nvSpPr>
            <p:cNvPr id="9" name="object 9" descr=""/>
            <p:cNvSpPr/>
            <p:nvPr/>
          </p:nvSpPr>
          <p:spPr>
            <a:xfrm>
              <a:off x="3009351" y="9776529"/>
              <a:ext cx="4668520" cy="777240"/>
            </a:xfrm>
            <a:custGeom>
              <a:avLst/>
              <a:gdLst/>
              <a:ahLst/>
              <a:cxnLst/>
              <a:rect l="l" t="t" r="r" b="b"/>
              <a:pathLst>
                <a:path w="4668520" h="777240">
                  <a:moveTo>
                    <a:pt x="4668170" y="0"/>
                  </a:moveTo>
                  <a:lnTo>
                    <a:pt x="0" y="0"/>
                  </a:lnTo>
                  <a:lnTo>
                    <a:pt x="0" y="777053"/>
                  </a:lnTo>
                  <a:lnTo>
                    <a:pt x="4668170" y="777053"/>
                  </a:lnTo>
                  <a:lnTo>
                    <a:pt x="46681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085277" y="9810711"/>
              <a:ext cx="5592445" cy="709295"/>
            </a:xfrm>
            <a:custGeom>
              <a:avLst/>
              <a:gdLst/>
              <a:ahLst/>
              <a:cxnLst/>
              <a:rect l="l" t="t" r="r" b="b"/>
              <a:pathLst>
                <a:path w="5592445" h="709295">
                  <a:moveTo>
                    <a:pt x="5592244" y="0"/>
                  </a:moveTo>
                  <a:lnTo>
                    <a:pt x="0" y="0"/>
                  </a:lnTo>
                  <a:lnTo>
                    <a:pt x="0" y="708689"/>
                  </a:lnTo>
                  <a:lnTo>
                    <a:pt x="5592244" y="708689"/>
                  </a:lnTo>
                  <a:lnTo>
                    <a:pt x="5592244" y="0"/>
                  </a:lnTo>
                  <a:close/>
                </a:path>
              </a:pathLst>
            </a:custGeom>
            <a:solidFill>
              <a:srgbClr val="2D3D54">
                <a:alpha val="37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473280" y="10022254"/>
            <a:ext cx="5040630" cy="262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ACADEMIC</a:t>
            </a:r>
            <a:r>
              <a:rPr dirty="0" sz="1400" spc="-1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THEME</a:t>
            </a:r>
            <a:r>
              <a:rPr dirty="0" sz="1400" spc="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r>
              <a:rPr dirty="0" sz="1400" spc="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1400" spc="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2027:</a:t>
            </a:r>
            <a:r>
              <a:rPr dirty="0" sz="1400" spc="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 spc="-75">
                <a:solidFill>
                  <a:srgbClr val="231F20"/>
                </a:solidFill>
                <a:latin typeface="Trebuchet MS"/>
                <a:cs typeface="Trebuchet MS"/>
              </a:rPr>
              <a:t>“Positioned</a:t>
            </a:r>
            <a:r>
              <a:rPr dirty="0" sz="155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50" spc="-6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55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550" spc="-70">
                <a:solidFill>
                  <a:srgbClr val="231F20"/>
                </a:solidFill>
                <a:latin typeface="Trebuchet MS"/>
                <a:cs typeface="Trebuchet MS"/>
              </a:rPr>
              <a:t>Excellence”</a:t>
            </a:r>
            <a:endParaRPr sz="1550">
              <a:latin typeface="Trebuchet MS"/>
              <a:cs typeface="Trebuchet MS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1568596" y="3249291"/>
            <a:ext cx="7571105" cy="9694545"/>
            <a:chOff x="1568596" y="3249291"/>
            <a:chExt cx="7571105" cy="9694545"/>
          </a:xfrm>
        </p:grpSpPr>
        <p:sp>
          <p:nvSpPr>
            <p:cNvPr id="13" name="object 13" descr=""/>
            <p:cNvSpPr/>
            <p:nvPr/>
          </p:nvSpPr>
          <p:spPr>
            <a:xfrm>
              <a:off x="2154478" y="3249301"/>
              <a:ext cx="6377940" cy="9257030"/>
            </a:xfrm>
            <a:custGeom>
              <a:avLst/>
              <a:gdLst/>
              <a:ahLst/>
              <a:cxnLst/>
              <a:rect l="l" t="t" r="r" b="b"/>
              <a:pathLst>
                <a:path w="6377940" h="9257030">
                  <a:moveTo>
                    <a:pt x="6377902" y="9239682"/>
                  </a:moveTo>
                  <a:lnTo>
                    <a:pt x="0" y="9239682"/>
                  </a:lnTo>
                  <a:lnTo>
                    <a:pt x="0" y="9256560"/>
                  </a:lnTo>
                  <a:lnTo>
                    <a:pt x="6377902" y="9256560"/>
                  </a:lnTo>
                  <a:lnTo>
                    <a:pt x="6377902" y="9239682"/>
                  </a:lnTo>
                  <a:close/>
                </a:path>
                <a:path w="6377940" h="9257030">
                  <a:moveTo>
                    <a:pt x="6377902" y="7374268"/>
                  </a:moveTo>
                  <a:lnTo>
                    <a:pt x="0" y="7374268"/>
                  </a:lnTo>
                  <a:lnTo>
                    <a:pt x="0" y="7391133"/>
                  </a:lnTo>
                  <a:lnTo>
                    <a:pt x="6377902" y="7391133"/>
                  </a:lnTo>
                  <a:lnTo>
                    <a:pt x="6377902" y="7374268"/>
                  </a:lnTo>
                  <a:close/>
                </a:path>
                <a:path w="6377940" h="9257030">
                  <a:moveTo>
                    <a:pt x="6377902" y="6447587"/>
                  </a:moveTo>
                  <a:lnTo>
                    <a:pt x="0" y="6447587"/>
                  </a:lnTo>
                  <a:lnTo>
                    <a:pt x="0" y="6464452"/>
                  </a:lnTo>
                  <a:lnTo>
                    <a:pt x="6377902" y="6464452"/>
                  </a:lnTo>
                  <a:lnTo>
                    <a:pt x="6377902" y="6447587"/>
                  </a:lnTo>
                  <a:close/>
                </a:path>
                <a:path w="6377940" h="9257030">
                  <a:moveTo>
                    <a:pt x="6377902" y="5535307"/>
                  </a:moveTo>
                  <a:lnTo>
                    <a:pt x="0" y="5535307"/>
                  </a:lnTo>
                  <a:lnTo>
                    <a:pt x="0" y="5552173"/>
                  </a:lnTo>
                  <a:lnTo>
                    <a:pt x="6377902" y="5552173"/>
                  </a:lnTo>
                  <a:lnTo>
                    <a:pt x="6377902" y="5535307"/>
                  </a:lnTo>
                  <a:close/>
                </a:path>
                <a:path w="6377940" h="9257030">
                  <a:moveTo>
                    <a:pt x="6377902" y="4211256"/>
                  </a:moveTo>
                  <a:lnTo>
                    <a:pt x="0" y="4211256"/>
                  </a:lnTo>
                  <a:lnTo>
                    <a:pt x="0" y="4228135"/>
                  </a:lnTo>
                  <a:lnTo>
                    <a:pt x="6377902" y="4228135"/>
                  </a:lnTo>
                  <a:lnTo>
                    <a:pt x="6377902" y="4211256"/>
                  </a:lnTo>
                  <a:close/>
                </a:path>
                <a:path w="6377940" h="9257030">
                  <a:moveTo>
                    <a:pt x="6377902" y="3124733"/>
                  </a:moveTo>
                  <a:lnTo>
                    <a:pt x="0" y="3124733"/>
                  </a:lnTo>
                  <a:lnTo>
                    <a:pt x="0" y="3141599"/>
                  </a:lnTo>
                  <a:lnTo>
                    <a:pt x="6377902" y="3141599"/>
                  </a:lnTo>
                  <a:lnTo>
                    <a:pt x="6377902" y="3124733"/>
                  </a:lnTo>
                  <a:close/>
                </a:path>
                <a:path w="6377940" h="9257030">
                  <a:moveTo>
                    <a:pt x="6377902" y="1259319"/>
                  </a:moveTo>
                  <a:lnTo>
                    <a:pt x="0" y="1259319"/>
                  </a:lnTo>
                  <a:lnTo>
                    <a:pt x="0" y="1276197"/>
                  </a:lnTo>
                  <a:lnTo>
                    <a:pt x="6377902" y="1276197"/>
                  </a:lnTo>
                  <a:lnTo>
                    <a:pt x="6377902" y="1259319"/>
                  </a:lnTo>
                  <a:close/>
                </a:path>
                <a:path w="6377940" h="9257030">
                  <a:moveTo>
                    <a:pt x="6377902" y="0"/>
                  </a:moveTo>
                  <a:lnTo>
                    <a:pt x="0" y="0"/>
                  </a:lnTo>
                  <a:lnTo>
                    <a:pt x="0" y="16865"/>
                  </a:lnTo>
                  <a:lnTo>
                    <a:pt x="6377902" y="16865"/>
                  </a:lnTo>
                  <a:lnTo>
                    <a:pt x="63779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568596" y="12636633"/>
              <a:ext cx="7571105" cy="307340"/>
            </a:xfrm>
            <a:custGeom>
              <a:avLst/>
              <a:gdLst/>
              <a:ahLst/>
              <a:cxnLst/>
              <a:rect l="l" t="t" r="r" b="b"/>
              <a:pathLst>
                <a:path w="7571105" h="307340">
                  <a:moveTo>
                    <a:pt x="7570529" y="0"/>
                  </a:moveTo>
                  <a:lnTo>
                    <a:pt x="0" y="0"/>
                  </a:lnTo>
                  <a:lnTo>
                    <a:pt x="0" y="307209"/>
                  </a:lnTo>
                  <a:lnTo>
                    <a:pt x="7570529" y="307209"/>
                  </a:lnTo>
                  <a:lnTo>
                    <a:pt x="7570529" y="0"/>
                  </a:lnTo>
                  <a:close/>
                </a:path>
              </a:pathLst>
            </a:custGeom>
            <a:solidFill>
              <a:srgbClr val="2D3D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067209" y="10710410"/>
              <a:ext cx="5610860" cy="1708785"/>
            </a:xfrm>
            <a:custGeom>
              <a:avLst/>
              <a:gdLst/>
              <a:ahLst/>
              <a:cxnLst/>
              <a:rect l="l" t="t" r="r" b="b"/>
              <a:pathLst>
                <a:path w="5610859" h="1708784">
                  <a:moveTo>
                    <a:pt x="5610312" y="0"/>
                  </a:moveTo>
                  <a:lnTo>
                    <a:pt x="0" y="0"/>
                  </a:lnTo>
                  <a:lnTo>
                    <a:pt x="0" y="1708580"/>
                  </a:lnTo>
                  <a:lnTo>
                    <a:pt x="5610312" y="1708580"/>
                  </a:lnTo>
                  <a:lnTo>
                    <a:pt x="56103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2085277" y="10746085"/>
            <a:ext cx="5592445" cy="1637664"/>
          </a:xfrm>
          <a:prstGeom prst="rect">
            <a:avLst/>
          </a:prstGeom>
          <a:solidFill>
            <a:srgbClr val="2D3D54">
              <a:alpha val="37998"/>
            </a:srgbClr>
          </a:solidFill>
        </p:spPr>
        <p:txBody>
          <a:bodyPr wrap="square" lIns="0" tIns="130810" rIns="0" bIns="0" rtlCol="0" vert="horz">
            <a:spAutoFit/>
          </a:bodyPr>
          <a:lstStyle/>
          <a:p>
            <a:pPr marL="668020" marR="311150">
              <a:lnSpc>
                <a:spcPts val="1750"/>
              </a:lnSpc>
              <a:spcBef>
                <a:spcPts val="1030"/>
              </a:spcBef>
            </a:pPr>
            <a:r>
              <a:rPr dirty="0" sz="1600" spc="-295" i="1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dirty="0" sz="1600" spc="-15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300" i="1">
                <a:solidFill>
                  <a:srgbClr val="231F20"/>
                </a:solidFill>
                <a:latin typeface="Trebuchet MS"/>
                <a:cs typeface="Trebuchet MS"/>
              </a:rPr>
              <a:t>Peter</a:t>
            </a:r>
            <a:r>
              <a:rPr dirty="0" sz="1600" spc="-15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280" i="1">
                <a:solidFill>
                  <a:srgbClr val="231F20"/>
                </a:solidFill>
                <a:latin typeface="Trebuchet MS"/>
                <a:cs typeface="Trebuchet MS"/>
              </a:rPr>
              <a:t>1:5:</a:t>
            </a:r>
            <a:r>
              <a:rPr dirty="0" sz="1600" spc="-160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450" i="1">
                <a:solidFill>
                  <a:srgbClr val="231F20"/>
                </a:solidFill>
                <a:latin typeface="Trebuchet MS"/>
                <a:cs typeface="Trebuchet MS"/>
              </a:rPr>
              <a:t>“Now</a:t>
            </a:r>
            <a:r>
              <a:rPr dirty="0" sz="1600" spc="-15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305" i="1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600" spc="-15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305" i="1">
                <a:solidFill>
                  <a:srgbClr val="231F20"/>
                </a:solidFill>
                <a:latin typeface="Trebuchet MS"/>
                <a:cs typeface="Trebuchet MS"/>
              </a:rPr>
              <a:t>this</a:t>
            </a:r>
            <a:r>
              <a:rPr dirty="0" sz="1600" spc="-15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305" i="1">
                <a:solidFill>
                  <a:srgbClr val="231F20"/>
                </a:solidFill>
                <a:latin typeface="Trebuchet MS"/>
                <a:cs typeface="Trebuchet MS"/>
              </a:rPr>
              <a:t>very</a:t>
            </a:r>
            <a:r>
              <a:rPr dirty="0" sz="1600" spc="-15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375" i="1">
                <a:solidFill>
                  <a:srgbClr val="231F20"/>
                </a:solidFill>
                <a:latin typeface="Trebuchet MS"/>
                <a:cs typeface="Trebuchet MS"/>
              </a:rPr>
              <a:t>reason</a:t>
            </a:r>
            <a:r>
              <a:rPr dirty="0" sz="1600" spc="-15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320" i="1">
                <a:solidFill>
                  <a:srgbClr val="231F20"/>
                </a:solidFill>
                <a:latin typeface="Trebuchet MS"/>
                <a:cs typeface="Trebuchet MS"/>
              </a:rPr>
              <a:t>also,</a:t>
            </a:r>
            <a:r>
              <a:rPr dirty="0" sz="1600" spc="-15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360" i="1">
                <a:solidFill>
                  <a:srgbClr val="231F20"/>
                </a:solidFill>
                <a:latin typeface="Trebuchet MS"/>
                <a:cs typeface="Trebuchet MS"/>
              </a:rPr>
              <a:t>applying</a:t>
            </a:r>
            <a:r>
              <a:rPr dirty="0" sz="1600" spc="-15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254" i="1">
                <a:solidFill>
                  <a:srgbClr val="231F20"/>
                </a:solidFill>
                <a:latin typeface="Trebuchet MS"/>
                <a:cs typeface="Trebuchet MS"/>
              </a:rPr>
              <a:t>all</a:t>
            </a:r>
            <a:r>
              <a:rPr dirty="0" sz="1600" spc="-15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345" i="1">
                <a:solidFill>
                  <a:srgbClr val="231F20"/>
                </a:solidFill>
                <a:latin typeface="Trebuchet MS"/>
                <a:cs typeface="Trebuchet MS"/>
              </a:rPr>
              <a:t>diligence,</a:t>
            </a:r>
            <a:r>
              <a:rPr dirty="0" sz="1600" spc="-15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375" i="1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600" spc="-15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355" i="1">
                <a:solidFill>
                  <a:srgbClr val="231F20"/>
                </a:solidFill>
                <a:latin typeface="Trebuchet MS"/>
                <a:cs typeface="Trebuchet MS"/>
              </a:rPr>
              <a:t>your</a:t>
            </a:r>
            <a:r>
              <a:rPr dirty="0" sz="1600" spc="-15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325" i="1">
                <a:solidFill>
                  <a:srgbClr val="231F20"/>
                </a:solidFill>
                <a:latin typeface="Trebuchet MS"/>
                <a:cs typeface="Trebuchet MS"/>
              </a:rPr>
              <a:t>faith</a:t>
            </a:r>
            <a:r>
              <a:rPr dirty="0" sz="1600" spc="-15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375" i="1">
                <a:solidFill>
                  <a:srgbClr val="231F20"/>
                </a:solidFill>
                <a:latin typeface="Trebuchet MS"/>
                <a:cs typeface="Trebuchet MS"/>
              </a:rPr>
              <a:t>supplie</a:t>
            </a:r>
            <a:r>
              <a:rPr dirty="0" sz="1600" spc="-375" i="1">
                <a:solidFill>
                  <a:srgbClr val="231F20"/>
                </a:solidFill>
                <a:latin typeface="Trebuchet MS"/>
                <a:cs typeface="Trebuchet MS"/>
              </a:rPr>
              <a:t>s</a:t>
            </a:r>
            <a:r>
              <a:rPr dirty="0" sz="1600" spc="500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405" i="1">
                <a:solidFill>
                  <a:srgbClr val="231F20"/>
                </a:solidFill>
                <a:latin typeface="Trebuchet MS"/>
                <a:cs typeface="Trebuchet MS"/>
              </a:rPr>
              <a:t>moral</a:t>
            </a:r>
            <a:r>
              <a:rPr dirty="0" sz="1600" spc="-240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345" i="1">
                <a:solidFill>
                  <a:srgbClr val="231F20"/>
                </a:solidFill>
                <a:latin typeface="Trebuchet MS"/>
                <a:cs typeface="Trebuchet MS"/>
              </a:rPr>
              <a:t>excellence,</a:t>
            </a:r>
            <a:r>
              <a:rPr dirty="0" sz="1600" spc="-23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459" i="1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600" spc="-23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375" i="1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600" spc="-23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355" i="1">
                <a:solidFill>
                  <a:srgbClr val="231F20"/>
                </a:solidFill>
                <a:latin typeface="Trebuchet MS"/>
                <a:cs typeface="Trebuchet MS"/>
              </a:rPr>
              <a:t>your</a:t>
            </a:r>
            <a:r>
              <a:rPr dirty="0" sz="1600" spc="-23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405" i="1">
                <a:solidFill>
                  <a:srgbClr val="231F20"/>
                </a:solidFill>
                <a:latin typeface="Trebuchet MS"/>
                <a:cs typeface="Trebuchet MS"/>
              </a:rPr>
              <a:t>moral</a:t>
            </a:r>
            <a:r>
              <a:rPr dirty="0" sz="1600" spc="-23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345" i="1">
                <a:solidFill>
                  <a:srgbClr val="231F20"/>
                </a:solidFill>
                <a:latin typeface="Trebuchet MS"/>
                <a:cs typeface="Trebuchet MS"/>
              </a:rPr>
              <a:t>excellence,</a:t>
            </a:r>
            <a:r>
              <a:rPr dirty="0" sz="1600" spc="-23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409" i="1">
                <a:solidFill>
                  <a:srgbClr val="231F20"/>
                </a:solidFill>
                <a:latin typeface="Trebuchet MS"/>
                <a:cs typeface="Trebuchet MS"/>
              </a:rPr>
              <a:t>knowledge”.</a:t>
            </a:r>
            <a:endParaRPr sz="1600">
              <a:latin typeface="Trebuchet MS"/>
              <a:cs typeface="Trebuchet MS"/>
            </a:endParaRPr>
          </a:p>
          <a:p>
            <a:pPr marL="667385">
              <a:lnSpc>
                <a:spcPct val="100000"/>
              </a:lnSpc>
              <a:spcBef>
                <a:spcPts val="1005"/>
              </a:spcBef>
            </a:pPr>
            <a:r>
              <a:rPr dirty="0" sz="1600" spc="-315" i="1">
                <a:solidFill>
                  <a:srgbClr val="231F20"/>
                </a:solidFill>
                <a:latin typeface="Trebuchet MS"/>
                <a:cs typeface="Trebuchet MS"/>
              </a:rPr>
              <a:t>Proverbs</a:t>
            </a:r>
            <a:r>
              <a:rPr dirty="0" sz="1600" spc="-23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285" i="1">
                <a:solidFill>
                  <a:srgbClr val="231F20"/>
                </a:solidFill>
                <a:latin typeface="Trebuchet MS"/>
                <a:cs typeface="Trebuchet MS"/>
              </a:rPr>
              <a:t>8:14:</a:t>
            </a:r>
            <a:r>
              <a:rPr dirty="0" sz="1600" spc="-23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390" i="1">
                <a:solidFill>
                  <a:srgbClr val="231F20"/>
                </a:solidFill>
                <a:latin typeface="Trebuchet MS"/>
                <a:cs typeface="Trebuchet MS"/>
              </a:rPr>
              <a:t>“Counsel</a:t>
            </a:r>
            <a:r>
              <a:rPr dirty="0" sz="1600" spc="-23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265" i="1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600" spc="-229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490" i="1">
                <a:solidFill>
                  <a:srgbClr val="231F20"/>
                </a:solidFill>
                <a:latin typeface="Trebuchet MS"/>
                <a:cs typeface="Trebuchet MS"/>
              </a:rPr>
              <a:t>mine</a:t>
            </a:r>
            <a:r>
              <a:rPr dirty="0" sz="1600" spc="-23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459" i="1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600" spc="-23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434" i="1">
                <a:solidFill>
                  <a:srgbClr val="231F20"/>
                </a:solidFill>
                <a:latin typeface="Trebuchet MS"/>
                <a:cs typeface="Trebuchet MS"/>
              </a:rPr>
              <a:t>sound</a:t>
            </a:r>
            <a:r>
              <a:rPr dirty="0" sz="1600" spc="-229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445" i="1">
                <a:solidFill>
                  <a:srgbClr val="231F20"/>
                </a:solidFill>
                <a:latin typeface="Trebuchet MS"/>
                <a:cs typeface="Trebuchet MS"/>
              </a:rPr>
              <a:t>wisdom;</a:t>
            </a:r>
            <a:r>
              <a:rPr dirty="0" sz="1600" spc="-23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90" i="1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dirty="0" sz="1600" spc="-23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595" i="1">
                <a:solidFill>
                  <a:srgbClr val="231F20"/>
                </a:solidFill>
                <a:latin typeface="Trebuchet MS"/>
                <a:cs typeface="Trebuchet MS"/>
              </a:rPr>
              <a:t>am</a:t>
            </a:r>
            <a:r>
              <a:rPr dirty="0" sz="1600" spc="-229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375" i="1">
                <a:solidFill>
                  <a:srgbClr val="231F20"/>
                </a:solidFill>
                <a:latin typeface="Trebuchet MS"/>
                <a:cs typeface="Trebuchet MS"/>
              </a:rPr>
              <a:t>understanding,</a:t>
            </a:r>
            <a:r>
              <a:rPr dirty="0" sz="1600" spc="-23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430" i="1">
                <a:solidFill>
                  <a:srgbClr val="231F20"/>
                </a:solidFill>
                <a:latin typeface="Trebuchet MS"/>
                <a:cs typeface="Trebuchet MS"/>
              </a:rPr>
              <a:t>power</a:t>
            </a:r>
            <a:r>
              <a:rPr dirty="0" sz="1600" spc="-23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265" i="1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600" spc="-229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459" i="1">
                <a:solidFill>
                  <a:srgbClr val="231F20"/>
                </a:solidFill>
                <a:latin typeface="Trebuchet MS"/>
                <a:cs typeface="Trebuchet MS"/>
              </a:rPr>
              <a:t>mine”.</a:t>
            </a:r>
            <a:endParaRPr sz="1600">
              <a:latin typeface="Trebuchet MS"/>
              <a:cs typeface="Trebuchet MS"/>
            </a:endParaRPr>
          </a:p>
          <a:p>
            <a:pPr marL="667385">
              <a:lnSpc>
                <a:spcPct val="100000"/>
              </a:lnSpc>
              <a:spcBef>
                <a:spcPts val="1360"/>
              </a:spcBef>
            </a:pPr>
            <a:r>
              <a:rPr dirty="0" sz="1600" spc="-340" i="1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600" spc="-240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365" i="1">
                <a:solidFill>
                  <a:srgbClr val="231F20"/>
                </a:solidFill>
                <a:latin typeface="Trebuchet MS"/>
                <a:cs typeface="Trebuchet MS"/>
              </a:rPr>
              <a:t>Book</a:t>
            </a:r>
            <a:r>
              <a:rPr dirty="0" sz="1600" spc="-23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370" i="1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600" spc="-23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425" i="1">
                <a:solidFill>
                  <a:srgbClr val="231F20"/>
                </a:solidFill>
                <a:latin typeface="Trebuchet MS"/>
                <a:cs typeface="Trebuchet MS"/>
              </a:rPr>
              <a:t>Nehemiah</a:t>
            </a:r>
            <a:r>
              <a:rPr dirty="0" sz="1600" spc="-23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280" i="1">
                <a:solidFill>
                  <a:srgbClr val="231F20"/>
                </a:solidFill>
                <a:latin typeface="Trebuchet MS"/>
                <a:cs typeface="Trebuchet MS"/>
              </a:rPr>
              <a:t>3:</a:t>
            </a:r>
            <a:r>
              <a:rPr dirty="0" sz="1600" spc="-23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310" i="1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600" spc="-23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459" i="1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600" spc="-23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340" i="1">
                <a:solidFill>
                  <a:srgbClr val="231F20"/>
                </a:solidFill>
                <a:latin typeface="Trebuchet MS"/>
                <a:cs typeface="Trebuchet MS"/>
              </a:rPr>
              <a:t>Involve</a:t>
            </a:r>
            <a:r>
              <a:rPr dirty="0" sz="1600" spc="-23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600" spc="-375" i="1">
                <a:solidFill>
                  <a:srgbClr val="231F20"/>
                </a:solidFill>
                <a:latin typeface="Trebuchet MS"/>
                <a:cs typeface="Trebuchet MS"/>
              </a:rPr>
              <a:t>People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2074449" y="4595467"/>
            <a:ext cx="5613400" cy="4135120"/>
            <a:chOff x="2074449" y="4595467"/>
            <a:chExt cx="5613400" cy="4135120"/>
          </a:xfrm>
        </p:grpSpPr>
        <p:sp>
          <p:nvSpPr>
            <p:cNvPr id="18" name="object 18" descr=""/>
            <p:cNvSpPr/>
            <p:nvPr/>
          </p:nvSpPr>
          <p:spPr>
            <a:xfrm>
              <a:off x="3009351" y="4595467"/>
              <a:ext cx="4668520" cy="1708785"/>
            </a:xfrm>
            <a:custGeom>
              <a:avLst/>
              <a:gdLst/>
              <a:ahLst/>
              <a:cxnLst/>
              <a:rect l="l" t="t" r="r" b="b"/>
              <a:pathLst>
                <a:path w="4668520" h="1708785">
                  <a:moveTo>
                    <a:pt x="4668170" y="0"/>
                  </a:moveTo>
                  <a:lnTo>
                    <a:pt x="0" y="0"/>
                  </a:lnTo>
                  <a:lnTo>
                    <a:pt x="0" y="1708581"/>
                  </a:lnTo>
                  <a:lnTo>
                    <a:pt x="4668170" y="1708581"/>
                  </a:lnTo>
                  <a:lnTo>
                    <a:pt x="46681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085277" y="4600234"/>
              <a:ext cx="5592445" cy="1668145"/>
            </a:xfrm>
            <a:custGeom>
              <a:avLst/>
              <a:gdLst/>
              <a:ahLst/>
              <a:cxnLst/>
              <a:rect l="l" t="t" r="r" b="b"/>
              <a:pathLst>
                <a:path w="5592445" h="1668145">
                  <a:moveTo>
                    <a:pt x="5592244" y="0"/>
                  </a:moveTo>
                  <a:lnTo>
                    <a:pt x="0" y="0"/>
                  </a:lnTo>
                  <a:lnTo>
                    <a:pt x="0" y="1668138"/>
                  </a:lnTo>
                  <a:lnTo>
                    <a:pt x="5592244" y="1668138"/>
                  </a:lnTo>
                  <a:lnTo>
                    <a:pt x="5592244" y="0"/>
                  </a:lnTo>
                  <a:close/>
                </a:path>
              </a:pathLst>
            </a:custGeom>
            <a:solidFill>
              <a:srgbClr val="2D3D54">
                <a:alpha val="37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074443" y="6446361"/>
              <a:ext cx="5613400" cy="2284095"/>
            </a:xfrm>
            <a:custGeom>
              <a:avLst/>
              <a:gdLst/>
              <a:ahLst/>
              <a:cxnLst/>
              <a:rect l="l" t="t" r="r" b="b"/>
              <a:pathLst>
                <a:path w="5613400" h="2284095">
                  <a:moveTo>
                    <a:pt x="5603075" y="0"/>
                  </a:moveTo>
                  <a:lnTo>
                    <a:pt x="0" y="0"/>
                  </a:lnTo>
                  <a:lnTo>
                    <a:pt x="0" y="944333"/>
                  </a:lnTo>
                  <a:lnTo>
                    <a:pt x="5603075" y="944333"/>
                  </a:lnTo>
                  <a:lnTo>
                    <a:pt x="5603075" y="0"/>
                  </a:lnTo>
                  <a:close/>
                </a:path>
                <a:path w="5613400" h="2284095">
                  <a:moveTo>
                    <a:pt x="5612943" y="1091323"/>
                  </a:moveTo>
                  <a:lnTo>
                    <a:pt x="9867" y="1091323"/>
                  </a:lnTo>
                  <a:lnTo>
                    <a:pt x="9867" y="2283739"/>
                  </a:lnTo>
                  <a:lnTo>
                    <a:pt x="5612943" y="2283739"/>
                  </a:lnTo>
                  <a:lnTo>
                    <a:pt x="5612943" y="10913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2085281" y="6475635"/>
            <a:ext cx="5592445" cy="885825"/>
          </a:xfrm>
          <a:prstGeom prst="rect">
            <a:avLst/>
          </a:prstGeom>
          <a:solidFill>
            <a:srgbClr val="2D3D54">
              <a:alpha val="37998"/>
            </a:srgbClr>
          </a:solidFill>
        </p:spPr>
        <p:txBody>
          <a:bodyPr wrap="square" lIns="0" tIns="119380" rIns="0" bIns="0" rtlCol="0" vert="horz">
            <a:spAutoFit/>
          </a:bodyPr>
          <a:lstStyle/>
          <a:p>
            <a:pPr marL="668020">
              <a:lnSpc>
                <a:spcPct val="100000"/>
              </a:lnSpc>
              <a:spcBef>
                <a:spcPts val="940"/>
              </a:spcBef>
            </a:pPr>
            <a:r>
              <a:rPr dirty="0" sz="1400" spc="10" b="1">
                <a:solidFill>
                  <a:srgbClr val="FFFFFF"/>
                </a:solidFill>
                <a:latin typeface="Arial"/>
                <a:cs typeface="Arial"/>
              </a:rPr>
              <a:t>STRATEGIC</a:t>
            </a:r>
            <a:r>
              <a:rPr dirty="0" sz="14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THEMES</a:t>
            </a:r>
            <a:endParaRPr sz="1400">
              <a:latin typeface="Arial"/>
              <a:cs typeface="Arial"/>
            </a:endParaRPr>
          </a:p>
          <a:p>
            <a:pPr marL="668020" marR="786130">
              <a:lnSpc>
                <a:spcPts val="1490"/>
              </a:lnSpc>
              <a:spcBef>
                <a:spcPts val="20"/>
              </a:spcBef>
            </a:pP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Access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Equity;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Quality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Relevance;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Learner-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Centered,Value-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Oriented,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Cost-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Effective,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Open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Governance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Accountability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643070" y="7773090"/>
            <a:ext cx="1313815" cy="562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370" marR="5080" indent="-27305">
              <a:lnSpc>
                <a:spcPct val="125899"/>
              </a:lnSpc>
              <a:spcBef>
                <a:spcPts val="100"/>
              </a:spcBef>
            </a:pPr>
            <a:r>
              <a:rPr dirty="0" sz="1400" b="1">
                <a:solidFill>
                  <a:srgbClr val="2F5496"/>
                </a:solidFill>
                <a:latin typeface="Arial"/>
                <a:cs typeface="Arial"/>
              </a:rPr>
              <a:t>CORE</a:t>
            </a:r>
            <a:r>
              <a:rPr dirty="0" sz="1400" spc="-17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2F5496"/>
                </a:solidFill>
                <a:latin typeface="Arial"/>
                <a:cs typeface="Arial"/>
              </a:rPr>
              <a:t>VALUES </a:t>
            </a:r>
            <a:r>
              <a:rPr dirty="0" sz="1400" b="1">
                <a:solidFill>
                  <a:srgbClr val="2F5496"/>
                </a:solidFill>
                <a:latin typeface="Arial"/>
                <a:cs typeface="Arial"/>
              </a:rPr>
              <a:t>&amp;</a:t>
            </a:r>
            <a:r>
              <a:rPr dirty="0" sz="1400" spc="1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2F5496"/>
                </a:solidFill>
                <a:latin typeface="Arial"/>
                <a:cs typeface="Arial"/>
              </a:rPr>
              <a:t>PRINCIPLES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2085281" y="3358018"/>
            <a:ext cx="5592445" cy="5343525"/>
            <a:chOff x="2085281" y="3358018"/>
            <a:chExt cx="5592445" cy="5343525"/>
          </a:xfrm>
        </p:grpSpPr>
        <p:sp>
          <p:nvSpPr>
            <p:cNvPr id="24" name="object 24" descr=""/>
            <p:cNvSpPr/>
            <p:nvPr/>
          </p:nvSpPr>
          <p:spPr>
            <a:xfrm>
              <a:off x="4379049" y="7563136"/>
              <a:ext cx="1604645" cy="543560"/>
            </a:xfrm>
            <a:custGeom>
              <a:avLst/>
              <a:gdLst/>
              <a:ahLst/>
              <a:cxnLst/>
              <a:rect l="l" t="t" r="r" b="b"/>
              <a:pathLst>
                <a:path w="1604645" h="543559">
                  <a:moveTo>
                    <a:pt x="1604619" y="278561"/>
                  </a:moveTo>
                  <a:lnTo>
                    <a:pt x="0" y="278561"/>
                  </a:lnTo>
                  <a:lnTo>
                    <a:pt x="0" y="543217"/>
                  </a:lnTo>
                  <a:lnTo>
                    <a:pt x="1604619" y="543217"/>
                  </a:lnTo>
                  <a:lnTo>
                    <a:pt x="1604619" y="278561"/>
                  </a:lnTo>
                  <a:close/>
                </a:path>
                <a:path w="1604645" h="543559">
                  <a:moveTo>
                    <a:pt x="1604619" y="0"/>
                  </a:moveTo>
                  <a:lnTo>
                    <a:pt x="0" y="0"/>
                  </a:lnTo>
                  <a:lnTo>
                    <a:pt x="0" y="264642"/>
                  </a:lnTo>
                  <a:lnTo>
                    <a:pt x="1604619" y="264642"/>
                  </a:lnTo>
                  <a:lnTo>
                    <a:pt x="1604619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23876" y="7625836"/>
              <a:ext cx="114874" cy="139228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4755247" y="7904415"/>
              <a:ext cx="852805" cy="139700"/>
            </a:xfrm>
            <a:custGeom>
              <a:avLst/>
              <a:gdLst/>
              <a:ahLst/>
              <a:cxnLst/>
              <a:rect l="l" t="t" r="r" b="b"/>
              <a:pathLst>
                <a:path w="852804" h="139700">
                  <a:moveTo>
                    <a:pt x="61031" y="0"/>
                  </a:moveTo>
                  <a:lnTo>
                    <a:pt x="16846" y="20933"/>
                  </a:lnTo>
                  <a:lnTo>
                    <a:pt x="1051" y="56197"/>
                  </a:lnTo>
                  <a:lnTo>
                    <a:pt x="0" y="69663"/>
                  </a:lnTo>
                  <a:lnTo>
                    <a:pt x="1061" y="83363"/>
                  </a:lnTo>
                  <a:lnTo>
                    <a:pt x="16992" y="118630"/>
                  </a:lnTo>
                  <a:lnTo>
                    <a:pt x="61031" y="139226"/>
                  </a:lnTo>
                  <a:lnTo>
                    <a:pt x="73737" y="137939"/>
                  </a:lnTo>
                  <a:lnTo>
                    <a:pt x="85280" y="134077"/>
                  </a:lnTo>
                  <a:lnTo>
                    <a:pt x="95611" y="127641"/>
                  </a:lnTo>
                  <a:lnTo>
                    <a:pt x="104737" y="118630"/>
                  </a:lnTo>
                  <a:lnTo>
                    <a:pt x="110000" y="111052"/>
                  </a:lnTo>
                  <a:lnTo>
                    <a:pt x="61031" y="111052"/>
                  </a:lnTo>
                  <a:lnTo>
                    <a:pt x="53816" y="110339"/>
                  </a:lnTo>
                  <a:lnTo>
                    <a:pt x="27931" y="78495"/>
                  </a:lnTo>
                  <a:lnTo>
                    <a:pt x="27353" y="69663"/>
                  </a:lnTo>
                  <a:lnTo>
                    <a:pt x="27931" y="60790"/>
                  </a:lnTo>
                  <a:lnTo>
                    <a:pt x="53816" y="28980"/>
                  </a:lnTo>
                  <a:lnTo>
                    <a:pt x="61031" y="28270"/>
                  </a:lnTo>
                  <a:lnTo>
                    <a:pt x="110024" y="28270"/>
                  </a:lnTo>
                  <a:lnTo>
                    <a:pt x="105065" y="20933"/>
                  </a:lnTo>
                  <a:lnTo>
                    <a:pt x="95999" y="11774"/>
                  </a:lnTo>
                  <a:lnTo>
                    <a:pt x="85637" y="5232"/>
                  </a:lnTo>
                  <a:lnTo>
                    <a:pt x="73981" y="1308"/>
                  </a:lnTo>
                  <a:lnTo>
                    <a:pt x="61031" y="0"/>
                  </a:lnTo>
                  <a:close/>
                </a:path>
                <a:path w="852804" h="139700">
                  <a:moveTo>
                    <a:pt x="110024" y="28270"/>
                  </a:moveTo>
                  <a:lnTo>
                    <a:pt x="61031" y="28270"/>
                  </a:lnTo>
                  <a:lnTo>
                    <a:pt x="68205" y="28980"/>
                  </a:lnTo>
                  <a:lnTo>
                    <a:pt x="74647" y="31111"/>
                  </a:lnTo>
                  <a:lnTo>
                    <a:pt x="94554" y="69663"/>
                  </a:lnTo>
                  <a:lnTo>
                    <a:pt x="93977" y="78495"/>
                  </a:lnTo>
                  <a:lnTo>
                    <a:pt x="68205" y="110339"/>
                  </a:lnTo>
                  <a:lnTo>
                    <a:pt x="61031" y="111052"/>
                  </a:lnTo>
                  <a:lnTo>
                    <a:pt x="110000" y="111052"/>
                  </a:lnTo>
                  <a:lnTo>
                    <a:pt x="121903" y="69663"/>
                  </a:lnTo>
                  <a:lnTo>
                    <a:pt x="120851" y="56197"/>
                  </a:lnTo>
                  <a:lnTo>
                    <a:pt x="117694" y="43586"/>
                  </a:lnTo>
                  <a:lnTo>
                    <a:pt x="112432" y="31832"/>
                  </a:lnTo>
                  <a:lnTo>
                    <a:pt x="110024" y="28270"/>
                  </a:lnTo>
                  <a:close/>
                </a:path>
                <a:path w="852804" h="139700">
                  <a:moveTo>
                    <a:pt x="187124" y="1746"/>
                  </a:moveTo>
                  <a:lnTo>
                    <a:pt x="141105" y="1746"/>
                  </a:lnTo>
                  <a:lnTo>
                    <a:pt x="141105" y="137480"/>
                  </a:lnTo>
                  <a:lnTo>
                    <a:pt x="192916" y="137480"/>
                  </a:lnTo>
                  <a:lnTo>
                    <a:pt x="201612" y="136787"/>
                  </a:lnTo>
                  <a:lnTo>
                    <a:pt x="228347" y="112604"/>
                  </a:lnTo>
                  <a:lnTo>
                    <a:pt x="167619" y="112604"/>
                  </a:lnTo>
                  <a:lnTo>
                    <a:pt x="167619" y="80542"/>
                  </a:lnTo>
                  <a:lnTo>
                    <a:pt x="227565" y="80542"/>
                  </a:lnTo>
                  <a:lnTo>
                    <a:pt x="220762" y="69655"/>
                  </a:lnTo>
                  <a:lnTo>
                    <a:pt x="215164" y="65318"/>
                  </a:lnTo>
                  <a:lnTo>
                    <a:pt x="207849" y="62859"/>
                  </a:lnTo>
                  <a:lnTo>
                    <a:pt x="214214" y="57631"/>
                  </a:lnTo>
                  <a:lnTo>
                    <a:pt x="215639" y="55670"/>
                  </a:lnTo>
                  <a:lnTo>
                    <a:pt x="167619" y="55670"/>
                  </a:lnTo>
                  <a:lnTo>
                    <a:pt x="167619" y="26621"/>
                  </a:lnTo>
                  <a:lnTo>
                    <a:pt x="221112" y="26621"/>
                  </a:lnTo>
                  <a:lnTo>
                    <a:pt x="220047" y="22878"/>
                  </a:lnTo>
                  <a:lnTo>
                    <a:pt x="194911" y="2377"/>
                  </a:lnTo>
                  <a:lnTo>
                    <a:pt x="187124" y="1746"/>
                  </a:lnTo>
                  <a:close/>
                </a:path>
                <a:path w="852804" h="139700">
                  <a:moveTo>
                    <a:pt x="227565" y="80542"/>
                  </a:moveTo>
                  <a:lnTo>
                    <a:pt x="191138" y="80542"/>
                  </a:lnTo>
                  <a:lnTo>
                    <a:pt x="195077" y="81921"/>
                  </a:lnTo>
                  <a:lnTo>
                    <a:pt x="200966" y="87425"/>
                  </a:lnTo>
                  <a:lnTo>
                    <a:pt x="202439" y="91165"/>
                  </a:lnTo>
                  <a:lnTo>
                    <a:pt x="202439" y="102049"/>
                  </a:lnTo>
                  <a:lnTo>
                    <a:pt x="200999" y="106071"/>
                  </a:lnTo>
                  <a:lnTo>
                    <a:pt x="200891" y="106372"/>
                  </a:lnTo>
                  <a:lnTo>
                    <a:pt x="194692" y="111358"/>
                  </a:lnTo>
                  <a:lnTo>
                    <a:pt x="189612" y="112604"/>
                  </a:lnTo>
                  <a:lnTo>
                    <a:pt x="228347" y="112604"/>
                  </a:lnTo>
                  <a:lnTo>
                    <a:pt x="229810" y="106372"/>
                  </a:lnTo>
                  <a:lnTo>
                    <a:pt x="229881" y="106071"/>
                  </a:lnTo>
                  <a:lnTo>
                    <a:pt x="230475" y="97642"/>
                  </a:lnTo>
                  <a:lnTo>
                    <a:pt x="230475" y="89352"/>
                  </a:lnTo>
                  <a:lnTo>
                    <a:pt x="228535" y="82094"/>
                  </a:lnTo>
                  <a:lnTo>
                    <a:pt x="227565" y="80542"/>
                  </a:lnTo>
                  <a:close/>
                </a:path>
                <a:path w="852804" h="139700">
                  <a:moveTo>
                    <a:pt x="221112" y="26621"/>
                  </a:moveTo>
                  <a:lnTo>
                    <a:pt x="185748" y="26621"/>
                  </a:lnTo>
                  <a:lnTo>
                    <a:pt x="189078" y="27979"/>
                  </a:lnTo>
                  <a:lnTo>
                    <a:pt x="193852" y="33422"/>
                  </a:lnTo>
                  <a:lnTo>
                    <a:pt x="195047" y="36852"/>
                  </a:lnTo>
                  <a:lnTo>
                    <a:pt x="195047" y="45212"/>
                  </a:lnTo>
                  <a:lnTo>
                    <a:pt x="193852" y="48708"/>
                  </a:lnTo>
                  <a:lnTo>
                    <a:pt x="189078" y="54277"/>
                  </a:lnTo>
                  <a:lnTo>
                    <a:pt x="185748" y="55670"/>
                  </a:lnTo>
                  <a:lnTo>
                    <a:pt x="215639" y="55670"/>
                  </a:lnTo>
                  <a:lnTo>
                    <a:pt x="218762" y="51371"/>
                  </a:lnTo>
                  <a:lnTo>
                    <a:pt x="221491" y="44079"/>
                  </a:lnTo>
                  <a:lnTo>
                    <a:pt x="222281" y="36852"/>
                  </a:lnTo>
                  <a:lnTo>
                    <a:pt x="222401" y="35755"/>
                  </a:lnTo>
                  <a:lnTo>
                    <a:pt x="221812" y="29085"/>
                  </a:lnTo>
                  <a:lnTo>
                    <a:pt x="221112" y="26621"/>
                  </a:lnTo>
                  <a:close/>
                </a:path>
                <a:path w="852804" h="139700">
                  <a:moveTo>
                    <a:pt x="327773" y="1746"/>
                  </a:moveTo>
                  <a:lnTo>
                    <a:pt x="250362" y="1746"/>
                  </a:lnTo>
                  <a:lnTo>
                    <a:pt x="250362" y="137480"/>
                  </a:lnTo>
                  <a:lnTo>
                    <a:pt x="328838" y="137480"/>
                  </a:lnTo>
                  <a:lnTo>
                    <a:pt x="328838" y="112604"/>
                  </a:lnTo>
                  <a:lnTo>
                    <a:pt x="276880" y="112604"/>
                  </a:lnTo>
                  <a:lnTo>
                    <a:pt x="276880" y="79959"/>
                  </a:lnTo>
                  <a:lnTo>
                    <a:pt x="325410" y="79959"/>
                  </a:lnTo>
                  <a:lnTo>
                    <a:pt x="325410" y="55087"/>
                  </a:lnTo>
                  <a:lnTo>
                    <a:pt x="276880" y="55087"/>
                  </a:lnTo>
                  <a:lnTo>
                    <a:pt x="276880" y="26621"/>
                  </a:lnTo>
                  <a:lnTo>
                    <a:pt x="327773" y="26621"/>
                  </a:lnTo>
                  <a:lnTo>
                    <a:pt x="327773" y="1746"/>
                  </a:lnTo>
                  <a:close/>
                </a:path>
                <a:path w="852804" h="139700">
                  <a:moveTo>
                    <a:pt x="395884" y="1746"/>
                  </a:moveTo>
                  <a:lnTo>
                    <a:pt x="348951" y="1746"/>
                  </a:lnTo>
                  <a:lnTo>
                    <a:pt x="348951" y="137480"/>
                  </a:lnTo>
                  <a:lnTo>
                    <a:pt x="392915" y="137480"/>
                  </a:lnTo>
                  <a:lnTo>
                    <a:pt x="406917" y="136353"/>
                  </a:lnTo>
                  <a:lnTo>
                    <a:pt x="419210" y="132973"/>
                  </a:lnTo>
                  <a:lnTo>
                    <a:pt x="429793" y="127339"/>
                  </a:lnTo>
                  <a:lnTo>
                    <a:pt x="438666" y="119451"/>
                  </a:lnTo>
                  <a:lnTo>
                    <a:pt x="443541" y="112604"/>
                  </a:lnTo>
                  <a:lnTo>
                    <a:pt x="375469" y="112604"/>
                  </a:lnTo>
                  <a:lnTo>
                    <a:pt x="375469" y="26621"/>
                  </a:lnTo>
                  <a:lnTo>
                    <a:pt x="442888" y="26621"/>
                  </a:lnTo>
                  <a:lnTo>
                    <a:pt x="438898" y="20739"/>
                  </a:lnTo>
                  <a:lnTo>
                    <a:pt x="430282" y="12430"/>
                  </a:lnTo>
                  <a:lnTo>
                    <a:pt x="420241" y="6494"/>
                  </a:lnTo>
                  <a:lnTo>
                    <a:pt x="408774" y="2933"/>
                  </a:lnTo>
                  <a:lnTo>
                    <a:pt x="395884" y="1746"/>
                  </a:lnTo>
                  <a:close/>
                </a:path>
                <a:path w="852804" h="139700">
                  <a:moveTo>
                    <a:pt x="442888" y="26621"/>
                  </a:moveTo>
                  <a:lnTo>
                    <a:pt x="392457" y="26621"/>
                  </a:lnTo>
                  <a:lnTo>
                    <a:pt x="400422" y="27340"/>
                  </a:lnTo>
                  <a:lnTo>
                    <a:pt x="407401" y="29498"/>
                  </a:lnTo>
                  <a:lnTo>
                    <a:pt x="427431" y="69663"/>
                  </a:lnTo>
                  <a:lnTo>
                    <a:pt x="426873" y="78858"/>
                  </a:lnTo>
                  <a:lnTo>
                    <a:pt x="400687" y="111866"/>
                  </a:lnTo>
                  <a:lnTo>
                    <a:pt x="392764" y="112604"/>
                  </a:lnTo>
                  <a:lnTo>
                    <a:pt x="443541" y="112604"/>
                  </a:lnTo>
                  <a:lnTo>
                    <a:pt x="445643" y="109653"/>
                  </a:lnTo>
                  <a:lnTo>
                    <a:pt x="450697" y="98042"/>
                  </a:lnTo>
                  <a:lnTo>
                    <a:pt x="453703" y="84795"/>
                  </a:lnTo>
                  <a:lnTo>
                    <a:pt x="454705" y="69853"/>
                  </a:lnTo>
                  <a:lnTo>
                    <a:pt x="453717" y="55489"/>
                  </a:lnTo>
                  <a:lnTo>
                    <a:pt x="450753" y="42516"/>
                  </a:lnTo>
                  <a:lnTo>
                    <a:pt x="445813" y="30932"/>
                  </a:lnTo>
                  <a:lnTo>
                    <a:pt x="442888" y="26621"/>
                  </a:lnTo>
                  <a:close/>
                </a:path>
                <a:path w="852804" h="139700">
                  <a:moveTo>
                    <a:pt x="501638" y="1746"/>
                  </a:moveTo>
                  <a:lnTo>
                    <a:pt x="475124" y="1746"/>
                  </a:lnTo>
                  <a:lnTo>
                    <a:pt x="475124" y="137480"/>
                  </a:lnTo>
                  <a:lnTo>
                    <a:pt x="501638" y="137480"/>
                  </a:lnTo>
                  <a:lnTo>
                    <a:pt x="501638" y="1746"/>
                  </a:lnTo>
                  <a:close/>
                </a:path>
                <a:path w="852804" h="139700">
                  <a:moveTo>
                    <a:pt x="603886" y="1746"/>
                  </a:moveTo>
                  <a:lnTo>
                    <a:pt x="526474" y="1746"/>
                  </a:lnTo>
                  <a:lnTo>
                    <a:pt x="526474" y="137480"/>
                  </a:lnTo>
                  <a:lnTo>
                    <a:pt x="604951" y="137480"/>
                  </a:lnTo>
                  <a:lnTo>
                    <a:pt x="604951" y="112604"/>
                  </a:lnTo>
                  <a:lnTo>
                    <a:pt x="552992" y="112604"/>
                  </a:lnTo>
                  <a:lnTo>
                    <a:pt x="552992" y="79959"/>
                  </a:lnTo>
                  <a:lnTo>
                    <a:pt x="601524" y="79959"/>
                  </a:lnTo>
                  <a:lnTo>
                    <a:pt x="601524" y="55087"/>
                  </a:lnTo>
                  <a:lnTo>
                    <a:pt x="552992" y="55087"/>
                  </a:lnTo>
                  <a:lnTo>
                    <a:pt x="552992" y="26621"/>
                  </a:lnTo>
                  <a:lnTo>
                    <a:pt x="603886" y="26621"/>
                  </a:lnTo>
                  <a:lnTo>
                    <a:pt x="603886" y="1746"/>
                  </a:lnTo>
                  <a:close/>
                </a:path>
                <a:path w="852804" h="139700">
                  <a:moveTo>
                    <a:pt x="648896" y="1746"/>
                  </a:moveTo>
                  <a:lnTo>
                    <a:pt x="624589" y="1746"/>
                  </a:lnTo>
                  <a:lnTo>
                    <a:pt x="624589" y="137480"/>
                  </a:lnTo>
                  <a:lnTo>
                    <a:pt x="651103" y="137480"/>
                  </a:lnTo>
                  <a:lnTo>
                    <a:pt x="651103" y="50521"/>
                  </a:lnTo>
                  <a:lnTo>
                    <a:pt x="682307" y="50521"/>
                  </a:lnTo>
                  <a:lnTo>
                    <a:pt x="648896" y="1746"/>
                  </a:lnTo>
                  <a:close/>
                </a:path>
                <a:path w="852804" h="139700">
                  <a:moveTo>
                    <a:pt x="682307" y="50521"/>
                  </a:moveTo>
                  <a:lnTo>
                    <a:pt x="651103" y="50521"/>
                  </a:lnTo>
                  <a:lnTo>
                    <a:pt x="709923" y="137480"/>
                  </a:lnTo>
                  <a:lnTo>
                    <a:pt x="732243" y="137480"/>
                  </a:lnTo>
                  <a:lnTo>
                    <a:pt x="732243" y="84721"/>
                  </a:lnTo>
                  <a:lnTo>
                    <a:pt x="705733" y="84721"/>
                  </a:lnTo>
                  <a:lnTo>
                    <a:pt x="682307" y="50521"/>
                  </a:lnTo>
                  <a:close/>
                </a:path>
                <a:path w="852804" h="139700">
                  <a:moveTo>
                    <a:pt x="732243" y="1746"/>
                  </a:moveTo>
                  <a:lnTo>
                    <a:pt x="705733" y="1746"/>
                  </a:lnTo>
                  <a:lnTo>
                    <a:pt x="705733" y="84721"/>
                  </a:lnTo>
                  <a:lnTo>
                    <a:pt x="732243" y="84721"/>
                  </a:lnTo>
                  <a:lnTo>
                    <a:pt x="732243" y="1746"/>
                  </a:lnTo>
                  <a:close/>
                </a:path>
                <a:path w="852804" h="139700">
                  <a:moveTo>
                    <a:pt x="813694" y="26621"/>
                  </a:moveTo>
                  <a:lnTo>
                    <a:pt x="787180" y="26621"/>
                  </a:lnTo>
                  <a:lnTo>
                    <a:pt x="787180" y="137480"/>
                  </a:lnTo>
                  <a:lnTo>
                    <a:pt x="813694" y="137480"/>
                  </a:lnTo>
                  <a:lnTo>
                    <a:pt x="813694" y="26621"/>
                  </a:lnTo>
                  <a:close/>
                </a:path>
                <a:path w="852804" h="139700">
                  <a:moveTo>
                    <a:pt x="852246" y="1746"/>
                  </a:moveTo>
                  <a:lnTo>
                    <a:pt x="748626" y="1746"/>
                  </a:lnTo>
                  <a:lnTo>
                    <a:pt x="748626" y="26621"/>
                  </a:lnTo>
                  <a:lnTo>
                    <a:pt x="852246" y="26621"/>
                  </a:lnTo>
                  <a:lnTo>
                    <a:pt x="852246" y="1746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069851" y="7563136"/>
              <a:ext cx="1604645" cy="543560"/>
            </a:xfrm>
            <a:custGeom>
              <a:avLst/>
              <a:gdLst/>
              <a:ahLst/>
              <a:cxnLst/>
              <a:rect l="l" t="t" r="r" b="b"/>
              <a:pathLst>
                <a:path w="1604645" h="543559">
                  <a:moveTo>
                    <a:pt x="1604619" y="278561"/>
                  </a:moveTo>
                  <a:lnTo>
                    <a:pt x="0" y="278561"/>
                  </a:lnTo>
                  <a:lnTo>
                    <a:pt x="0" y="543217"/>
                  </a:lnTo>
                  <a:lnTo>
                    <a:pt x="1604619" y="543217"/>
                  </a:lnTo>
                  <a:lnTo>
                    <a:pt x="1604619" y="278561"/>
                  </a:lnTo>
                  <a:close/>
                </a:path>
                <a:path w="1604645" h="543559">
                  <a:moveTo>
                    <a:pt x="1604619" y="0"/>
                  </a:moveTo>
                  <a:lnTo>
                    <a:pt x="0" y="0"/>
                  </a:lnTo>
                  <a:lnTo>
                    <a:pt x="0" y="264642"/>
                  </a:lnTo>
                  <a:lnTo>
                    <a:pt x="1604619" y="264642"/>
                  </a:lnTo>
                  <a:lnTo>
                    <a:pt x="1604619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27245" y="7626714"/>
              <a:ext cx="88610" cy="135731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6648152" y="7903540"/>
              <a:ext cx="448309" cy="139700"/>
            </a:xfrm>
            <a:custGeom>
              <a:avLst/>
              <a:gdLst/>
              <a:ahLst/>
              <a:cxnLst/>
              <a:rect l="l" t="t" r="r" b="b"/>
              <a:pathLst>
                <a:path w="448309" h="139700">
                  <a:moveTo>
                    <a:pt x="46018" y="1750"/>
                  </a:moveTo>
                  <a:lnTo>
                    <a:pt x="0" y="1750"/>
                  </a:lnTo>
                  <a:lnTo>
                    <a:pt x="0" y="137480"/>
                  </a:lnTo>
                  <a:lnTo>
                    <a:pt x="51810" y="137480"/>
                  </a:lnTo>
                  <a:lnTo>
                    <a:pt x="60506" y="136787"/>
                  </a:lnTo>
                  <a:lnTo>
                    <a:pt x="87239" y="112608"/>
                  </a:lnTo>
                  <a:lnTo>
                    <a:pt x="26513" y="112608"/>
                  </a:lnTo>
                  <a:lnTo>
                    <a:pt x="26513" y="80545"/>
                  </a:lnTo>
                  <a:lnTo>
                    <a:pt x="86456" y="80545"/>
                  </a:lnTo>
                  <a:lnTo>
                    <a:pt x="79656" y="69659"/>
                  </a:lnTo>
                  <a:lnTo>
                    <a:pt x="74058" y="65322"/>
                  </a:lnTo>
                  <a:lnTo>
                    <a:pt x="66739" y="62863"/>
                  </a:lnTo>
                  <a:lnTo>
                    <a:pt x="73107" y="57633"/>
                  </a:lnTo>
                  <a:lnTo>
                    <a:pt x="74533" y="55670"/>
                  </a:lnTo>
                  <a:lnTo>
                    <a:pt x="26513" y="55670"/>
                  </a:lnTo>
                  <a:lnTo>
                    <a:pt x="26513" y="26621"/>
                  </a:lnTo>
                  <a:lnTo>
                    <a:pt x="80005" y="26621"/>
                  </a:lnTo>
                  <a:lnTo>
                    <a:pt x="78941" y="22881"/>
                  </a:lnTo>
                  <a:lnTo>
                    <a:pt x="53805" y="2381"/>
                  </a:lnTo>
                  <a:lnTo>
                    <a:pt x="46018" y="1750"/>
                  </a:lnTo>
                  <a:close/>
                </a:path>
                <a:path w="448309" h="139700">
                  <a:moveTo>
                    <a:pt x="86456" y="80545"/>
                  </a:moveTo>
                  <a:lnTo>
                    <a:pt x="50032" y="80545"/>
                  </a:lnTo>
                  <a:lnTo>
                    <a:pt x="53971" y="81921"/>
                  </a:lnTo>
                  <a:lnTo>
                    <a:pt x="59860" y="87425"/>
                  </a:lnTo>
                  <a:lnTo>
                    <a:pt x="61329" y="91169"/>
                  </a:lnTo>
                  <a:lnTo>
                    <a:pt x="61329" y="102049"/>
                  </a:lnTo>
                  <a:lnTo>
                    <a:pt x="59888" y="106073"/>
                  </a:lnTo>
                  <a:lnTo>
                    <a:pt x="59781" y="106372"/>
                  </a:lnTo>
                  <a:lnTo>
                    <a:pt x="53585" y="111362"/>
                  </a:lnTo>
                  <a:lnTo>
                    <a:pt x="48506" y="112608"/>
                  </a:lnTo>
                  <a:lnTo>
                    <a:pt x="87239" y="112608"/>
                  </a:lnTo>
                  <a:lnTo>
                    <a:pt x="88704" y="106372"/>
                  </a:lnTo>
                  <a:lnTo>
                    <a:pt x="88774" y="106073"/>
                  </a:lnTo>
                  <a:lnTo>
                    <a:pt x="89369" y="97646"/>
                  </a:lnTo>
                  <a:lnTo>
                    <a:pt x="89369" y="89355"/>
                  </a:lnTo>
                  <a:lnTo>
                    <a:pt x="87425" y="82097"/>
                  </a:lnTo>
                  <a:lnTo>
                    <a:pt x="86456" y="80545"/>
                  </a:lnTo>
                  <a:close/>
                </a:path>
                <a:path w="448309" h="139700">
                  <a:moveTo>
                    <a:pt x="80005" y="26621"/>
                  </a:moveTo>
                  <a:lnTo>
                    <a:pt x="44643" y="26621"/>
                  </a:lnTo>
                  <a:lnTo>
                    <a:pt x="47972" y="27983"/>
                  </a:lnTo>
                  <a:lnTo>
                    <a:pt x="52746" y="33426"/>
                  </a:lnTo>
                  <a:lnTo>
                    <a:pt x="53941" y="36856"/>
                  </a:lnTo>
                  <a:lnTo>
                    <a:pt x="53941" y="45211"/>
                  </a:lnTo>
                  <a:lnTo>
                    <a:pt x="52746" y="48712"/>
                  </a:lnTo>
                  <a:lnTo>
                    <a:pt x="47972" y="54281"/>
                  </a:lnTo>
                  <a:lnTo>
                    <a:pt x="44643" y="55670"/>
                  </a:lnTo>
                  <a:lnTo>
                    <a:pt x="74533" y="55670"/>
                  </a:lnTo>
                  <a:lnTo>
                    <a:pt x="77656" y="51373"/>
                  </a:lnTo>
                  <a:lnTo>
                    <a:pt x="80385" y="44080"/>
                  </a:lnTo>
                  <a:lnTo>
                    <a:pt x="81174" y="36856"/>
                  </a:lnTo>
                  <a:lnTo>
                    <a:pt x="81295" y="35755"/>
                  </a:lnTo>
                  <a:lnTo>
                    <a:pt x="80706" y="29087"/>
                  </a:lnTo>
                  <a:lnTo>
                    <a:pt x="80005" y="26621"/>
                  </a:lnTo>
                  <a:close/>
                </a:path>
                <a:path w="448309" h="139700">
                  <a:moveTo>
                    <a:pt x="165408" y="0"/>
                  </a:moveTo>
                  <a:lnTo>
                    <a:pt x="121227" y="20937"/>
                  </a:lnTo>
                  <a:lnTo>
                    <a:pt x="105429" y="56198"/>
                  </a:lnTo>
                  <a:lnTo>
                    <a:pt x="104377" y="69663"/>
                  </a:lnTo>
                  <a:lnTo>
                    <a:pt x="105439" y="83364"/>
                  </a:lnTo>
                  <a:lnTo>
                    <a:pt x="121370" y="118634"/>
                  </a:lnTo>
                  <a:lnTo>
                    <a:pt x="165408" y="139230"/>
                  </a:lnTo>
                  <a:lnTo>
                    <a:pt x="178114" y="137942"/>
                  </a:lnTo>
                  <a:lnTo>
                    <a:pt x="189658" y="134080"/>
                  </a:lnTo>
                  <a:lnTo>
                    <a:pt x="199989" y="127643"/>
                  </a:lnTo>
                  <a:lnTo>
                    <a:pt x="209115" y="118634"/>
                  </a:lnTo>
                  <a:lnTo>
                    <a:pt x="214380" y="111056"/>
                  </a:lnTo>
                  <a:lnTo>
                    <a:pt x="165408" y="111056"/>
                  </a:lnTo>
                  <a:lnTo>
                    <a:pt x="158196" y="110342"/>
                  </a:lnTo>
                  <a:lnTo>
                    <a:pt x="132309" y="78497"/>
                  </a:lnTo>
                  <a:lnTo>
                    <a:pt x="131730" y="69663"/>
                  </a:lnTo>
                  <a:lnTo>
                    <a:pt x="132309" y="60792"/>
                  </a:lnTo>
                  <a:lnTo>
                    <a:pt x="158196" y="28984"/>
                  </a:lnTo>
                  <a:lnTo>
                    <a:pt x="165408" y="28274"/>
                  </a:lnTo>
                  <a:lnTo>
                    <a:pt x="214405" y="28274"/>
                  </a:lnTo>
                  <a:lnTo>
                    <a:pt x="209447" y="20937"/>
                  </a:lnTo>
                  <a:lnTo>
                    <a:pt x="200380" y="11777"/>
                  </a:lnTo>
                  <a:lnTo>
                    <a:pt x="190018" y="5234"/>
                  </a:lnTo>
                  <a:lnTo>
                    <a:pt x="178361" y="1308"/>
                  </a:lnTo>
                  <a:lnTo>
                    <a:pt x="165408" y="0"/>
                  </a:lnTo>
                  <a:close/>
                </a:path>
                <a:path w="448309" h="139700">
                  <a:moveTo>
                    <a:pt x="214405" y="28274"/>
                  </a:moveTo>
                  <a:lnTo>
                    <a:pt x="165408" y="28274"/>
                  </a:lnTo>
                  <a:lnTo>
                    <a:pt x="172585" y="28984"/>
                  </a:lnTo>
                  <a:lnTo>
                    <a:pt x="179028" y="31114"/>
                  </a:lnTo>
                  <a:lnTo>
                    <a:pt x="198935" y="69663"/>
                  </a:lnTo>
                  <a:lnTo>
                    <a:pt x="198358" y="78497"/>
                  </a:lnTo>
                  <a:lnTo>
                    <a:pt x="172585" y="110342"/>
                  </a:lnTo>
                  <a:lnTo>
                    <a:pt x="165408" y="111056"/>
                  </a:lnTo>
                  <a:lnTo>
                    <a:pt x="214380" y="111056"/>
                  </a:lnTo>
                  <a:lnTo>
                    <a:pt x="216594" y="107850"/>
                  </a:lnTo>
                  <a:lnTo>
                    <a:pt x="216684" y="107719"/>
                  </a:lnTo>
                  <a:lnTo>
                    <a:pt x="221962" y="96093"/>
                  </a:lnTo>
                  <a:lnTo>
                    <a:pt x="222645" y="93485"/>
                  </a:lnTo>
                  <a:lnTo>
                    <a:pt x="225198" y="83364"/>
                  </a:lnTo>
                  <a:lnTo>
                    <a:pt x="226284" y="69663"/>
                  </a:lnTo>
                  <a:lnTo>
                    <a:pt x="225231" y="56198"/>
                  </a:lnTo>
                  <a:lnTo>
                    <a:pt x="222074" y="43588"/>
                  </a:lnTo>
                  <a:lnTo>
                    <a:pt x="216812" y="31834"/>
                  </a:lnTo>
                  <a:lnTo>
                    <a:pt x="214405" y="28274"/>
                  </a:lnTo>
                  <a:close/>
                </a:path>
                <a:path w="448309" h="139700">
                  <a:moveTo>
                    <a:pt x="272936" y="1750"/>
                  </a:moveTo>
                  <a:lnTo>
                    <a:pt x="246423" y="1750"/>
                  </a:lnTo>
                  <a:lnTo>
                    <a:pt x="246423" y="137480"/>
                  </a:lnTo>
                  <a:lnTo>
                    <a:pt x="327567" y="137480"/>
                  </a:lnTo>
                  <a:lnTo>
                    <a:pt x="327567" y="112608"/>
                  </a:lnTo>
                  <a:lnTo>
                    <a:pt x="272936" y="112608"/>
                  </a:lnTo>
                  <a:lnTo>
                    <a:pt x="272936" y="1750"/>
                  </a:lnTo>
                  <a:close/>
                </a:path>
                <a:path w="448309" h="139700">
                  <a:moveTo>
                    <a:pt x="389202" y="1750"/>
                  </a:moveTo>
                  <a:lnTo>
                    <a:pt x="342270" y="1750"/>
                  </a:lnTo>
                  <a:lnTo>
                    <a:pt x="342270" y="137480"/>
                  </a:lnTo>
                  <a:lnTo>
                    <a:pt x="386228" y="137480"/>
                  </a:lnTo>
                  <a:lnTo>
                    <a:pt x="400233" y="136354"/>
                  </a:lnTo>
                  <a:lnTo>
                    <a:pt x="412526" y="132975"/>
                  </a:lnTo>
                  <a:lnTo>
                    <a:pt x="423109" y="127342"/>
                  </a:lnTo>
                  <a:lnTo>
                    <a:pt x="431985" y="119454"/>
                  </a:lnTo>
                  <a:lnTo>
                    <a:pt x="436859" y="112608"/>
                  </a:lnTo>
                  <a:lnTo>
                    <a:pt x="368783" y="112608"/>
                  </a:lnTo>
                  <a:lnTo>
                    <a:pt x="368783" y="26621"/>
                  </a:lnTo>
                  <a:lnTo>
                    <a:pt x="436200" y="26621"/>
                  </a:lnTo>
                  <a:lnTo>
                    <a:pt x="432211" y="20742"/>
                  </a:lnTo>
                  <a:lnTo>
                    <a:pt x="423595" y="12434"/>
                  </a:lnTo>
                  <a:lnTo>
                    <a:pt x="413555" y="6498"/>
                  </a:lnTo>
                  <a:lnTo>
                    <a:pt x="402091" y="2937"/>
                  </a:lnTo>
                  <a:lnTo>
                    <a:pt x="389202" y="1750"/>
                  </a:lnTo>
                  <a:close/>
                </a:path>
                <a:path w="448309" h="139700">
                  <a:moveTo>
                    <a:pt x="436200" y="26621"/>
                  </a:moveTo>
                  <a:lnTo>
                    <a:pt x="385771" y="26621"/>
                  </a:lnTo>
                  <a:lnTo>
                    <a:pt x="393736" y="27341"/>
                  </a:lnTo>
                  <a:lnTo>
                    <a:pt x="400717" y="29500"/>
                  </a:lnTo>
                  <a:lnTo>
                    <a:pt x="420745" y="69663"/>
                  </a:lnTo>
                  <a:lnTo>
                    <a:pt x="420188" y="78858"/>
                  </a:lnTo>
                  <a:lnTo>
                    <a:pt x="394001" y="111870"/>
                  </a:lnTo>
                  <a:lnTo>
                    <a:pt x="386077" y="112608"/>
                  </a:lnTo>
                  <a:lnTo>
                    <a:pt x="436859" y="112608"/>
                  </a:lnTo>
                  <a:lnTo>
                    <a:pt x="438960" y="109656"/>
                  </a:lnTo>
                  <a:lnTo>
                    <a:pt x="444013" y="98046"/>
                  </a:lnTo>
                  <a:lnTo>
                    <a:pt x="447020" y="84799"/>
                  </a:lnTo>
                  <a:lnTo>
                    <a:pt x="448022" y="69857"/>
                  </a:lnTo>
                  <a:lnTo>
                    <a:pt x="447034" y="55492"/>
                  </a:lnTo>
                  <a:lnTo>
                    <a:pt x="444068" y="42518"/>
                  </a:lnTo>
                  <a:lnTo>
                    <a:pt x="439127" y="30935"/>
                  </a:lnTo>
                  <a:lnTo>
                    <a:pt x="436200" y="26621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4379049" y="8158309"/>
              <a:ext cx="1604645" cy="543560"/>
            </a:xfrm>
            <a:custGeom>
              <a:avLst/>
              <a:gdLst/>
              <a:ahLst/>
              <a:cxnLst/>
              <a:rect l="l" t="t" r="r" b="b"/>
              <a:pathLst>
                <a:path w="1604645" h="543559">
                  <a:moveTo>
                    <a:pt x="1604619" y="278574"/>
                  </a:moveTo>
                  <a:lnTo>
                    <a:pt x="0" y="278574"/>
                  </a:lnTo>
                  <a:lnTo>
                    <a:pt x="0" y="543217"/>
                  </a:lnTo>
                  <a:lnTo>
                    <a:pt x="1604619" y="543217"/>
                  </a:lnTo>
                  <a:lnTo>
                    <a:pt x="1604619" y="278574"/>
                  </a:lnTo>
                  <a:close/>
                </a:path>
                <a:path w="1604645" h="543559">
                  <a:moveTo>
                    <a:pt x="1604619" y="0"/>
                  </a:moveTo>
                  <a:lnTo>
                    <a:pt x="0" y="0"/>
                  </a:lnTo>
                  <a:lnTo>
                    <a:pt x="0" y="264642"/>
                  </a:lnTo>
                  <a:lnTo>
                    <a:pt x="1604619" y="264642"/>
                  </a:lnTo>
                  <a:lnTo>
                    <a:pt x="1604619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0641" y="8222763"/>
              <a:ext cx="81446" cy="135733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4808041" y="8499591"/>
              <a:ext cx="746760" cy="139700"/>
            </a:xfrm>
            <a:custGeom>
              <a:avLst/>
              <a:gdLst/>
              <a:ahLst/>
              <a:cxnLst/>
              <a:rect l="l" t="t" r="r" b="b"/>
              <a:pathLst>
                <a:path w="746760" h="139700">
                  <a:moveTo>
                    <a:pt x="77411" y="1746"/>
                  </a:moveTo>
                  <a:lnTo>
                    <a:pt x="0" y="1746"/>
                  </a:lnTo>
                  <a:lnTo>
                    <a:pt x="0" y="137481"/>
                  </a:lnTo>
                  <a:lnTo>
                    <a:pt x="78477" y="137481"/>
                  </a:lnTo>
                  <a:lnTo>
                    <a:pt x="78477" y="112604"/>
                  </a:lnTo>
                  <a:lnTo>
                    <a:pt x="26513" y="112604"/>
                  </a:lnTo>
                  <a:lnTo>
                    <a:pt x="26513" y="79960"/>
                  </a:lnTo>
                  <a:lnTo>
                    <a:pt x="75049" y="79960"/>
                  </a:lnTo>
                  <a:lnTo>
                    <a:pt x="75049" y="55087"/>
                  </a:lnTo>
                  <a:lnTo>
                    <a:pt x="26513" y="55087"/>
                  </a:lnTo>
                  <a:lnTo>
                    <a:pt x="26513" y="26623"/>
                  </a:lnTo>
                  <a:lnTo>
                    <a:pt x="77411" y="26623"/>
                  </a:lnTo>
                  <a:lnTo>
                    <a:pt x="77411" y="1746"/>
                  </a:lnTo>
                  <a:close/>
                </a:path>
                <a:path w="746760" h="139700">
                  <a:moveTo>
                    <a:pt x="160989" y="1746"/>
                  </a:moveTo>
                  <a:lnTo>
                    <a:pt x="130211" y="1746"/>
                  </a:lnTo>
                  <a:lnTo>
                    <a:pt x="87315" y="137481"/>
                  </a:lnTo>
                  <a:lnTo>
                    <a:pt x="115426" y="137481"/>
                  </a:lnTo>
                  <a:lnTo>
                    <a:pt x="123351" y="110663"/>
                  </a:lnTo>
                  <a:lnTo>
                    <a:pt x="198894" y="110663"/>
                  </a:lnTo>
                  <a:lnTo>
                    <a:pt x="190643" y="86954"/>
                  </a:lnTo>
                  <a:lnTo>
                    <a:pt x="130362" y="86954"/>
                  </a:lnTo>
                  <a:lnTo>
                    <a:pt x="145980" y="34201"/>
                  </a:lnTo>
                  <a:lnTo>
                    <a:pt x="172284" y="34201"/>
                  </a:lnTo>
                  <a:lnTo>
                    <a:pt x="160989" y="1746"/>
                  </a:lnTo>
                  <a:close/>
                </a:path>
                <a:path w="746760" h="139700">
                  <a:moveTo>
                    <a:pt x="198894" y="110663"/>
                  </a:moveTo>
                  <a:lnTo>
                    <a:pt x="170971" y="110663"/>
                  </a:lnTo>
                  <a:lnTo>
                    <a:pt x="179730" y="137481"/>
                  </a:lnTo>
                  <a:lnTo>
                    <a:pt x="208227" y="137481"/>
                  </a:lnTo>
                  <a:lnTo>
                    <a:pt x="198894" y="110663"/>
                  </a:lnTo>
                  <a:close/>
                </a:path>
                <a:path w="746760" h="139700">
                  <a:moveTo>
                    <a:pt x="172284" y="34201"/>
                  </a:moveTo>
                  <a:lnTo>
                    <a:pt x="145980" y="34201"/>
                  </a:lnTo>
                  <a:lnTo>
                    <a:pt x="163123" y="86954"/>
                  </a:lnTo>
                  <a:lnTo>
                    <a:pt x="190643" y="86954"/>
                  </a:lnTo>
                  <a:lnTo>
                    <a:pt x="172284" y="34201"/>
                  </a:lnTo>
                  <a:close/>
                </a:path>
                <a:path w="746760" h="139700">
                  <a:moveTo>
                    <a:pt x="268113" y="1746"/>
                  </a:moveTo>
                  <a:lnTo>
                    <a:pt x="220572" y="1746"/>
                  </a:lnTo>
                  <a:lnTo>
                    <a:pt x="220572" y="137481"/>
                  </a:lnTo>
                  <a:lnTo>
                    <a:pt x="247086" y="137481"/>
                  </a:lnTo>
                  <a:lnTo>
                    <a:pt x="247086" y="82389"/>
                  </a:lnTo>
                  <a:lnTo>
                    <a:pt x="292379" y="82389"/>
                  </a:lnTo>
                  <a:lnTo>
                    <a:pt x="288632" y="77308"/>
                  </a:lnTo>
                  <a:lnTo>
                    <a:pt x="284648" y="74034"/>
                  </a:lnTo>
                  <a:lnTo>
                    <a:pt x="292647" y="67915"/>
                  </a:lnTo>
                  <a:lnTo>
                    <a:pt x="298360" y="60336"/>
                  </a:lnTo>
                  <a:lnTo>
                    <a:pt x="299428" y="57518"/>
                  </a:lnTo>
                  <a:lnTo>
                    <a:pt x="247086" y="57518"/>
                  </a:lnTo>
                  <a:lnTo>
                    <a:pt x="247086" y="26623"/>
                  </a:lnTo>
                  <a:lnTo>
                    <a:pt x="300721" y="26623"/>
                  </a:lnTo>
                  <a:lnTo>
                    <a:pt x="300510" y="25784"/>
                  </a:lnTo>
                  <a:lnTo>
                    <a:pt x="275484" y="2460"/>
                  </a:lnTo>
                  <a:lnTo>
                    <a:pt x="268113" y="1746"/>
                  </a:lnTo>
                  <a:close/>
                </a:path>
                <a:path w="746760" h="139700">
                  <a:moveTo>
                    <a:pt x="292379" y="82389"/>
                  </a:moveTo>
                  <a:lnTo>
                    <a:pt x="258210" y="82389"/>
                  </a:lnTo>
                  <a:lnTo>
                    <a:pt x="261496" y="84171"/>
                  </a:lnTo>
                  <a:lnTo>
                    <a:pt x="264571" y="87736"/>
                  </a:lnTo>
                  <a:lnTo>
                    <a:pt x="278596" y="120592"/>
                  </a:lnTo>
                  <a:lnTo>
                    <a:pt x="281094" y="127739"/>
                  </a:lnTo>
                  <a:lnTo>
                    <a:pt x="283112" y="133368"/>
                  </a:lnTo>
                  <a:lnTo>
                    <a:pt x="284648" y="137481"/>
                  </a:lnTo>
                  <a:lnTo>
                    <a:pt x="313827" y="137481"/>
                  </a:lnTo>
                  <a:lnTo>
                    <a:pt x="310443" y="128298"/>
                  </a:lnTo>
                  <a:lnTo>
                    <a:pt x="306998" y="118824"/>
                  </a:lnTo>
                  <a:lnTo>
                    <a:pt x="303491" y="109059"/>
                  </a:lnTo>
                  <a:lnTo>
                    <a:pt x="299923" y="99004"/>
                  </a:lnTo>
                  <a:lnTo>
                    <a:pt x="296269" y="89793"/>
                  </a:lnTo>
                  <a:lnTo>
                    <a:pt x="292506" y="82561"/>
                  </a:lnTo>
                  <a:lnTo>
                    <a:pt x="292379" y="82389"/>
                  </a:lnTo>
                  <a:close/>
                </a:path>
                <a:path w="746760" h="139700">
                  <a:moveTo>
                    <a:pt x="300721" y="26623"/>
                  </a:moveTo>
                  <a:lnTo>
                    <a:pt x="270601" y="26623"/>
                  </a:lnTo>
                  <a:lnTo>
                    <a:pt x="275656" y="31741"/>
                  </a:lnTo>
                  <a:lnTo>
                    <a:pt x="275656" y="46958"/>
                  </a:lnTo>
                  <a:lnTo>
                    <a:pt x="274345" y="50796"/>
                  </a:lnTo>
                  <a:lnTo>
                    <a:pt x="269114" y="56174"/>
                  </a:lnTo>
                  <a:lnTo>
                    <a:pt x="265572" y="57518"/>
                  </a:lnTo>
                  <a:lnTo>
                    <a:pt x="299428" y="57518"/>
                  </a:lnTo>
                  <a:lnTo>
                    <a:pt x="301787" y="51299"/>
                  </a:lnTo>
                  <a:lnTo>
                    <a:pt x="302929" y="40806"/>
                  </a:lnTo>
                  <a:lnTo>
                    <a:pt x="302324" y="32995"/>
                  </a:lnTo>
                  <a:lnTo>
                    <a:pt x="300721" y="26623"/>
                  </a:lnTo>
                  <a:close/>
                </a:path>
                <a:path w="746760" h="139700">
                  <a:moveTo>
                    <a:pt x="350625" y="1746"/>
                  </a:moveTo>
                  <a:lnTo>
                    <a:pt x="326322" y="1746"/>
                  </a:lnTo>
                  <a:lnTo>
                    <a:pt x="326322" y="137481"/>
                  </a:lnTo>
                  <a:lnTo>
                    <a:pt x="352832" y="137481"/>
                  </a:lnTo>
                  <a:lnTo>
                    <a:pt x="352832" y="50523"/>
                  </a:lnTo>
                  <a:lnTo>
                    <a:pt x="384036" y="50523"/>
                  </a:lnTo>
                  <a:lnTo>
                    <a:pt x="350625" y="1746"/>
                  </a:lnTo>
                  <a:close/>
                </a:path>
                <a:path w="746760" h="139700">
                  <a:moveTo>
                    <a:pt x="384036" y="50523"/>
                  </a:moveTo>
                  <a:lnTo>
                    <a:pt x="352832" y="50523"/>
                  </a:lnTo>
                  <a:lnTo>
                    <a:pt x="411652" y="137481"/>
                  </a:lnTo>
                  <a:lnTo>
                    <a:pt x="433976" y="137481"/>
                  </a:lnTo>
                  <a:lnTo>
                    <a:pt x="433976" y="84722"/>
                  </a:lnTo>
                  <a:lnTo>
                    <a:pt x="407462" y="84722"/>
                  </a:lnTo>
                  <a:lnTo>
                    <a:pt x="384036" y="50523"/>
                  </a:lnTo>
                  <a:close/>
                </a:path>
                <a:path w="746760" h="139700">
                  <a:moveTo>
                    <a:pt x="433976" y="1746"/>
                  </a:moveTo>
                  <a:lnTo>
                    <a:pt x="407462" y="1746"/>
                  </a:lnTo>
                  <a:lnTo>
                    <a:pt x="407462" y="84722"/>
                  </a:lnTo>
                  <a:lnTo>
                    <a:pt x="433976" y="84722"/>
                  </a:lnTo>
                  <a:lnTo>
                    <a:pt x="433976" y="1746"/>
                  </a:lnTo>
                  <a:close/>
                </a:path>
                <a:path w="746760" h="139700">
                  <a:moveTo>
                    <a:pt x="535614" y="1746"/>
                  </a:moveTo>
                  <a:lnTo>
                    <a:pt x="458204" y="1746"/>
                  </a:lnTo>
                  <a:lnTo>
                    <a:pt x="458204" y="137481"/>
                  </a:lnTo>
                  <a:lnTo>
                    <a:pt x="536681" y="137481"/>
                  </a:lnTo>
                  <a:lnTo>
                    <a:pt x="536681" y="112604"/>
                  </a:lnTo>
                  <a:lnTo>
                    <a:pt x="484722" y="112604"/>
                  </a:lnTo>
                  <a:lnTo>
                    <a:pt x="484722" y="79960"/>
                  </a:lnTo>
                  <a:lnTo>
                    <a:pt x="533253" y="79960"/>
                  </a:lnTo>
                  <a:lnTo>
                    <a:pt x="533253" y="55087"/>
                  </a:lnTo>
                  <a:lnTo>
                    <a:pt x="484722" y="55087"/>
                  </a:lnTo>
                  <a:lnTo>
                    <a:pt x="484722" y="26623"/>
                  </a:lnTo>
                  <a:lnTo>
                    <a:pt x="535614" y="26623"/>
                  </a:lnTo>
                  <a:lnTo>
                    <a:pt x="535614" y="1746"/>
                  </a:lnTo>
                  <a:close/>
                </a:path>
                <a:path w="746760" h="139700">
                  <a:moveTo>
                    <a:pt x="554738" y="96869"/>
                  </a:moveTo>
                  <a:lnTo>
                    <a:pt x="554738" y="126116"/>
                  </a:lnTo>
                  <a:lnTo>
                    <a:pt x="564110" y="131851"/>
                  </a:lnTo>
                  <a:lnTo>
                    <a:pt x="573634" y="135948"/>
                  </a:lnTo>
                  <a:lnTo>
                    <a:pt x="583788" y="138528"/>
                  </a:lnTo>
                  <a:lnTo>
                    <a:pt x="584766" y="138528"/>
                  </a:lnTo>
                  <a:lnTo>
                    <a:pt x="593139" y="139226"/>
                  </a:lnTo>
                  <a:lnTo>
                    <a:pt x="627657" y="121988"/>
                  </a:lnTo>
                  <a:lnTo>
                    <a:pt x="631329" y="114354"/>
                  </a:lnTo>
                  <a:lnTo>
                    <a:pt x="584939" y="114354"/>
                  </a:lnTo>
                  <a:lnTo>
                    <a:pt x="579121" y="112961"/>
                  </a:lnTo>
                  <a:lnTo>
                    <a:pt x="568148" y="107392"/>
                  </a:lnTo>
                  <a:lnTo>
                    <a:pt x="561849" y="102956"/>
                  </a:lnTo>
                  <a:lnTo>
                    <a:pt x="554738" y="96869"/>
                  </a:lnTo>
                  <a:close/>
                </a:path>
                <a:path w="746760" h="139700">
                  <a:moveTo>
                    <a:pt x="593139" y="0"/>
                  </a:moveTo>
                  <a:lnTo>
                    <a:pt x="558744" y="16525"/>
                  </a:lnTo>
                  <a:lnTo>
                    <a:pt x="552531" y="47962"/>
                  </a:lnTo>
                  <a:lnTo>
                    <a:pt x="554220" y="55346"/>
                  </a:lnTo>
                  <a:lnTo>
                    <a:pt x="596480" y="88153"/>
                  </a:lnTo>
                  <a:lnTo>
                    <a:pt x="601494" y="91231"/>
                  </a:lnTo>
                  <a:lnTo>
                    <a:pt x="605660" y="96282"/>
                  </a:lnTo>
                  <a:lnTo>
                    <a:pt x="606698" y="98971"/>
                  </a:lnTo>
                  <a:lnTo>
                    <a:pt x="606698" y="110175"/>
                  </a:lnTo>
                  <a:lnTo>
                    <a:pt x="601494" y="114354"/>
                  </a:lnTo>
                  <a:lnTo>
                    <a:pt x="631329" y="114354"/>
                  </a:lnTo>
                  <a:lnTo>
                    <a:pt x="633166" y="107392"/>
                  </a:lnTo>
                  <a:lnTo>
                    <a:pt x="633275" y="106978"/>
                  </a:lnTo>
                  <a:lnTo>
                    <a:pt x="633904" y="98971"/>
                  </a:lnTo>
                  <a:lnTo>
                    <a:pt x="633977" y="89226"/>
                  </a:lnTo>
                  <a:lnTo>
                    <a:pt x="632264" y="81940"/>
                  </a:lnTo>
                  <a:lnTo>
                    <a:pt x="589834" y="48773"/>
                  </a:lnTo>
                  <a:lnTo>
                    <a:pt x="584884" y="45763"/>
                  </a:lnTo>
                  <a:lnTo>
                    <a:pt x="580824" y="41098"/>
                  </a:lnTo>
                  <a:lnTo>
                    <a:pt x="579805" y="38635"/>
                  </a:lnTo>
                  <a:lnTo>
                    <a:pt x="579805" y="32677"/>
                  </a:lnTo>
                  <a:lnTo>
                    <a:pt x="581212" y="29974"/>
                  </a:lnTo>
                  <a:lnTo>
                    <a:pt x="586854" y="25895"/>
                  </a:lnTo>
                  <a:lnTo>
                    <a:pt x="590652" y="24872"/>
                  </a:lnTo>
                  <a:lnTo>
                    <a:pt x="629175" y="24872"/>
                  </a:lnTo>
                  <a:lnTo>
                    <a:pt x="629175" y="10494"/>
                  </a:lnTo>
                  <a:lnTo>
                    <a:pt x="619809" y="5902"/>
                  </a:lnTo>
                  <a:lnTo>
                    <a:pt x="610847" y="2682"/>
                  </a:lnTo>
                  <a:lnTo>
                    <a:pt x="601858" y="670"/>
                  </a:lnTo>
                  <a:lnTo>
                    <a:pt x="601987" y="670"/>
                  </a:lnTo>
                  <a:lnTo>
                    <a:pt x="593139" y="0"/>
                  </a:lnTo>
                  <a:close/>
                </a:path>
                <a:path w="746760" h="139700">
                  <a:moveTo>
                    <a:pt x="629175" y="24872"/>
                  </a:moveTo>
                  <a:lnTo>
                    <a:pt x="595421" y="24872"/>
                  </a:lnTo>
                  <a:lnTo>
                    <a:pt x="602247" y="25631"/>
                  </a:lnTo>
                  <a:lnTo>
                    <a:pt x="610148" y="27908"/>
                  </a:lnTo>
                  <a:lnTo>
                    <a:pt x="619124" y="31704"/>
                  </a:lnTo>
                  <a:lnTo>
                    <a:pt x="629175" y="37019"/>
                  </a:lnTo>
                  <a:lnTo>
                    <a:pt x="629175" y="24872"/>
                  </a:lnTo>
                  <a:close/>
                </a:path>
                <a:path w="746760" h="139700">
                  <a:moveTo>
                    <a:pt x="708094" y="26623"/>
                  </a:moveTo>
                  <a:lnTo>
                    <a:pt x="681581" y="26623"/>
                  </a:lnTo>
                  <a:lnTo>
                    <a:pt x="681581" y="137481"/>
                  </a:lnTo>
                  <a:lnTo>
                    <a:pt x="708094" y="137481"/>
                  </a:lnTo>
                  <a:lnTo>
                    <a:pt x="708094" y="26623"/>
                  </a:lnTo>
                  <a:close/>
                </a:path>
                <a:path w="746760" h="139700">
                  <a:moveTo>
                    <a:pt x="746646" y="1746"/>
                  </a:moveTo>
                  <a:lnTo>
                    <a:pt x="643028" y="1746"/>
                  </a:lnTo>
                  <a:lnTo>
                    <a:pt x="643028" y="26623"/>
                  </a:lnTo>
                  <a:lnTo>
                    <a:pt x="746646" y="26623"/>
                  </a:lnTo>
                  <a:lnTo>
                    <a:pt x="746646" y="1746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6069851" y="8158309"/>
              <a:ext cx="1604645" cy="543560"/>
            </a:xfrm>
            <a:custGeom>
              <a:avLst/>
              <a:gdLst/>
              <a:ahLst/>
              <a:cxnLst/>
              <a:rect l="l" t="t" r="r" b="b"/>
              <a:pathLst>
                <a:path w="1604645" h="543559">
                  <a:moveTo>
                    <a:pt x="1604619" y="278574"/>
                  </a:moveTo>
                  <a:lnTo>
                    <a:pt x="0" y="278574"/>
                  </a:lnTo>
                  <a:lnTo>
                    <a:pt x="0" y="543217"/>
                  </a:lnTo>
                  <a:lnTo>
                    <a:pt x="1604619" y="543217"/>
                  </a:lnTo>
                  <a:lnTo>
                    <a:pt x="1604619" y="278574"/>
                  </a:lnTo>
                  <a:close/>
                </a:path>
                <a:path w="1604645" h="543559">
                  <a:moveTo>
                    <a:pt x="1604619" y="0"/>
                  </a:moveTo>
                  <a:lnTo>
                    <a:pt x="0" y="0"/>
                  </a:lnTo>
                  <a:lnTo>
                    <a:pt x="0" y="264642"/>
                  </a:lnTo>
                  <a:lnTo>
                    <a:pt x="1604619" y="264642"/>
                  </a:lnTo>
                  <a:lnTo>
                    <a:pt x="1604619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26604" y="8222763"/>
              <a:ext cx="91123" cy="135733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6322846" y="8499591"/>
              <a:ext cx="1099185" cy="139700"/>
            </a:xfrm>
            <a:custGeom>
              <a:avLst/>
              <a:gdLst/>
              <a:ahLst/>
              <a:cxnLst/>
              <a:rect l="l" t="t" r="r" b="b"/>
              <a:pathLst>
                <a:path w="1099184" h="139700">
                  <a:moveTo>
                    <a:pt x="47541" y="1746"/>
                  </a:moveTo>
                  <a:lnTo>
                    <a:pt x="0" y="1746"/>
                  </a:lnTo>
                  <a:lnTo>
                    <a:pt x="0" y="137481"/>
                  </a:lnTo>
                  <a:lnTo>
                    <a:pt x="26513" y="137481"/>
                  </a:lnTo>
                  <a:lnTo>
                    <a:pt x="26513" y="82389"/>
                  </a:lnTo>
                  <a:lnTo>
                    <a:pt x="71806" y="82389"/>
                  </a:lnTo>
                  <a:lnTo>
                    <a:pt x="68059" y="77308"/>
                  </a:lnTo>
                  <a:lnTo>
                    <a:pt x="64075" y="74034"/>
                  </a:lnTo>
                  <a:lnTo>
                    <a:pt x="72074" y="67915"/>
                  </a:lnTo>
                  <a:lnTo>
                    <a:pt x="77787" y="60336"/>
                  </a:lnTo>
                  <a:lnTo>
                    <a:pt x="78856" y="57518"/>
                  </a:lnTo>
                  <a:lnTo>
                    <a:pt x="26513" y="57518"/>
                  </a:lnTo>
                  <a:lnTo>
                    <a:pt x="26513" y="26623"/>
                  </a:lnTo>
                  <a:lnTo>
                    <a:pt x="80148" y="26623"/>
                  </a:lnTo>
                  <a:lnTo>
                    <a:pt x="79938" y="25784"/>
                  </a:lnTo>
                  <a:lnTo>
                    <a:pt x="54911" y="2460"/>
                  </a:lnTo>
                  <a:lnTo>
                    <a:pt x="47541" y="1746"/>
                  </a:lnTo>
                  <a:close/>
                </a:path>
                <a:path w="1099184" h="139700">
                  <a:moveTo>
                    <a:pt x="71806" y="82389"/>
                  </a:moveTo>
                  <a:lnTo>
                    <a:pt x="37637" y="82389"/>
                  </a:lnTo>
                  <a:lnTo>
                    <a:pt x="40924" y="84171"/>
                  </a:lnTo>
                  <a:lnTo>
                    <a:pt x="43999" y="87736"/>
                  </a:lnTo>
                  <a:lnTo>
                    <a:pt x="58025" y="120592"/>
                  </a:lnTo>
                  <a:lnTo>
                    <a:pt x="60522" y="127739"/>
                  </a:lnTo>
                  <a:lnTo>
                    <a:pt x="62539" y="133368"/>
                  </a:lnTo>
                  <a:lnTo>
                    <a:pt x="64075" y="137481"/>
                  </a:lnTo>
                  <a:lnTo>
                    <a:pt x="93253" y="137481"/>
                  </a:lnTo>
                  <a:lnTo>
                    <a:pt x="89870" y="128298"/>
                  </a:lnTo>
                  <a:lnTo>
                    <a:pt x="86425" y="118824"/>
                  </a:lnTo>
                  <a:lnTo>
                    <a:pt x="82918" y="109059"/>
                  </a:lnTo>
                  <a:lnTo>
                    <a:pt x="79350" y="99004"/>
                  </a:lnTo>
                  <a:lnTo>
                    <a:pt x="75696" y="89793"/>
                  </a:lnTo>
                  <a:lnTo>
                    <a:pt x="71933" y="82561"/>
                  </a:lnTo>
                  <a:lnTo>
                    <a:pt x="71806" y="82389"/>
                  </a:lnTo>
                  <a:close/>
                </a:path>
                <a:path w="1099184" h="139700">
                  <a:moveTo>
                    <a:pt x="80148" y="26623"/>
                  </a:moveTo>
                  <a:lnTo>
                    <a:pt x="50029" y="26623"/>
                  </a:lnTo>
                  <a:lnTo>
                    <a:pt x="55082" y="31741"/>
                  </a:lnTo>
                  <a:lnTo>
                    <a:pt x="55082" y="46958"/>
                  </a:lnTo>
                  <a:lnTo>
                    <a:pt x="53773" y="50796"/>
                  </a:lnTo>
                  <a:lnTo>
                    <a:pt x="48541" y="56174"/>
                  </a:lnTo>
                  <a:lnTo>
                    <a:pt x="44999" y="57518"/>
                  </a:lnTo>
                  <a:lnTo>
                    <a:pt x="78856" y="57518"/>
                  </a:lnTo>
                  <a:lnTo>
                    <a:pt x="81214" y="51299"/>
                  </a:lnTo>
                  <a:lnTo>
                    <a:pt x="82356" y="40806"/>
                  </a:lnTo>
                  <a:lnTo>
                    <a:pt x="81752" y="32995"/>
                  </a:lnTo>
                  <a:lnTo>
                    <a:pt x="80148" y="26623"/>
                  </a:lnTo>
                  <a:close/>
                </a:path>
                <a:path w="1099184" h="139700">
                  <a:moveTo>
                    <a:pt x="183311" y="1746"/>
                  </a:moveTo>
                  <a:lnTo>
                    <a:pt x="105900" y="1746"/>
                  </a:lnTo>
                  <a:lnTo>
                    <a:pt x="105900" y="137481"/>
                  </a:lnTo>
                  <a:lnTo>
                    <a:pt x="184377" y="137481"/>
                  </a:lnTo>
                  <a:lnTo>
                    <a:pt x="184377" y="112604"/>
                  </a:lnTo>
                  <a:lnTo>
                    <a:pt x="132417" y="112604"/>
                  </a:lnTo>
                  <a:lnTo>
                    <a:pt x="132417" y="79960"/>
                  </a:lnTo>
                  <a:lnTo>
                    <a:pt x="180949" y="79960"/>
                  </a:lnTo>
                  <a:lnTo>
                    <a:pt x="180949" y="55087"/>
                  </a:lnTo>
                  <a:lnTo>
                    <a:pt x="132417" y="55087"/>
                  </a:lnTo>
                  <a:lnTo>
                    <a:pt x="132417" y="26623"/>
                  </a:lnTo>
                  <a:lnTo>
                    <a:pt x="183311" y="26623"/>
                  </a:lnTo>
                  <a:lnTo>
                    <a:pt x="183311" y="1746"/>
                  </a:lnTo>
                  <a:close/>
                </a:path>
                <a:path w="1099184" h="139700">
                  <a:moveTo>
                    <a:pt x="202434" y="96869"/>
                  </a:moveTo>
                  <a:lnTo>
                    <a:pt x="202434" y="126116"/>
                  </a:lnTo>
                  <a:lnTo>
                    <a:pt x="211806" y="131851"/>
                  </a:lnTo>
                  <a:lnTo>
                    <a:pt x="221330" y="135948"/>
                  </a:lnTo>
                  <a:lnTo>
                    <a:pt x="231484" y="138528"/>
                  </a:lnTo>
                  <a:lnTo>
                    <a:pt x="232462" y="138528"/>
                  </a:lnTo>
                  <a:lnTo>
                    <a:pt x="240836" y="139226"/>
                  </a:lnTo>
                  <a:lnTo>
                    <a:pt x="275353" y="121988"/>
                  </a:lnTo>
                  <a:lnTo>
                    <a:pt x="279026" y="114354"/>
                  </a:lnTo>
                  <a:lnTo>
                    <a:pt x="232634" y="114354"/>
                  </a:lnTo>
                  <a:lnTo>
                    <a:pt x="226816" y="112961"/>
                  </a:lnTo>
                  <a:lnTo>
                    <a:pt x="215844" y="107392"/>
                  </a:lnTo>
                  <a:lnTo>
                    <a:pt x="209544" y="102956"/>
                  </a:lnTo>
                  <a:lnTo>
                    <a:pt x="202434" y="96869"/>
                  </a:lnTo>
                  <a:close/>
                </a:path>
                <a:path w="1099184" h="139700">
                  <a:moveTo>
                    <a:pt x="240836" y="0"/>
                  </a:moveTo>
                  <a:lnTo>
                    <a:pt x="206441" y="16525"/>
                  </a:lnTo>
                  <a:lnTo>
                    <a:pt x="200228" y="47962"/>
                  </a:lnTo>
                  <a:lnTo>
                    <a:pt x="201916" y="55346"/>
                  </a:lnTo>
                  <a:lnTo>
                    <a:pt x="244176" y="88153"/>
                  </a:lnTo>
                  <a:lnTo>
                    <a:pt x="249191" y="91231"/>
                  </a:lnTo>
                  <a:lnTo>
                    <a:pt x="253356" y="96282"/>
                  </a:lnTo>
                  <a:lnTo>
                    <a:pt x="254393" y="98971"/>
                  </a:lnTo>
                  <a:lnTo>
                    <a:pt x="254393" y="110175"/>
                  </a:lnTo>
                  <a:lnTo>
                    <a:pt x="249191" y="114354"/>
                  </a:lnTo>
                  <a:lnTo>
                    <a:pt x="279026" y="114354"/>
                  </a:lnTo>
                  <a:lnTo>
                    <a:pt x="280863" y="107392"/>
                  </a:lnTo>
                  <a:lnTo>
                    <a:pt x="280972" y="106978"/>
                  </a:lnTo>
                  <a:lnTo>
                    <a:pt x="281601" y="98971"/>
                  </a:lnTo>
                  <a:lnTo>
                    <a:pt x="259577" y="59590"/>
                  </a:lnTo>
                  <a:lnTo>
                    <a:pt x="237530" y="48773"/>
                  </a:lnTo>
                  <a:lnTo>
                    <a:pt x="232581" y="45763"/>
                  </a:lnTo>
                  <a:lnTo>
                    <a:pt x="228519" y="41098"/>
                  </a:lnTo>
                  <a:lnTo>
                    <a:pt x="227501" y="38635"/>
                  </a:lnTo>
                  <a:lnTo>
                    <a:pt x="227501" y="32677"/>
                  </a:lnTo>
                  <a:lnTo>
                    <a:pt x="228908" y="29974"/>
                  </a:lnTo>
                  <a:lnTo>
                    <a:pt x="234549" y="25895"/>
                  </a:lnTo>
                  <a:lnTo>
                    <a:pt x="238348" y="24872"/>
                  </a:lnTo>
                  <a:lnTo>
                    <a:pt x="276871" y="24872"/>
                  </a:lnTo>
                  <a:lnTo>
                    <a:pt x="276871" y="10494"/>
                  </a:lnTo>
                  <a:lnTo>
                    <a:pt x="267505" y="5902"/>
                  </a:lnTo>
                  <a:lnTo>
                    <a:pt x="258543" y="2682"/>
                  </a:lnTo>
                  <a:lnTo>
                    <a:pt x="249554" y="670"/>
                  </a:lnTo>
                  <a:lnTo>
                    <a:pt x="249683" y="670"/>
                  </a:lnTo>
                  <a:lnTo>
                    <a:pt x="240836" y="0"/>
                  </a:lnTo>
                  <a:close/>
                </a:path>
                <a:path w="1099184" h="139700">
                  <a:moveTo>
                    <a:pt x="276871" y="24872"/>
                  </a:moveTo>
                  <a:lnTo>
                    <a:pt x="243118" y="24872"/>
                  </a:lnTo>
                  <a:lnTo>
                    <a:pt x="249944" y="25631"/>
                  </a:lnTo>
                  <a:lnTo>
                    <a:pt x="257844" y="27908"/>
                  </a:lnTo>
                  <a:lnTo>
                    <a:pt x="266820" y="31704"/>
                  </a:lnTo>
                  <a:lnTo>
                    <a:pt x="276871" y="37019"/>
                  </a:lnTo>
                  <a:lnTo>
                    <a:pt x="276871" y="24872"/>
                  </a:lnTo>
                  <a:close/>
                </a:path>
                <a:path w="1099184" h="139700">
                  <a:moveTo>
                    <a:pt x="346801" y="1746"/>
                  </a:moveTo>
                  <a:lnTo>
                    <a:pt x="299332" y="1746"/>
                  </a:lnTo>
                  <a:lnTo>
                    <a:pt x="299332" y="137481"/>
                  </a:lnTo>
                  <a:lnTo>
                    <a:pt x="325846" y="137481"/>
                  </a:lnTo>
                  <a:lnTo>
                    <a:pt x="325846" y="82972"/>
                  </a:lnTo>
                  <a:lnTo>
                    <a:pt x="346952" y="82972"/>
                  </a:lnTo>
                  <a:lnTo>
                    <a:pt x="379466" y="58101"/>
                  </a:lnTo>
                  <a:lnTo>
                    <a:pt x="325846" y="58101"/>
                  </a:lnTo>
                  <a:lnTo>
                    <a:pt x="325846" y="26741"/>
                  </a:lnTo>
                  <a:lnTo>
                    <a:pt x="379621" y="26741"/>
                  </a:lnTo>
                  <a:lnTo>
                    <a:pt x="376644" y="19943"/>
                  </a:lnTo>
                  <a:lnTo>
                    <a:pt x="372477" y="13694"/>
                  </a:lnTo>
                  <a:lnTo>
                    <a:pt x="367300" y="8466"/>
                  </a:lnTo>
                  <a:lnTo>
                    <a:pt x="361296" y="4732"/>
                  </a:lnTo>
                  <a:lnTo>
                    <a:pt x="354463" y="2492"/>
                  </a:lnTo>
                  <a:lnTo>
                    <a:pt x="346801" y="1746"/>
                  </a:lnTo>
                  <a:close/>
                </a:path>
                <a:path w="1099184" h="139700">
                  <a:moveTo>
                    <a:pt x="379621" y="26741"/>
                  </a:moveTo>
                  <a:lnTo>
                    <a:pt x="342851" y="26741"/>
                  </a:lnTo>
                  <a:lnTo>
                    <a:pt x="347360" y="27767"/>
                  </a:lnTo>
                  <a:lnTo>
                    <a:pt x="353253" y="32364"/>
                  </a:lnTo>
                  <a:lnTo>
                    <a:pt x="354724" y="36465"/>
                  </a:lnTo>
                  <a:lnTo>
                    <a:pt x="354724" y="52856"/>
                  </a:lnTo>
                  <a:lnTo>
                    <a:pt x="349216" y="58101"/>
                  </a:lnTo>
                  <a:lnTo>
                    <a:pt x="379466" y="58101"/>
                  </a:lnTo>
                  <a:lnTo>
                    <a:pt x="379651" y="57665"/>
                  </a:lnTo>
                  <a:lnTo>
                    <a:pt x="381415" y="50123"/>
                  </a:lnTo>
                  <a:lnTo>
                    <a:pt x="382003" y="41973"/>
                  </a:lnTo>
                  <a:lnTo>
                    <a:pt x="381407" y="34085"/>
                  </a:lnTo>
                  <a:lnTo>
                    <a:pt x="379621" y="26741"/>
                  </a:lnTo>
                  <a:close/>
                </a:path>
                <a:path w="1099184" h="139700">
                  <a:moveTo>
                    <a:pt x="457520" y="0"/>
                  </a:moveTo>
                  <a:lnTo>
                    <a:pt x="413334" y="20934"/>
                  </a:lnTo>
                  <a:lnTo>
                    <a:pt x="397540" y="56198"/>
                  </a:lnTo>
                  <a:lnTo>
                    <a:pt x="396488" y="69664"/>
                  </a:lnTo>
                  <a:lnTo>
                    <a:pt x="397550" y="83364"/>
                  </a:lnTo>
                  <a:lnTo>
                    <a:pt x="413481" y="118630"/>
                  </a:lnTo>
                  <a:lnTo>
                    <a:pt x="457520" y="139226"/>
                  </a:lnTo>
                  <a:lnTo>
                    <a:pt x="470224" y="137939"/>
                  </a:lnTo>
                  <a:lnTo>
                    <a:pt x="481768" y="134077"/>
                  </a:lnTo>
                  <a:lnTo>
                    <a:pt x="492101" y="127641"/>
                  </a:lnTo>
                  <a:lnTo>
                    <a:pt x="501231" y="118630"/>
                  </a:lnTo>
                  <a:lnTo>
                    <a:pt x="506492" y="111053"/>
                  </a:lnTo>
                  <a:lnTo>
                    <a:pt x="457520" y="111053"/>
                  </a:lnTo>
                  <a:lnTo>
                    <a:pt x="450305" y="110340"/>
                  </a:lnTo>
                  <a:lnTo>
                    <a:pt x="424420" y="78495"/>
                  </a:lnTo>
                  <a:lnTo>
                    <a:pt x="423842" y="69664"/>
                  </a:lnTo>
                  <a:lnTo>
                    <a:pt x="424420" y="60791"/>
                  </a:lnTo>
                  <a:lnTo>
                    <a:pt x="450305" y="28982"/>
                  </a:lnTo>
                  <a:lnTo>
                    <a:pt x="457520" y="28271"/>
                  </a:lnTo>
                  <a:lnTo>
                    <a:pt x="506513" y="28271"/>
                  </a:lnTo>
                  <a:lnTo>
                    <a:pt x="501554" y="20934"/>
                  </a:lnTo>
                  <a:lnTo>
                    <a:pt x="492488" y="11777"/>
                  </a:lnTo>
                  <a:lnTo>
                    <a:pt x="482126" y="5234"/>
                  </a:lnTo>
                  <a:lnTo>
                    <a:pt x="470470" y="1308"/>
                  </a:lnTo>
                  <a:lnTo>
                    <a:pt x="457520" y="0"/>
                  </a:lnTo>
                  <a:close/>
                </a:path>
                <a:path w="1099184" h="139700">
                  <a:moveTo>
                    <a:pt x="506513" y="28271"/>
                  </a:moveTo>
                  <a:lnTo>
                    <a:pt x="457520" y="28271"/>
                  </a:lnTo>
                  <a:lnTo>
                    <a:pt x="464694" y="28982"/>
                  </a:lnTo>
                  <a:lnTo>
                    <a:pt x="471136" y="31113"/>
                  </a:lnTo>
                  <a:lnTo>
                    <a:pt x="491042" y="69664"/>
                  </a:lnTo>
                  <a:lnTo>
                    <a:pt x="490466" y="78495"/>
                  </a:lnTo>
                  <a:lnTo>
                    <a:pt x="464694" y="110340"/>
                  </a:lnTo>
                  <a:lnTo>
                    <a:pt x="457520" y="111053"/>
                  </a:lnTo>
                  <a:lnTo>
                    <a:pt x="506492" y="111053"/>
                  </a:lnTo>
                  <a:lnTo>
                    <a:pt x="518392" y="69664"/>
                  </a:lnTo>
                  <a:lnTo>
                    <a:pt x="517340" y="56198"/>
                  </a:lnTo>
                  <a:lnTo>
                    <a:pt x="514183" y="43587"/>
                  </a:lnTo>
                  <a:lnTo>
                    <a:pt x="508921" y="31833"/>
                  </a:lnTo>
                  <a:lnTo>
                    <a:pt x="506513" y="28271"/>
                  </a:lnTo>
                  <a:close/>
                </a:path>
                <a:path w="1099184" h="139700">
                  <a:moveTo>
                    <a:pt x="562052" y="1746"/>
                  </a:moveTo>
                  <a:lnTo>
                    <a:pt x="537745" y="1746"/>
                  </a:lnTo>
                  <a:lnTo>
                    <a:pt x="537745" y="137481"/>
                  </a:lnTo>
                  <a:lnTo>
                    <a:pt x="564259" y="137481"/>
                  </a:lnTo>
                  <a:lnTo>
                    <a:pt x="564259" y="50523"/>
                  </a:lnTo>
                  <a:lnTo>
                    <a:pt x="595463" y="50523"/>
                  </a:lnTo>
                  <a:lnTo>
                    <a:pt x="562052" y="1746"/>
                  </a:lnTo>
                  <a:close/>
                </a:path>
                <a:path w="1099184" h="139700">
                  <a:moveTo>
                    <a:pt x="595463" y="50523"/>
                  </a:moveTo>
                  <a:lnTo>
                    <a:pt x="564259" y="50523"/>
                  </a:lnTo>
                  <a:lnTo>
                    <a:pt x="623079" y="137481"/>
                  </a:lnTo>
                  <a:lnTo>
                    <a:pt x="645403" y="137481"/>
                  </a:lnTo>
                  <a:lnTo>
                    <a:pt x="645403" y="84722"/>
                  </a:lnTo>
                  <a:lnTo>
                    <a:pt x="618890" y="84722"/>
                  </a:lnTo>
                  <a:lnTo>
                    <a:pt x="595463" y="50523"/>
                  </a:lnTo>
                  <a:close/>
                </a:path>
                <a:path w="1099184" h="139700">
                  <a:moveTo>
                    <a:pt x="645403" y="1746"/>
                  </a:moveTo>
                  <a:lnTo>
                    <a:pt x="618890" y="1746"/>
                  </a:lnTo>
                  <a:lnTo>
                    <a:pt x="618890" y="84722"/>
                  </a:lnTo>
                  <a:lnTo>
                    <a:pt x="645403" y="84722"/>
                  </a:lnTo>
                  <a:lnTo>
                    <a:pt x="645403" y="1746"/>
                  </a:lnTo>
                  <a:close/>
                </a:path>
                <a:path w="1099184" h="139700">
                  <a:moveTo>
                    <a:pt x="667115" y="96869"/>
                  </a:moveTo>
                  <a:lnTo>
                    <a:pt x="667115" y="126116"/>
                  </a:lnTo>
                  <a:lnTo>
                    <a:pt x="676487" y="131851"/>
                  </a:lnTo>
                  <a:lnTo>
                    <a:pt x="686010" y="135948"/>
                  </a:lnTo>
                  <a:lnTo>
                    <a:pt x="696165" y="138528"/>
                  </a:lnTo>
                  <a:lnTo>
                    <a:pt x="697143" y="138528"/>
                  </a:lnTo>
                  <a:lnTo>
                    <a:pt x="705516" y="139226"/>
                  </a:lnTo>
                  <a:lnTo>
                    <a:pt x="740035" y="121988"/>
                  </a:lnTo>
                  <a:lnTo>
                    <a:pt x="743706" y="114354"/>
                  </a:lnTo>
                  <a:lnTo>
                    <a:pt x="697316" y="114354"/>
                  </a:lnTo>
                  <a:lnTo>
                    <a:pt x="691498" y="112961"/>
                  </a:lnTo>
                  <a:lnTo>
                    <a:pt x="680525" y="107392"/>
                  </a:lnTo>
                  <a:lnTo>
                    <a:pt x="674225" y="102956"/>
                  </a:lnTo>
                  <a:lnTo>
                    <a:pt x="667115" y="96869"/>
                  </a:lnTo>
                  <a:close/>
                </a:path>
                <a:path w="1099184" h="139700">
                  <a:moveTo>
                    <a:pt x="705516" y="0"/>
                  </a:moveTo>
                  <a:lnTo>
                    <a:pt x="671121" y="16525"/>
                  </a:lnTo>
                  <a:lnTo>
                    <a:pt x="664908" y="47962"/>
                  </a:lnTo>
                  <a:lnTo>
                    <a:pt x="666597" y="55346"/>
                  </a:lnTo>
                  <a:lnTo>
                    <a:pt x="708856" y="88153"/>
                  </a:lnTo>
                  <a:lnTo>
                    <a:pt x="713872" y="91231"/>
                  </a:lnTo>
                  <a:lnTo>
                    <a:pt x="718037" y="96282"/>
                  </a:lnTo>
                  <a:lnTo>
                    <a:pt x="719077" y="98971"/>
                  </a:lnTo>
                  <a:lnTo>
                    <a:pt x="719077" y="110175"/>
                  </a:lnTo>
                  <a:lnTo>
                    <a:pt x="713872" y="114354"/>
                  </a:lnTo>
                  <a:lnTo>
                    <a:pt x="743706" y="114354"/>
                  </a:lnTo>
                  <a:lnTo>
                    <a:pt x="745543" y="107392"/>
                  </a:lnTo>
                  <a:lnTo>
                    <a:pt x="745652" y="106978"/>
                  </a:lnTo>
                  <a:lnTo>
                    <a:pt x="746281" y="98971"/>
                  </a:lnTo>
                  <a:lnTo>
                    <a:pt x="746354" y="89226"/>
                  </a:lnTo>
                  <a:lnTo>
                    <a:pt x="744641" y="81940"/>
                  </a:lnTo>
                  <a:lnTo>
                    <a:pt x="702212" y="48773"/>
                  </a:lnTo>
                  <a:lnTo>
                    <a:pt x="697261" y="45763"/>
                  </a:lnTo>
                  <a:lnTo>
                    <a:pt x="693201" y="41098"/>
                  </a:lnTo>
                  <a:lnTo>
                    <a:pt x="692185" y="38635"/>
                  </a:lnTo>
                  <a:lnTo>
                    <a:pt x="692185" y="32677"/>
                  </a:lnTo>
                  <a:lnTo>
                    <a:pt x="693593" y="29974"/>
                  </a:lnTo>
                  <a:lnTo>
                    <a:pt x="699231" y="25895"/>
                  </a:lnTo>
                  <a:lnTo>
                    <a:pt x="703028" y="24872"/>
                  </a:lnTo>
                  <a:lnTo>
                    <a:pt x="741552" y="24872"/>
                  </a:lnTo>
                  <a:lnTo>
                    <a:pt x="741552" y="10494"/>
                  </a:lnTo>
                  <a:lnTo>
                    <a:pt x="732187" y="5902"/>
                  </a:lnTo>
                  <a:lnTo>
                    <a:pt x="723225" y="2682"/>
                  </a:lnTo>
                  <a:lnTo>
                    <a:pt x="714236" y="670"/>
                  </a:lnTo>
                  <a:lnTo>
                    <a:pt x="714365" y="670"/>
                  </a:lnTo>
                  <a:lnTo>
                    <a:pt x="705516" y="0"/>
                  </a:lnTo>
                  <a:close/>
                </a:path>
                <a:path w="1099184" h="139700">
                  <a:moveTo>
                    <a:pt x="741552" y="24872"/>
                  </a:moveTo>
                  <a:lnTo>
                    <a:pt x="707802" y="24872"/>
                  </a:lnTo>
                  <a:lnTo>
                    <a:pt x="714626" y="25631"/>
                  </a:lnTo>
                  <a:lnTo>
                    <a:pt x="722525" y="27908"/>
                  </a:lnTo>
                  <a:lnTo>
                    <a:pt x="731501" y="31704"/>
                  </a:lnTo>
                  <a:lnTo>
                    <a:pt x="741552" y="37019"/>
                  </a:lnTo>
                  <a:lnTo>
                    <a:pt x="741552" y="24872"/>
                  </a:lnTo>
                  <a:close/>
                </a:path>
                <a:path w="1099184" h="139700">
                  <a:moveTo>
                    <a:pt x="790375" y="1746"/>
                  </a:moveTo>
                  <a:lnTo>
                    <a:pt x="763865" y="1746"/>
                  </a:lnTo>
                  <a:lnTo>
                    <a:pt x="763865" y="137481"/>
                  </a:lnTo>
                  <a:lnTo>
                    <a:pt x="790375" y="137481"/>
                  </a:lnTo>
                  <a:lnTo>
                    <a:pt x="790375" y="1746"/>
                  </a:lnTo>
                  <a:close/>
                </a:path>
                <a:path w="1099184" h="139700">
                  <a:moveTo>
                    <a:pt x="860929" y="1746"/>
                  </a:moveTo>
                  <a:lnTo>
                    <a:pt x="814909" y="1746"/>
                  </a:lnTo>
                  <a:lnTo>
                    <a:pt x="814909" y="137481"/>
                  </a:lnTo>
                  <a:lnTo>
                    <a:pt x="866721" y="137481"/>
                  </a:lnTo>
                  <a:lnTo>
                    <a:pt x="875417" y="136788"/>
                  </a:lnTo>
                  <a:lnTo>
                    <a:pt x="902149" y="112604"/>
                  </a:lnTo>
                  <a:lnTo>
                    <a:pt x="841423" y="112604"/>
                  </a:lnTo>
                  <a:lnTo>
                    <a:pt x="841423" y="80543"/>
                  </a:lnTo>
                  <a:lnTo>
                    <a:pt x="901366" y="80543"/>
                  </a:lnTo>
                  <a:lnTo>
                    <a:pt x="894567" y="69656"/>
                  </a:lnTo>
                  <a:lnTo>
                    <a:pt x="888969" y="65318"/>
                  </a:lnTo>
                  <a:lnTo>
                    <a:pt x="881650" y="62863"/>
                  </a:lnTo>
                  <a:lnTo>
                    <a:pt x="888017" y="57634"/>
                  </a:lnTo>
                  <a:lnTo>
                    <a:pt x="889443" y="55670"/>
                  </a:lnTo>
                  <a:lnTo>
                    <a:pt x="841423" y="55670"/>
                  </a:lnTo>
                  <a:lnTo>
                    <a:pt x="841423" y="26623"/>
                  </a:lnTo>
                  <a:lnTo>
                    <a:pt x="894915" y="26623"/>
                  </a:lnTo>
                  <a:lnTo>
                    <a:pt x="893851" y="22882"/>
                  </a:lnTo>
                  <a:lnTo>
                    <a:pt x="868715" y="2378"/>
                  </a:lnTo>
                  <a:lnTo>
                    <a:pt x="860929" y="1746"/>
                  </a:lnTo>
                  <a:close/>
                </a:path>
                <a:path w="1099184" h="139700">
                  <a:moveTo>
                    <a:pt x="901366" y="80543"/>
                  </a:moveTo>
                  <a:lnTo>
                    <a:pt x="864942" y="80543"/>
                  </a:lnTo>
                  <a:lnTo>
                    <a:pt x="868880" y="81922"/>
                  </a:lnTo>
                  <a:lnTo>
                    <a:pt x="874770" y="87426"/>
                  </a:lnTo>
                  <a:lnTo>
                    <a:pt x="876239" y="91166"/>
                  </a:lnTo>
                  <a:lnTo>
                    <a:pt x="876239" y="102049"/>
                  </a:lnTo>
                  <a:lnTo>
                    <a:pt x="874798" y="106071"/>
                  </a:lnTo>
                  <a:lnTo>
                    <a:pt x="874690" y="106372"/>
                  </a:lnTo>
                  <a:lnTo>
                    <a:pt x="868495" y="111358"/>
                  </a:lnTo>
                  <a:lnTo>
                    <a:pt x="863415" y="112604"/>
                  </a:lnTo>
                  <a:lnTo>
                    <a:pt x="902149" y="112604"/>
                  </a:lnTo>
                  <a:lnTo>
                    <a:pt x="903613" y="106372"/>
                  </a:lnTo>
                  <a:lnTo>
                    <a:pt x="903684" y="106071"/>
                  </a:lnTo>
                  <a:lnTo>
                    <a:pt x="904279" y="97642"/>
                  </a:lnTo>
                  <a:lnTo>
                    <a:pt x="904279" y="89352"/>
                  </a:lnTo>
                  <a:lnTo>
                    <a:pt x="902336" y="82095"/>
                  </a:lnTo>
                  <a:lnTo>
                    <a:pt x="901366" y="80543"/>
                  </a:lnTo>
                  <a:close/>
                </a:path>
                <a:path w="1099184" h="139700">
                  <a:moveTo>
                    <a:pt x="894915" y="26623"/>
                  </a:moveTo>
                  <a:lnTo>
                    <a:pt x="859553" y="26623"/>
                  </a:lnTo>
                  <a:lnTo>
                    <a:pt x="862883" y="27979"/>
                  </a:lnTo>
                  <a:lnTo>
                    <a:pt x="867657" y="33422"/>
                  </a:lnTo>
                  <a:lnTo>
                    <a:pt x="868852" y="36854"/>
                  </a:lnTo>
                  <a:lnTo>
                    <a:pt x="868852" y="45213"/>
                  </a:lnTo>
                  <a:lnTo>
                    <a:pt x="867657" y="48708"/>
                  </a:lnTo>
                  <a:lnTo>
                    <a:pt x="862883" y="54277"/>
                  </a:lnTo>
                  <a:lnTo>
                    <a:pt x="859553" y="55670"/>
                  </a:lnTo>
                  <a:lnTo>
                    <a:pt x="889443" y="55670"/>
                  </a:lnTo>
                  <a:lnTo>
                    <a:pt x="892565" y="51372"/>
                  </a:lnTo>
                  <a:lnTo>
                    <a:pt x="895294" y="44079"/>
                  </a:lnTo>
                  <a:lnTo>
                    <a:pt x="896084" y="36854"/>
                  </a:lnTo>
                  <a:lnTo>
                    <a:pt x="896204" y="35755"/>
                  </a:lnTo>
                  <a:lnTo>
                    <a:pt x="895616" y="29088"/>
                  </a:lnTo>
                  <a:lnTo>
                    <a:pt x="894915" y="26623"/>
                  </a:lnTo>
                  <a:close/>
                </a:path>
                <a:path w="1099184" h="139700">
                  <a:moveTo>
                    <a:pt x="950377" y="1746"/>
                  </a:moveTo>
                  <a:lnTo>
                    <a:pt x="923864" y="1746"/>
                  </a:lnTo>
                  <a:lnTo>
                    <a:pt x="923864" y="137481"/>
                  </a:lnTo>
                  <a:lnTo>
                    <a:pt x="1005004" y="137481"/>
                  </a:lnTo>
                  <a:lnTo>
                    <a:pt x="1005004" y="112604"/>
                  </a:lnTo>
                  <a:lnTo>
                    <a:pt x="950377" y="112604"/>
                  </a:lnTo>
                  <a:lnTo>
                    <a:pt x="950377" y="1746"/>
                  </a:lnTo>
                  <a:close/>
                </a:path>
                <a:path w="1099184" h="139700">
                  <a:moveTo>
                    <a:pt x="1097578" y="1746"/>
                  </a:moveTo>
                  <a:lnTo>
                    <a:pt x="1020164" y="1746"/>
                  </a:lnTo>
                  <a:lnTo>
                    <a:pt x="1020164" y="137481"/>
                  </a:lnTo>
                  <a:lnTo>
                    <a:pt x="1098643" y="137481"/>
                  </a:lnTo>
                  <a:lnTo>
                    <a:pt x="1098643" y="112604"/>
                  </a:lnTo>
                  <a:lnTo>
                    <a:pt x="1046681" y="112604"/>
                  </a:lnTo>
                  <a:lnTo>
                    <a:pt x="1046681" y="79960"/>
                  </a:lnTo>
                  <a:lnTo>
                    <a:pt x="1095212" y="79960"/>
                  </a:lnTo>
                  <a:lnTo>
                    <a:pt x="1095212" y="55087"/>
                  </a:lnTo>
                  <a:lnTo>
                    <a:pt x="1046681" y="55087"/>
                  </a:lnTo>
                  <a:lnTo>
                    <a:pt x="1046681" y="26623"/>
                  </a:lnTo>
                  <a:lnTo>
                    <a:pt x="1097578" y="26623"/>
                  </a:lnTo>
                  <a:lnTo>
                    <a:pt x="1097578" y="1746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2085281" y="3358018"/>
              <a:ext cx="5592445" cy="1087755"/>
            </a:xfrm>
            <a:custGeom>
              <a:avLst/>
              <a:gdLst/>
              <a:ahLst/>
              <a:cxnLst/>
              <a:rect l="l" t="t" r="r" b="b"/>
              <a:pathLst>
                <a:path w="5592445" h="1087754">
                  <a:moveTo>
                    <a:pt x="5592240" y="0"/>
                  </a:moveTo>
                  <a:lnTo>
                    <a:pt x="0" y="0"/>
                  </a:lnTo>
                  <a:lnTo>
                    <a:pt x="0" y="1087545"/>
                  </a:lnTo>
                  <a:lnTo>
                    <a:pt x="5592240" y="1087545"/>
                  </a:lnTo>
                  <a:lnTo>
                    <a:pt x="5592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2724992" y="4627292"/>
            <a:ext cx="4302125" cy="155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35" b="1">
                <a:solidFill>
                  <a:srgbClr val="FFFFFF"/>
                </a:solidFill>
                <a:latin typeface="Arial"/>
                <a:cs typeface="Arial"/>
              </a:rPr>
              <a:t>MISSION</a:t>
            </a:r>
            <a:endParaRPr sz="1400">
              <a:latin typeface="Arial"/>
              <a:cs typeface="Arial"/>
            </a:endParaRPr>
          </a:p>
          <a:p>
            <a:pPr algn="just" marL="25400" marR="5080">
              <a:lnSpc>
                <a:spcPts val="1480"/>
              </a:lnSpc>
              <a:spcBef>
                <a:spcPts val="45"/>
              </a:spcBef>
            </a:pP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3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provide,</a:t>
            </a:r>
            <a:r>
              <a:rPr dirty="0" sz="1200" spc="2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promote</a:t>
            </a:r>
            <a:r>
              <a:rPr dirty="0" sz="1200" spc="3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3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coordinate</a:t>
            </a:r>
            <a:r>
              <a:rPr dirty="0" sz="1200" spc="3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3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effective</a:t>
            </a:r>
            <a:r>
              <a:rPr dirty="0" sz="1200" spc="3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3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efficient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Competency-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Based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Curriculum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provision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2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equitable</a:t>
            </a:r>
            <a:r>
              <a:rPr dirty="0" sz="1200" spc="2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quality</a:t>
            </a:r>
            <a:r>
              <a:rPr dirty="0" sz="1200" spc="2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learner-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centred</a:t>
            </a:r>
            <a:r>
              <a:rPr dirty="0" sz="1200" spc="2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2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2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holistic</a:t>
            </a:r>
            <a:r>
              <a:rPr dirty="0" sz="1200" spc="2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learner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3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while</a:t>
            </a:r>
            <a:r>
              <a:rPr dirty="0" sz="1200" spc="3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inculcating</a:t>
            </a:r>
            <a:r>
              <a:rPr dirty="0" sz="1200" spc="3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3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culture</a:t>
            </a:r>
            <a:r>
              <a:rPr dirty="0" sz="1200" spc="3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3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obedience,</a:t>
            </a:r>
            <a:r>
              <a:rPr dirty="0" sz="1200" spc="2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boldness,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earnestness,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responsibility,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discipline,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hard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work,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creativity,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innovation,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research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resilience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optimal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learner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performance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post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21st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Century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Digital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Age.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9" name="object 3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4376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40" name="object 40" descr=""/>
          <p:cNvSpPr txBox="1"/>
          <p:nvPr/>
        </p:nvSpPr>
        <p:spPr>
          <a:xfrm>
            <a:off x="7747481" y="12702413"/>
            <a:ext cx="516890" cy="18542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|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2085277" y="3383736"/>
            <a:ext cx="5592445" cy="1036319"/>
          </a:xfrm>
          <a:prstGeom prst="rect">
            <a:avLst/>
          </a:prstGeom>
          <a:solidFill>
            <a:srgbClr val="2D3D54">
              <a:alpha val="37998"/>
            </a:srgbClr>
          </a:solidFill>
        </p:spPr>
        <p:txBody>
          <a:bodyPr wrap="square" lIns="0" tIns="172085" rIns="0" bIns="0" rtlCol="0" vert="horz">
            <a:spAutoFit/>
          </a:bodyPr>
          <a:lstStyle/>
          <a:p>
            <a:pPr marL="647065">
              <a:lnSpc>
                <a:spcPct val="100000"/>
              </a:lnSpc>
              <a:spcBef>
                <a:spcPts val="1355"/>
              </a:spcBef>
            </a:pPr>
            <a:r>
              <a:rPr dirty="0" sz="1400" spc="165" b="1">
                <a:solidFill>
                  <a:srgbClr val="FFFFFF"/>
                </a:solidFill>
                <a:latin typeface="Arial"/>
                <a:cs typeface="Arial"/>
              </a:rPr>
              <a:t>VISION</a:t>
            </a:r>
            <a:endParaRPr sz="1400">
              <a:latin typeface="Arial"/>
              <a:cs typeface="Arial"/>
            </a:endParaRPr>
          </a:p>
          <a:p>
            <a:pPr marL="632460" marR="687705">
              <a:lnSpc>
                <a:spcPct val="102899"/>
              </a:lnSpc>
              <a:spcBef>
                <a:spcPts val="334"/>
              </a:spcBef>
            </a:pP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Center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Excellence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Provision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Quality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Inclusive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Holistic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Learner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Support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Sustainable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68668" y="3210042"/>
            <a:ext cx="5765800" cy="202438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415290" marR="19685" indent="-360045">
              <a:lnSpc>
                <a:spcPct val="104500"/>
              </a:lnSpc>
              <a:spcBef>
                <a:spcPts val="40"/>
              </a:spcBef>
              <a:tabLst>
                <a:tab pos="512445" algn="l"/>
              </a:tabLst>
            </a:pPr>
            <a:r>
              <a:rPr dirty="0" sz="1100" spc="-20" b="1">
                <a:solidFill>
                  <a:srgbClr val="2F5496"/>
                </a:solidFill>
                <a:latin typeface="Arial"/>
                <a:cs typeface="Arial"/>
              </a:rPr>
              <a:t>1.4.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		</a:t>
            </a:r>
            <a:r>
              <a:rPr dirty="0" sz="1100" spc="-30" b="1">
                <a:solidFill>
                  <a:srgbClr val="2F5496"/>
                </a:solidFill>
                <a:latin typeface="Arial"/>
                <a:cs typeface="Arial"/>
              </a:rPr>
              <a:t>Kenya</a:t>
            </a:r>
            <a:r>
              <a:rPr dirty="0" sz="1100" spc="10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Certificate</a:t>
            </a:r>
            <a:r>
              <a:rPr dirty="0" sz="1100" spc="11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of</a:t>
            </a:r>
            <a:r>
              <a:rPr dirty="0" sz="1100" spc="11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Secondary</a:t>
            </a:r>
            <a:r>
              <a:rPr dirty="0" sz="1100" spc="11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Education</a:t>
            </a:r>
            <a:r>
              <a:rPr dirty="0" sz="1100" spc="11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(KCSE)</a:t>
            </a:r>
            <a:r>
              <a:rPr dirty="0" sz="1100" spc="11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Performance</a:t>
            </a:r>
            <a:r>
              <a:rPr dirty="0" sz="1100" spc="-3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Trends</a:t>
            </a:r>
            <a:r>
              <a:rPr dirty="0" sz="1100" spc="11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during </a:t>
            </a:r>
            <a:r>
              <a:rPr dirty="0" sz="1100" spc="-30" b="1">
                <a:solidFill>
                  <a:srgbClr val="2F5496"/>
                </a:solidFill>
                <a:latin typeface="Arial"/>
                <a:cs typeface="Arial"/>
              </a:rPr>
              <a:t>Plan</a:t>
            </a:r>
            <a:r>
              <a:rPr dirty="0" sz="1100" spc="-7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Implementation</a:t>
            </a:r>
            <a:r>
              <a:rPr dirty="0" sz="1100" spc="-7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2F5496"/>
                </a:solidFill>
                <a:latin typeface="Arial"/>
                <a:cs typeface="Arial"/>
              </a:rPr>
              <a:t>Period</a:t>
            </a:r>
            <a:r>
              <a:rPr dirty="0" sz="1100" spc="-7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(2018</a:t>
            </a:r>
            <a:r>
              <a:rPr dirty="0" sz="1100" spc="-75" b="1">
                <a:solidFill>
                  <a:srgbClr val="2F5496"/>
                </a:solidFill>
                <a:latin typeface="Arial"/>
                <a:cs typeface="Arial"/>
              </a:rPr>
              <a:t> –</a:t>
            </a:r>
            <a:r>
              <a:rPr dirty="0" sz="1100" spc="-7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2022)</a:t>
            </a:r>
            <a:endParaRPr sz="1100">
              <a:latin typeface="Arial"/>
              <a:cs typeface="Arial"/>
            </a:endParaRPr>
          </a:p>
          <a:p>
            <a:pPr algn="just" marL="54610" marR="5080">
              <a:lnSpc>
                <a:spcPts val="1380"/>
              </a:lnSpc>
              <a:spcBef>
                <a:spcPts val="55"/>
              </a:spcBef>
            </a:pP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During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2018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2022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Period,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was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moved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National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Policy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Legislation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Framework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Kenya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especially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Articles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43(f)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53(1)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(b)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Kenyan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Constitution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provides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right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right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free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compulsory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basic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85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4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high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quality,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relevance,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affordability</a:t>
            </a:r>
            <a:r>
              <a:rPr dirty="0" sz="1200" spc="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scope</a:t>
            </a:r>
            <a:r>
              <a:rPr dirty="0" sz="1200" spc="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respectively.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response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this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policy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legislative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requirement,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implemented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various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interventions,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approaches,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methodologies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pedagogical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strategies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teaching,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learning,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skills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knowledge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transfer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led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following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academic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progression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between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2018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2022:</a:t>
            </a:r>
            <a:endParaRPr sz="1200">
              <a:latin typeface="Trebuchet MS"/>
              <a:cs typeface="Trebuchet MS"/>
            </a:endParaRPr>
          </a:p>
          <a:p>
            <a:pPr algn="just" marL="12700">
              <a:lnSpc>
                <a:spcPct val="100000"/>
              </a:lnSpc>
              <a:spcBef>
                <a:spcPts val="620"/>
              </a:spcBef>
            </a:pPr>
            <a:r>
              <a:rPr dirty="0" sz="1100" spc="-130" i="1">
                <a:solidFill>
                  <a:srgbClr val="44546A"/>
                </a:solidFill>
                <a:latin typeface="Trebuchet MS"/>
                <a:cs typeface="Trebuchet MS"/>
              </a:rPr>
              <a:t>Table</a:t>
            </a:r>
            <a:r>
              <a:rPr dirty="0" sz="1100" spc="-5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100" i="1">
                <a:solidFill>
                  <a:srgbClr val="44546A"/>
                </a:solidFill>
                <a:latin typeface="Trebuchet MS"/>
                <a:cs typeface="Trebuchet MS"/>
              </a:rPr>
              <a:t>3:</a:t>
            </a:r>
            <a:r>
              <a:rPr dirty="0" sz="1100" spc="-125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40" i="1">
                <a:solidFill>
                  <a:srgbClr val="44546A"/>
                </a:solidFill>
                <a:latin typeface="Trebuchet MS"/>
                <a:cs typeface="Trebuchet MS"/>
              </a:rPr>
              <a:t>KCSE</a:t>
            </a:r>
            <a:r>
              <a:rPr dirty="0" sz="1100" spc="-5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114" i="1">
                <a:solidFill>
                  <a:srgbClr val="44546A"/>
                </a:solidFill>
                <a:latin typeface="Trebuchet MS"/>
                <a:cs typeface="Trebuchet MS"/>
              </a:rPr>
              <a:t>Performance</a:t>
            </a:r>
            <a:r>
              <a:rPr dirty="0" sz="1100" spc="-185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114" i="1">
                <a:solidFill>
                  <a:srgbClr val="44546A"/>
                </a:solidFill>
                <a:latin typeface="Trebuchet MS"/>
                <a:cs typeface="Trebuchet MS"/>
              </a:rPr>
              <a:t>Trends</a:t>
            </a:r>
            <a:r>
              <a:rPr dirty="0" sz="1100" spc="-5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100" i="1">
                <a:solidFill>
                  <a:srgbClr val="44546A"/>
                </a:solidFill>
                <a:latin typeface="Trebuchet MS"/>
                <a:cs typeface="Trebuchet MS"/>
              </a:rPr>
              <a:t>during</a:t>
            </a:r>
            <a:r>
              <a:rPr dirty="0" sz="1100" spc="-5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110" i="1">
                <a:solidFill>
                  <a:srgbClr val="44546A"/>
                </a:solidFill>
                <a:latin typeface="Trebuchet MS"/>
                <a:cs typeface="Trebuchet MS"/>
              </a:rPr>
              <a:t>Plan</a:t>
            </a:r>
            <a:r>
              <a:rPr dirty="0" sz="1100" spc="-5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110" i="1">
                <a:solidFill>
                  <a:srgbClr val="44546A"/>
                </a:solidFill>
                <a:latin typeface="Trebuchet MS"/>
                <a:cs typeface="Trebuchet MS"/>
              </a:rPr>
              <a:t>Implementation</a:t>
            </a:r>
            <a:r>
              <a:rPr dirty="0" sz="1100" spc="-5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120" i="1">
                <a:solidFill>
                  <a:srgbClr val="44546A"/>
                </a:solidFill>
                <a:latin typeface="Trebuchet MS"/>
                <a:cs typeface="Trebuchet MS"/>
              </a:rPr>
              <a:t>Period</a:t>
            </a:r>
            <a:r>
              <a:rPr dirty="0" sz="1100" spc="-5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20" i="1">
                <a:solidFill>
                  <a:srgbClr val="44546A"/>
                </a:solidFill>
                <a:latin typeface="Trebuchet MS"/>
                <a:cs typeface="Trebuchet MS"/>
              </a:rPr>
              <a:t>(2018</a:t>
            </a:r>
            <a:r>
              <a:rPr dirty="0" sz="1100" spc="-5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145" i="1">
                <a:solidFill>
                  <a:srgbClr val="44546A"/>
                </a:solidFill>
                <a:latin typeface="Trebuchet MS"/>
                <a:cs typeface="Trebuchet MS"/>
              </a:rPr>
              <a:t>–</a:t>
            </a:r>
            <a:r>
              <a:rPr dirty="0" sz="1100" spc="-5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10" i="1">
                <a:solidFill>
                  <a:srgbClr val="44546A"/>
                </a:solidFill>
                <a:latin typeface="Trebuchet MS"/>
                <a:cs typeface="Trebuchet MS"/>
              </a:rPr>
              <a:t>2022)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7747481" y="12560721"/>
            <a:ext cx="554355" cy="18542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000" b="1">
                <a:solidFill>
                  <a:srgbClr val="B3B3B3"/>
                </a:solidFill>
                <a:latin typeface="Arial"/>
                <a:cs typeface="Arial"/>
              </a:rPr>
              <a:t>05 | 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622240" y="5434328"/>
          <a:ext cx="5758815" cy="13246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5295"/>
                <a:gridCol w="504824"/>
                <a:gridCol w="1040765"/>
                <a:gridCol w="800735"/>
                <a:gridCol w="942975"/>
                <a:gridCol w="628650"/>
                <a:gridCol w="723264"/>
                <a:gridCol w="578485"/>
              </a:tblGrid>
              <a:tr h="24002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dirty="0" sz="750" spc="-20" b="1">
                          <a:latin typeface="Arial"/>
                          <a:cs typeface="Arial"/>
                        </a:rPr>
                        <a:t>YEAR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0325">
                        <a:lnSpc>
                          <a:spcPts val="810"/>
                        </a:lnSpc>
                      </a:pPr>
                      <a:r>
                        <a:rPr dirty="0" sz="750" spc="-10" b="1">
                          <a:latin typeface="Arial"/>
                          <a:cs typeface="Arial"/>
                        </a:rPr>
                        <a:t>ENTRY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7310" marR="118745">
                        <a:lnSpc>
                          <a:spcPct val="115399"/>
                        </a:lnSpc>
                        <a:spcBef>
                          <a:spcPts val="260"/>
                        </a:spcBef>
                      </a:pPr>
                      <a:r>
                        <a:rPr dirty="0" sz="750" spc="30" b="1">
                          <a:latin typeface="Arial"/>
                          <a:cs typeface="Arial"/>
                        </a:rPr>
                        <a:t>DIRECT</a:t>
                      </a:r>
                      <a:r>
                        <a:rPr dirty="0" sz="75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 b="1">
                          <a:latin typeface="Arial"/>
                          <a:cs typeface="Arial"/>
                        </a:rPr>
                        <a:t>VARSITY QUALIFIERS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93853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750" b="1">
                          <a:latin typeface="Arial"/>
                          <a:cs typeface="Arial"/>
                        </a:rPr>
                        <a:t>STREAM</a:t>
                      </a:r>
                      <a:r>
                        <a:rPr dirty="0" sz="750" spc="1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45" b="1">
                          <a:latin typeface="Arial"/>
                          <a:cs typeface="Arial"/>
                        </a:rPr>
                        <a:t>DISTRIBUTION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366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28575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dirty="0" sz="750" spc="-25" b="1">
                          <a:latin typeface="Arial"/>
                          <a:cs typeface="Arial"/>
                        </a:rPr>
                        <a:t>MSS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549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02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750" spc="-10" b="1">
                          <a:latin typeface="Arial"/>
                          <a:cs typeface="Arial"/>
                        </a:rPr>
                        <a:t>Achievers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750" spc="-10" b="1">
                          <a:latin typeface="Arial"/>
                          <a:cs typeface="Arial"/>
                        </a:rPr>
                        <a:t>Conquerors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1717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750" spc="-10" b="1">
                          <a:latin typeface="Arial"/>
                          <a:cs typeface="Arial"/>
                        </a:rPr>
                        <a:t>Heroes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76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750" spc="-10" b="1">
                          <a:latin typeface="Arial"/>
                          <a:cs typeface="Arial"/>
                        </a:rPr>
                        <a:t>Winners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marL="67310">
                        <a:lnSpc>
                          <a:spcPts val="880"/>
                        </a:lnSpc>
                      </a:pPr>
                      <a:r>
                        <a:rPr dirty="0" sz="750" spc="-20" b="1">
                          <a:latin typeface="Arial"/>
                          <a:cs typeface="Arial"/>
                        </a:rPr>
                        <a:t>2018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635">
                        <a:lnSpc>
                          <a:spcPts val="810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161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880"/>
                        </a:lnSpc>
                      </a:pPr>
                      <a:r>
                        <a:rPr dirty="0" sz="750" spc="-25" b="1">
                          <a:latin typeface="Arial"/>
                          <a:cs typeface="Arial"/>
                        </a:rPr>
                        <a:t>47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22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14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56540">
                        <a:lnSpc>
                          <a:spcPts val="880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11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</a:pPr>
                      <a:r>
                        <a:rPr dirty="0" sz="750" spc="-50">
                          <a:latin typeface="Trebuchet MS"/>
                          <a:cs typeface="Trebuchet MS"/>
                        </a:rPr>
                        <a:t>0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880"/>
                        </a:lnSpc>
                      </a:pPr>
                      <a:r>
                        <a:rPr dirty="0" sz="750" spc="-10" b="1">
                          <a:latin typeface="Arial"/>
                          <a:cs typeface="Arial"/>
                        </a:rPr>
                        <a:t>5.7702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67310">
                        <a:lnSpc>
                          <a:spcPts val="880"/>
                        </a:lnSpc>
                      </a:pPr>
                      <a:r>
                        <a:rPr dirty="0" sz="750" spc="-20" b="1">
                          <a:latin typeface="Arial"/>
                          <a:cs typeface="Arial"/>
                        </a:rPr>
                        <a:t>2019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635">
                        <a:lnSpc>
                          <a:spcPts val="819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194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880"/>
                        </a:lnSpc>
                      </a:pPr>
                      <a:r>
                        <a:rPr dirty="0" sz="750" spc="-25" b="1">
                          <a:latin typeface="Arial"/>
                          <a:cs typeface="Arial"/>
                        </a:rPr>
                        <a:t>49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12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11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56540">
                        <a:lnSpc>
                          <a:spcPts val="880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13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04165">
                        <a:lnSpc>
                          <a:spcPts val="880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13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880"/>
                        </a:lnSpc>
                      </a:pPr>
                      <a:r>
                        <a:rPr dirty="0" sz="750" spc="-10" b="1">
                          <a:latin typeface="Arial"/>
                          <a:cs typeface="Arial"/>
                        </a:rPr>
                        <a:t>5.4922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67310">
                        <a:lnSpc>
                          <a:spcPts val="880"/>
                        </a:lnSpc>
                      </a:pPr>
                      <a:r>
                        <a:rPr dirty="0" sz="750" spc="-20" b="1">
                          <a:latin typeface="Arial"/>
                          <a:cs typeface="Arial"/>
                        </a:rPr>
                        <a:t>2020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635">
                        <a:lnSpc>
                          <a:spcPts val="810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189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880"/>
                        </a:lnSpc>
                      </a:pPr>
                      <a:r>
                        <a:rPr dirty="0" sz="750" spc="-25" b="1">
                          <a:latin typeface="Arial"/>
                          <a:cs typeface="Arial"/>
                        </a:rPr>
                        <a:t>76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20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22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56540">
                        <a:lnSpc>
                          <a:spcPts val="880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17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04165">
                        <a:lnSpc>
                          <a:spcPts val="880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17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880"/>
                        </a:lnSpc>
                      </a:pPr>
                      <a:r>
                        <a:rPr dirty="0" sz="750" spc="-10" b="1">
                          <a:latin typeface="Arial"/>
                          <a:cs typeface="Arial"/>
                        </a:rPr>
                        <a:t>6.3757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marL="67310">
                        <a:lnSpc>
                          <a:spcPts val="880"/>
                        </a:lnSpc>
                      </a:pPr>
                      <a:r>
                        <a:rPr dirty="0" sz="750" spc="-20" b="1">
                          <a:latin typeface="Arial"/>
                          <a:cs typeface="Arial"/>
                        </a:rPr>
                        <a:t>2021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635">
                        <a:lnSpc>
                          <a:spcPts val="810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207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880"/>
                        </a:lnSpc>
                      </a:pPr>
                      <a:r>
                        <a:rPr dirty="0" sz="750" spc="-25" b="1">
                          <a:latin typeface="Arial"/>
                          <a:cs typeface="Arial"/>
                        </a:rPr>
                        <a:t>198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50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50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56540">
                        <a:lnSpc>
                          <a:spcPts val="880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51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04165">
                        <a:lnSpc>
                          <a:spcPts val="880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47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880"/>
                        </a:lnSpc>
                      </a:pPr>
                      <a:r>
                        <a:rPr dirty="0" sz="750" spc="-10" b="1">
                          <a:latin typeface="Arial"/>
                          <a:cs typeface="Arial"/>
                        </a:rPr>
                        <a:t>8.8019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67310">
                        <a:lnSpc>
                          <a:spcPts val="880"/>
                        </a:lnSpc>
                      </a:pPr>
                      <a:r>
                        <a:rPr dirty="0" sz="750" spc="-20" b="1">
                          <a:latin typeface="Arial"/>
                          <a:cs typeface="Arial"/>
                        </a:rPr>
                        <a:t>2022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635">
                        <a:lnSpc>
                          <a:spcPts val="810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208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6350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880"/>
                        </a:lnSpc>
                      </a:pPr>
                      <a:r>
                        <a:rPr dirty="0" sz="750" spc="-25" b="1">
                          <a:latin typeface="Arial"/>
                          <a:cs typeface="Arial"/>
                        </a:rPr>
                        <a:t>205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54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50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56540">
                        <a:lnSpc>
                          <a:spcPts val="880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51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04165">
                        <a:lnSpc>
                          <a:spcPts val="880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50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880"/>
                        </a:lnSpc>
                      </a:pPr>
                      <a:r>
                        <a:rPr dirty="0" sz="750" spc="-10" b="1">
                          <a:latin typeface="Arial"/>
                          <a:cs typeface="Arial"/>
                        </a:rPr>
                        <a:t>8.6400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67310">
                        <a:lnSpc>
                          <a:spcPts val="880"/>
                        </a:lnSpc>
                      </a:pPr>
                      <a:r>
                        <a:rPr dirty="0" sz="750" spc="-10" b="1">
                          <a:latin typeface="Arial"/>
                          <a:cs typeface="Arial"/>
                        </a:rPr>
                        <a:t>TOTAL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635">
                        <a:lnSpc>
                          <a:spcPts val="810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959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6350">
                      <a:solidFill>
                        <a:srgbClr val="999999"/>
                      </a:solidFill>
                      <a:prstDash val="solid"/>
                    </a:lnT>
                    <a:lnB w="6350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880"/>
                        </a:lnSpc>
                      </a:pPr>
                      <a:r>
                        <a:rPr dirty="0" sz="750" spc="-25" b="1">
                          <a:latin typeface="Arial"/>
                          <a:cs typeface="Arial"/>
                        </a:rPr>
                        <a:t>575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880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158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880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147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30504">
                        <a:lnSpc>
                          <a:spcPts val="880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143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80035">
                        <a:lnSpc>
                          <a:spcPts val="880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127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2619004" y="6914756"/>
            <a:ext cx="5678805" cy="1595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 i="1">
                <a:solidFill>
                  <a:srgbClr val="231F20"/>
                </a:solidFill>
                <a:latin typeface="Trebuchet MS"/>
                <a:cs typeface="Trebuchet MS"/>
              </a:rPr>
              <a:t>Source:</a:t>
            </a:r>
            <a:r>
              <a:rPr dirty="0" sz="1200" spc="-120" b="1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 i="1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20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 i="1">
                <a:solidFill>
                  <a:srgbClr val="231F20"/>
                </a:solidFill>
                <a:latin typeface="Trebuchet MS"/>
                <a:cs typeface="Trebuchet MS"/>
              </a:rPr>
              <a:t>data,</a:t>
            </a:r>
            <a:r>
              <a:rPr dirty="0" sz="1200" spc="-114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 i="1">
                <a:solidFill>
                  <a:srgbClr val="231F20"/>
                </a:solidFill>
                <a:latin typeface="Trebuchet MS"/>
                <a:cs typeface="Trebuchet MS"/>
              </a:rPr>
              <a:t>2022</a:t>
            </a:r>
            <a:endParaRPr sz="1200">
              <a:latin typeface="Trebuchet MS"/>
              <a:cs typeface="Trebuchet MS"/>
            </a:endParaRPr>
          </a:p>
          <a:p>
            <a:pPr algn="just" marL="13970" marR="5080">
              <a:lnSpc>
                <a:spcPts val="1390"/>
              </a:lnSpc>
              <a:spcBef>
                <a:spcPts val="1235"/>
              </a:spcBef>
            </a:pP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Grade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Ranking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per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stream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during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Period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were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comparably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impressive,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albeit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little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fluctuations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performance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trends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ranking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Rachuonyo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East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Sub-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County,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Homa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Bay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County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at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National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Level.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table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3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below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presents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gives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summary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overviews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KCSE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Grade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Ranking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over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last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five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(5)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years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are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follows: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rebuchet MS"/>
              <a:cs typeface="Trebuchet MS"/>
            </a:endParaRPr>
          </a:p>
          <a:p>
            <a:pPr marL="13970">
              <a:lnSpc>
                <a:spcPct val="100000"/>
              </a:lnSpc>
            </a:pPr>
            <a:r>
              <a:rPr dirty="0" sz="1100" spc="-35" b="1">
                <a:solidFill>
                  <a:srgbClr val="231F20"/>
                </a:solidFill>
                <a:latin typeface="Arial"/>
                <a:cs typeface="Arial"/>
              </a:rPr>
              <a:t>Table</a:t>
            </a:r>
            <a:r>
              <a:rPr dirty="0" sz="1100" spc="-2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95" b="1">
                <a:solidFill>
                  <a:srgbClr val="231F20"/>
                </a:solidFill>
                <a:latin typeface="Arial"/>
                <a:cs typeface="Arial"/>
              </a:rPr>
              <a:t>4</a:t>
            </a:r>
            <a:r>
              <a:rPr dirty="0" sz="1100" spc="-95">
                <a:solidFill>
                  <a:srgbClr val="231F20"/>
                </a:solidFill>
                <a:latin typeface="Trebuchet MS"/>
                <a:cs typeface="Trebuchet MS"/>
              </a:rPr>
              <a:t>:</a:t>
            </a:r>
            <a:r>
              <a:rPr dirty="0" sz="1100" spc="-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No.</a:t>
            </a:r>
            <a:r>
              <a:rPr dirty="0" sz="1100" spc="-2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1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Students</a:t>
            </a:r>
            <a:r>
              <a:rPr dirty="0" sz="11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dirty="0" sz="11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KCSE</a:t>
            </a:r>
            <a:r>
              <a:rPr dirty="0" sz="11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31F20"/>
                </a:solidFill>
                <a:latin typeface="Trebuchet MS"/>
                <a:cs typeface="Trebuchet MS"/>
              </a:rPr>
              <a:t>Mean</a:t>
            </a:r>
            <a:r>
              <a:rPr dirty="0" sz="11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31F20"/>
                </a:solidFill>
                <a:latin typeface="Trebuchet MS"/>
                <a:cs typeface="Trebuchet MS"/>
              </a:rPr>
              <a:t>Grade</a:t>
            </a:r>
            <a:r>
              <a:rPr dirty="0" sz="11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31F20"/>
                </a:solidFill>
                <a:latin typeface="Trebuchet MS"/>
                <a:cs typeface="Trebuchet MS"/>
              </a:rPr>
              <a:t>between</a:t>
            </a:r>
            <a:r>
              <a:rPr dirty="0" sz="11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2018</a:t>
            </a:r>
            <a:r>
              <a:rPr dirty="0" sz="11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31F20"/>
                </a:solidFill>
                <a:latin typeface="Trebuchet MS"/>
                <a:cs typeface="Trebuchet MS"/>
              </a:rPr>
              <a:t>-</a:t>
            </a:r>
            <a:r>
              <a:rPr dirty="0" sz="11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2022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2622729" y="8854517"/>
          <a:ext cx="5746115" cy="2152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905"/>
                <a:gridCol w="1240789"/>
                <a:gridCol w="659130"/>
                <a:gridCol w="833119"/>
                <a:gridCol w="531494"/>
                <a:gridCol w="471170"/>
                <a:gridCol w="471170"/>
                <a:gridCol w="481964"/>
                <a:gridCol w="584200"/>
              </a:tblGrid>
              <a:tr h="140335">
                <a:tc>
                  <a:txBody>
                    <a:bodyPr/>
                    <a:lstStyle/>
                    <a:p>
                      <a:pPr marL="64769">
                        <a:lnSpc>
                          <a:spcPts val="800"/>
                        </a:lnSpc>
                      </a:pPr>
                      <a:r>
                        <a:rPr dirty="0" sz="750" spc="-25" b="1">
                          <a:latin typeface="Arial"/>
                          <a:cs typeface="Arial"/>
                        </a:rPr>
                        <a:t>NO.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800"/>
                        </a:lnSpc>
                      </a:pPr>
                      <a:r>
                        <a:rPr dirty="0" sz="750" spc="-10" b="1">
                          <a:latin typeface="Arial"/>
                          <a:cs typeface="Arial"/>
                        </a:rPr>
                        <a:t>CLASS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4769">
                        <a:lnSpc>
                          <a:spcPts val="880"/>
                        </a:lnSpc>
                      </a:pPr>
                      <a:r>
                        <a:rPr dirty="0" sz="750" spc="-10" b="1">
                          <a:latin typeface="Arial"/>
                          <a:cs typeface="Arial"/>
                        </a:rPr>
                        <a:t>GRADES</a:t>
                      </a:r>
                      <a:endParaRPr sz="750">
                        <a:latin typeface="Arial"/>
                        <a:cs typeface="Arial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750" spc="-10" b="1">
                          <a:latin typeface="Arial"/>
                          <a:cs typeface="Arial"/>
                        </a:rPr>
                        <a:t>ATTAINED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64769">
                        <a:lnSpc>
                          <a:spcPts val="800"/>
                        </a:lnSpc>
                      </a:pPr>
                      <a:r>
                        <a:rPr dirty="0" sz="750" spc="10" b="1">
                          <a:latin typeface="Arial"/>
                          <a:cs typeface="Arial"/>
                        </a:rPr>
                        <a:t>NO.</a:t>
                      </a:r>
                      <a:r>
                        <a:rPr dirty="0" sz="75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10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750" spc="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10" b="1">
                          <a:latin typeface="Arial"/>
                          <a:cs typeface="Arial"/>
                        </a:rPr>
                        <a:t>STUDENTS</a:t>
                      </a:r>
                      <a:r>
                        <a:rPr dirty="0" sz="750" spc="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10" b="1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750" spc="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10" b="1">
                          <a:latin typeface="Arial"/>
                          <a:cs typeface="Arial"/>
                        </a:rPr>
                        <a:t>GRADE</a:t>
                      </a:r>
                      <a:r>
                        <a:rPr dirty="0" sz="750" spc="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10" b="1">
                          <a:latin typeface="Arial"/>
                          <a:cs typeface="Arial"/>
                        </a:rPr>
                        <a:t>BETWEEN</a:t>
                      </a:r>
                      <a:r>
                        <a:rPr dirty="0" sz="750" spc="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2018</a:t>
                      </a:r>
                      <a:r>
                        <a:rPr dirty="0" sz="75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10" b="1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750" spc="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20" b="1">
                          <a:latin typeface="Arial"/>
                          <a:cs typeface="Arial"/>
                        </a:rPr>
                        <a:t>2022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28575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 marL="64769">
                        <a:lnSpc>
                          <a:spcPts val="790"/>
                        </a:lnSpc>
                      </a:pPr>
                      <a:r>
                        <a:rPr dirty="0" sz="750" spc="-10" b="1">
                          <a:latin typeface="Arial"/>
                          <a:cs typeface="Arial"/>
                        </a:rPr>
                        <a:t>TOTAL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41605">
                <a:tc row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z="750" spc="-25" b="1">
                          <a:latin typeface="Arial"/>
                          <a:cs typeface="Arial"/>
                        </a:rPr>
                        <a:t>004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64769" marR="99060">
                        <a:lnSpc>
                          <a:spcPct val="111700"/>
                        </a:lnSpc>
                        <a:spcBef>
                          <a:spcPts val="5"/>
                        </a:spcBef>
                      </a:pPr>
                      <a:r>
                        <a:rPr dirty="0" sz="750" spc="-10">
                          <a:latin typeface="Trebuchet MS"/>
                          <a:cs typeface="Trebuchet MS"/>
                        </a:rPr>
                        <a:t>Form</a:t>
                      </a:r>
                      <a:r>
                        <a:rPr dirty="0" sz="75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50" spc="-65">
                          <a:latin typeface="Trebuchet MS"/>
                          <a:cs typeface="Trebuchet MS"/>
                        </a:rPr>
                        <a:t>4:</a:t>
                      </a:r>
                      <a:r>
                        <a:rPr dirty="0" sz="750" spc="-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50">
                          <a:latin typeface="Trebuchet MS"/>
                          <a:cs typeface="Trebuchet MS"/>
                        </a:rPr>
                        <a:t>KCSE</a:t>
                      </a:r>
                      <a:r>
                        <a:rPr dirty="0" sz="75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50" spc="-10">
                          <a:latin typeface="Trebuchet MS"/>
                          <a:cs typeface="Trebuchet MS"/>
                        </a:rPr>
                        <a:t>RESULTS</a:t>
                      </a:r>
                      <a:r>
                        <a:rPr dirty="0" sz="75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50" spc="-25">
                          <a:latin typeface="Trebuchet MS"/>
                          <a:cs typeface="Trebuchet MS"/>
                        </a:rPr>
                        <a:t>BY</a:t>
                      </a:r>
                      <a:r>
                        <a:rPr dirty="0" sz="750">
                          <a:latin typeface="Trebuchet MS"/>
                          <a:cs typeface="Trebuchet MS"/>
                        </a:rPr>
                        <a:t> NO.</a:t>
                      </a:r>
                      <a:r>
                        <a:rPr dirty="0" sz="75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5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750" spc="8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50" spc="-10">
                          <a:latin typeface="Trebuchet MS"/>
                          <a:cs typeface="Trebuchet MS"/>
                        </a:rPr>
                        <a:t>GRADES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855"/>
                        </a:lnSpc>
                      </a:pPr>
                      <a:r>
                        <a:rPr dirty="0" sz="750" spc="-20">
                          <a:latin typeface="Trebuchet MS"/>
                          <a:cs typeface="Trebuchet MS"/>
                        </a:rPr>
                        <a:t>2018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855"/>
                        </a:lnSpc>
                      </a:pPr>
                      <a:r>
                        <a:rPr dirty="0" sz="750" spc="-20">
                          <a:latin typeface="Trebuchet MS"/>
                          <a:cs typeface="Trebuchet MS"/>
                        </a:rPr>
                        <a:t>2019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8279">
                        <a:lnSpc>
                          <a:spcPts val="855"/>
                        </a:lnSpc>
                      </a:pPr>
                      <a:r>
                        <a:rPr dirty="0" sz="750" spc="-20">
                          <a:latin typeface="Trebuchet MS"/>
                          <a:cs typeface="Trebuchet MS"/>
                        </a:rPr>
                        <a:t>2020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855"/>
                        </a:lnSpc>
                      </a:pPr>
                      <a:r>
                        <a:rPr dirty="0" sz="750" spc="-20">
                          <a:latin typeface="Trebuchet MS"/>
                          <a:cs typeface="Trebuchet MS"/>
                        </a:rPr>
                        <a:t>2021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855"/>
                        </a:lnSpc>
                      </a:pPr>
                      <a:r>
                        <a:rPr dirty="0" sz="750" spc="-20">
                          <a:latin typeface="Trebuchet MS"/>
                          <a:cs typeface="Trebuchet MS"/>
                        </a:rPr>
                        <a:t>2022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4478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835"/>
                        </a:lnSpc>
                      </a:pPr>
                      <a:r>
                        <a:rPr dirty="0" sz="750" spc="15">
                          <a:latin typeface="Trebuchet MS"/>
                          <a:cs typeface="Trebuchet MS"/>
                        </a:rPr>
                        <a:t>A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835"/>
                        </a:lnSpc>
                      </a:pPr>
                      <a:r>
                        <a:rPr dirty="0" sz="750" spc="-50">
                          <a:latin typeface="Trebuchet MS"/>
                          <a:cs typeface="Trebuchet MS"/>
                        </a:rPr>
                        <a:t>0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33045">
                        <a:lnSpc>
                          <a:spcPts val="835"/>
                        </a:lnSpc>
                      </a:pPr>
                      <a:r>
                        <a:rPr dirty="0" sz="750" spc="-50">
                          <a:latin typeface="Trebuchet MS"/>
                          <a:cs typeface="Trebuchet MS"/>
                        </a:rPr>
                        <a:t>0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4470">
                        <a:lnSpc>
                          <a:spcPts val="835"/>
                        </a:lnSpc>
                      </a:pPr>
                      <a:r>
                        <a:rPr dirty="0" sz="750" spc="-50">
                          <a:latin typeface="Trebuchet MS"/>
                          <a:cs typeface="Trebuchet MS"/>
                        </a:rPr>
                        <a:t>0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835"/>
                        </a:lnSpc>
                      </a:pPr>
                      <a:r>
                        <a:rPr dirty="0" sz="750" spc="-50">
                          <a:latin typeface="Trebuchet MS"/>
                          <a:cs typeface="Trebuchet MS"/>
                        </a:rPr>
                        <a:t>0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3510">
                        <a:lnSpc>
                          <a:spcPts val="835"/>
                        </a:lnSpc>
                      </a:pPr>
                      <a:r>
                        <a:rPr dirty="0" sz="750" spc="-50">
                          <a:latin typeface="Trebuchet MS"/>
                          <a:cs typeface="Trebuchet MS"/>
                        </a:rPr>
                        <a:t>0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790"/>
                        </a:lnSpc>
                      </a:pPr>
                      <a:r>
                        <a:rPr dirty="0" sz="750" spc="-50" b="1">
                          <a:latin typeface="Arial"/>
                          <a:cs typeface="Arial"/>
                        </a:rPr>
                        <a:t>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4351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835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A-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835"/>
                        </a:lnSpc>
                      </a:pPr>
                      <a:r>
                        <a:rPr dirty="0" sz="750" spc="-50">
                          <a:latin typeface="Trebuchet MS"/>
                          <a:cs typeface="Trebuchet MS"/>
                        </a:rPr>
                        <a:t>1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33045">
                        <a:lnSpc>
                          <a:spcPts val="835"/>
                        </a:lnSpc>
                      </a:pPr>
                      <a:r>
                        <a:rPr dirty="0" sz="750" spc="-50">
                          <a:latin typeface="Trebuchet MS"/>
                          <a:cs typeface="Trebuchet MS"/>
                        </a:rPr>
                        <a:t>2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4470">
                        <a:lnSpc>
                          <a:spcPts val="835"/>
                        </a:lnSpc>
                      </a:pPr>
                      <a:r>
                        <a:rPr dirty="0" sz="750" spc="-50">
                          <a:latin typeface="Trebuchet MS"/>
                          <a:cs typeface="Trebuchet MS"/>
                        </a:rPr>
                        <a:t>3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835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16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3510">
                        <a:lnSpc>
                          <a:spcPts val="835"/>
                        </a:lnSpc>
                      </a:pPr>
                      <a:r>
                        <a:rPr dirty="0" sz="750" spc="-50">
                          <a:latin typeface="Trebuchet MS"/>
                          <a:cs typeface="Trebuchet MS"/>
                        </a:rPr>
                        <a:t>8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790"/>
                        </a:lnSpc>
                      </a:pPr>
                      <a:r>
                        <a:rPr dirty="0" sz="750" spc="-25" b="1">
                          <a:latin typeface="Arial"/>
                          <a:cs typeface="Arial"/>
                        </a:rPr>
                        <a:t>30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4478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835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B+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835"/>
                        </a:lnSpc>
                      </a:pPr>
                      <a:r>
                        <a:rPr dirty="0" sz="750" spc="-50">
                          <a:latin typeface="Trebuchet MS"/>
                          <a:cs typeface="Trebuchet MS"/>
                        </a:rPr>
                        <a:t>5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33045">
                        <a:lnSpc>
                          <a:spcPts val="835"/>
                        </a:lnSpc>
                      </a:pPr>
                      <a:r>
                        <a:rPr dirty="0" sz="750" spc="-50">
                          <a:latin typeface="Trebuchet MS"/>
                          <a:cs typeface="Trebuchet MS"/>
                        </a:rPr>
                        <a:t>4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4470">
                        <a:lnSpc>
                          <a:spcPts val="835"/>
                        </a:lnSpc>
                      </a:pPr>
                      <a:r>
                        <a:rPr dirty="0" sz="750" spc="-50">
                          <a:latin typeface="Trebuchet MS"/>
                          <a:cs typeface="Trebuchet MS"/>
                        </a:rPr>
                        <a:t>3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835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63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ts val="835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35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790"/>
                        </a:lnSpc>
                      </a:pPr>
                      <a:r>
                        <a:rPr dirty="0" sz="750" spc="-25" b="1">
                          <a:latin typeface="Arial"/>
                          <a:cs typeface="Arial"/>
                        </a:rPr>
                        <a:t>110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819"/>
                        </a:lnSpc>
                      </a:pPr>
                      <a:r>
                        <a:rPr dirty="0" sz="750" spc="-50">
                          <a:latin typeface="Trebuchet MS"/>
                          <a:cs typeface="Trebuchet MS"/>
                        </a:rPr>
                        <a:t>B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819"/>
                        </a:lnSpc>
                      </a:pPr>
                      <a:r>
                        <a:rPr dirty="0" sz="750" spc="-50">
                          <a:latin typeface="Trebuchet MS"/>
                          <a:cs typeface="Trebuchet MS"/>
                        </a:rPr>
                        <a:t>7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33045">
                        <a:lnSpc>
                          <a:spcPts val="819"/>
                        </a:lnSpc>
                      </a:pPr>
                      <a:r>
                        <a:rPr dirty="0" sz="750" spc="-50">
                          <a:latin typeface="Trebuchet MS"/>
                          <a:cs typeface="Trebuchet MS"/>
                        </a:rPr>
                        <a:t>6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0975">
                        <a:lnSpc>
                          <a:spcPts val="819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13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819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43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ts val="819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68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790"/>
                        </a:lnSpc>
                      </a:pPr>
                      <a:r>
                        <a:rPr dirty="0" sz="750" spc="-25" b="1">
                          <a:latin typeface="Arial"/>
                          <a:cs typeface="Arial"/>
                        </a:rPr>
                        <a:t>137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835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B-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835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18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0">
                        <a:lnSpc>
                          <a:spcPts val="835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13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0975">
                        <a:lnSpc>
                          <a:spcPts val="835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25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835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45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ts val="835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63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790"/>
                        </a:lnSpc>
                      </a:pPr>
                      <a:r>
                        <a:rPr dirty="0" sz="750" spc="-25" b="1">
                          <a:latin typeface="Arial"/>
                          <a:cs typeface="Arial"/>
                        </a:rPr>
                        <a:t>164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4478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835"/>
                        </a:lnSpc>
                      </a:pPr>
                      <a:r>
                        <a:rPr dirty="0" sz="750" spc="40">
                          <a:latin typeface="Trebuchet MS"/>
                          <a:cs typeface="Trebuchet MS"/>
                        </a:rPr>
                        <a:t>C+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835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16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0">
                        <a:lnSpc>
                          <a:spcPts val="835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24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0975">
                        <a:lnSpc>
                          <a:spcPts val="835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32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835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31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ts val="835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31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800"/>
                        </a:lnSpc>
                      </a:pPr>
                      <a:r>
                        <a:rPr dirty="0" sz="750" spc="-25" b="1">
                          <a:latin typeface="Arial"/>
                          <a:cs typeface="Arial"/>
                        </a:rPr>
                        <a:t>134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835"/>
                        </a:lnSpc>
                      </a:pPr>
                      <a:r>
                        <a:rPr dirty="0" sz="750" spc="35">
                          <a:latin typeface="Trebuchet MS"/>
                          <a:cs typeface="Trebuchet MS"/>
                        </a:rPr>
                        <a:t>C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835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32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0">
                        <a:lnSpc>
                          <a:spcPts val="835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41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0975">
                        <a:lnSpc>
                          <a:spcPts val="835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49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835"/>
                        </a:lnSpc>
                      </a:pPr>
                      <a:r>
                        <a:rPr dirty="0" sz="750" spc="-50">
                          <a:latin typeface="Trebuchet MS"/>
                          <a:cs typeface="Trebuchet MS"/>
                        </a:rPr>
                        <a:t>8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3510">
                        <a:lnSpc>
                          <a:spcPts val="835"/>
                        </a:lnSpc>
                      </a:pPr>
                      <a:r>
                        <a:rPr dirty="0" sz="750" spc="-50">
                          <a:latin typeface="Trebuchet MS"/>
                          <a:cs typeface="Trebuchet MS"/>
                        </a:rPr>
                        <a:t>3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790"/>
                        </a:lnSpc>
                      </a:pPr>
                      <a:r>
                        <a:rPr dirty="0" sz="750" spc="-25" b="1">
                          <a:latin typeface="Arial"/>
                          <a:cs typeface="Arial"/>
                        </a:rPr>
                        <a:t>133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4478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835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C-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835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40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0">
                        <a:lnSpc>
                          <a:spcPts val="835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46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0975">
                        <a:lnSpc>
                          <a:spcPts val="835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53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835"/>
                        </a:lnSpc>
                      </a:pPr>
                      <a:r>
                        <a:rPr dirty="0" sz="750" spc="-50">
                          <a:latin typeface="Trebuchet MS"/>
                          <a:cs typeface="Trebuchet MS"/>
                        </a:rPr>
                        <a:t>0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3510">
                        <a:lnSpc>
                          <a:spcPts val="835"/>
                        </a:lnSpc>
                      </a:pPr>
                      <a:r>
                        <a:rPr dirty="0" sz="750" spc="-50">
                          <a:latin typeface="Trebuchet MS"/>
                          <a:cs typeface="Trebuchet MS"/>
                        </a:rPr>
                        <a:t>0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790"/>
                        </a:lnSpc>
                      </a:pPr>
                      <a:r>
                        <a:rPr dirty="0" sz="750" spc="-25" b="1">
                          <a:latin typeface="Arial"/>
                          <a:cs typeface="Arial"/>
                        </a:rPr>
                        <a:t>139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819"/>
                        </a:lnSpc>
                      </a:pPr>
                      <a:r>
                        <a:rPr dirty="0" sz="750" spc="50">
                          <a:latin typeface="Trebuchet MS"/>
                          <a:cs typeface="Trebuchet MS"/>
                        </a:rPr>
                        <a:t>D+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819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31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0">
                        <a:lnSpc>
                          <a:spcPts val="819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29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4470">
                        <a:lnSpc>
                          <a:spcPts val="819"/>
                        </a:lnSpc>
                      </a:pPr>
                      <a:r>
                        <a:rPr dirty="0" sz="750" spc="-50">
                          <a:latin typeface="Trebuchet MS"/>
                          <a:cs typeface="Trebuchet MS"/>
                        </a:rPr>
                        <a:t>9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819"/>
                        </a:lnSpc>
                      </a:pPr>
                      <a:r>
                        <a:rPr dirty="0" sz="750" spc="-50">
                          <a:latin typeface="Trebuchet MS"/>
                          <a:cs typeface="Trebuchet MS"/>
                        </a:rPr>
                        <a:t>1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3510">
                        <a:lnSpc>
                          <a:spcPts val="819"/>
                        </a:lnSpc>
                      </a:pPr>
                      <a:r>
                        <a:rPr dirty="0" sz="750" spc="-50">
                          <a:latin typeface="Trebuchet MS"/>
                          <a:cs typeface="Trebuchet MS"/>
                        </a:rPr>
                        <a:t>0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790"/>
                        </a:lnSpc>
                      </a:pPr>
                      <a:r>
                        <a:rPr dirty="0" sz="750" spc="-25" b="1">
                          <a:latin typeface="Arial"/>
                          <a:cs typeface="Arial"/>
                        </a:rPr>
                        <a:t>70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835"/>
                        </a:lnSpc>
                      </a:pPr>
                      <a:r>
                        <a:rPr dirty="0" sz="750" spc="50">
                          <a:latin typeface="Trebuchet MS"/>
                          <a:cs typeface="Trebuchet MS"/>
                        </a:rPr>
                        <a:t>D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835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11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0">
                        <a:lnSpc>
                          <a:spcPts val="835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24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4470">
                        <a:lnSpc>
                          <a:spcPts val="835"/>
                        </a:lnSpc>
                      </a:pPr>
                      <a:r>
                        <a:rPr dirty="0" sz="750" spc="-50">
                          <a:latin typeface="Trebuchet MS"/>
                          <a:cs typeface="Trebuchet MS"/>
                        </a:rPr>
                        <a:t>2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835"/>
                        </a:lnSpc>
                      </a:pPr>
                      <a:r>
                        <a:rPr dirty="0" sz="750" spc="-50">
                          <a:latin typeface="Trebuchet MS"/>
                          <a:cs typeface="Trebuchet MS"/>
                        </a:rPr>
                        <a:t>0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3510">
                        <a:lnSpc>
                          <a:spcPts val="835"/>
                        </a:lnSpc>
                      </a:pPr>
                      <a:r>
                        <a:rPr dirty="0" sz="750" spc="-50">
                          <a:latin typeface="Trebuchet MS"/>
                          <a:cs typeface="Trebuchet MS"/>
                        </a:rPr>
                        <a:t>0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790"/>
                        </a:lnSpc>
                      </a:pPr>
                      <a:r>
                        <a:rPr dirty="0" sz="750" spc="-25" b="1">
                          <a:latin typeface="Arial"/>
                          <a:cs typeface="Arial"/>
                        </a:rPr>
                        <a:t>37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4478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835"/>
                        </a:lnSpc>
                      </a:pPr>
                      <a:r>
                        <a:rPr dirty="0" sz="750" spc="-25">
                          <a:latin typeface="Trebuchet MS"/>
                          <a:cs typeface="Trebuchet MS"/>
                        </a:rPr>
                        <a:t>D-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835"/>
                        </a:lnSpc>
                      </a:pPr>
                      <a:r>
                        <a:rPr dirty="0" sz="750" spc="-50">
                          <a:latin typeface="Trebuchet MS"/>
                          <a:cs typeface="Trebuchet MS"/>
                        </a:rPr>
                        <a:t>0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33045">
                        <a:lnSpc>
                          <a:spcPts val="835"/>
                        </a:lnSpc>
                      </a:pPr>
                      <a:r>
                        <a:rPr dirty="0" sz="750" spc="-50">
                          <a:latin typeface="Trebuchet MS"/>
                          <a:cs typeface="Trebuchet MS"/>
                        </a:rPr>
                        <a:t>4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4470">
                        <a:lnSpc>
                          <a:spcPts val="835"/>
                        </a:lnSpc>
                      </a:pPr>
                      <a:r>
                        <a:rPr dirty="0" sz="750" spc="-50">
                          <a:latin typeface="Trebuchet MS"/>
                          <a:cs typeface="Trebuchet MS"/>
                        </a:rPr>
                        <a:t>0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835"/>
                        </a:lnSpc>
                      </a:pPr>
                      <a:r>
                        <a:rPr dirty="0" sz="750" spc="-50">
                          <a:latin typeface="Trebuchet MS"/>
                          <a:cs typeface="Trebuchet MS"/>
                        </a:rPr>
                        <a:t>0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3510">
                        <a:lnSpc>
                          <a:spcPts val="835"/>
                        </a:lnSpc>
                      </a:pPr>
                      <a:r>
                        <a:rPr dirty="0" sz="750" spc="-50">
                          <a:latin typeface="Trebuchet MS"/>
                          <a:cs typeface="Trebuchet MS"/>
                        </a:rPr>
                        <a:t>0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800"/>
                        </a:lnSpc>
                      </a:pPr>
                      <a:r>
                        <a:rPr dirty="0" sz="750" spc="-50" b="1">
                          <a:latin typeface="Arial"/>
                          <a:cs typeface="Arial"/>
                        </a:rPr>
                        <a:t>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4351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835"/>
                        </a:lnSpc>
                      </a:pPr>
                      <a:r>
                        <a:rPr dirty="0" sz="750" spc="-50">
                          <a:latin typeface="Trebuchet MS"/>
                          <a:cs typeface="Trebuchet MS"/>
                        </a:rPr>
                        <a:t>E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835"/>
                        </a:lnSpc>
                      </a:pPr>
                      <a:r>
                        <a:rPr dirty="0" sz="750" spc="-50">
                          <a:latin typeface="Trebuchet MS"/>
                          <a:cs typeface="Trebuchet MS"/>
                        </a:rPr>
                        <a:t>0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33045">
                        <a:lnSpc>
                          <a:spcPts val="835"/>
                        </a:lnSpc>
                      </a:pPr>
                      <a:r>
                        <a:rPr dirty="0" sz="750" spc="-50">
                          <a:latin typeface="Trebuchet MS"/>
                          <a:cs typeface="Trebuchet MS"/>
                        </a:rPr>
                        <a:t>0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4470">
                        <a:lnSpc>
                          <a:spcPts val="835"/>
                        </a:lnSpc>
                      </a:pPr>
                      <a:r>
                        <a:rPr dirty="0" sz="750" spc="-50">
                          <a:latin typeface="Trebuchet MS"/>
                          <a:cs typeface="Trebuchet MS"/>
                        </a:rPr>
                        <a:t>0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835"/>
                        </a:lnSpc>
                      </a:pPr>
                      <a:r>
                        <a:rPr dirty="0" sz="750" spc="-50">
                          <a:latin typeface="Trebuchet MS"/>
                          <a:cs typeface="Trebuchet MS"/>
                        </a:rPr>
                        <a:t>0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3510">
                        <a:lnSpc>
                          <a:spcPts val="835"/>
                        </a:lnSpc>
                      </a:pPr>
                      <a:r>
                        <a:rPr dirty="0" sz="750" spc="-50">
                          <a:latin typeface="Trebuchet MS"/>
                          <a:cs typeface="Trebuchet MS"/>
                        </a:rPr>
                        <a:t>0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790"/>
                        </a:lnSpc>
                      </a:pPr>
                      <a:r>
                        <a:rPr dirty="0" sz="750" spc="-50" b="1">
                          <a:latin typeface="Arial"/>
                          <a:cs typeface="Arial"/>
                        </a:rPr>
                        <a:t>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ts val="835"/>
                        </a:lnSpc>
                      </a:pPr>
                      <a:r>
                        <a:rPr dirty="0" sz="750" spc="-10" b="1">
                          <a:latin typeface="Arial"/>
                          <a:cs typeface="Arial"/>
                        </a:rPr>
                        <a:t>TOTAL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835"/>
                        </a:lnSpc>
                      </a:pPr>
                      <a:r>
                        <a:rPr dirty="0" sz="750" spc="-25" b="1">
                          <a:latin typeface="Arial"/>
                          <a:cs typeface="Arial"/>
                        </a:rPr>
                        <a:t>161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77800">
                        <a:lnSpc>
                          <a:spcPts val="835"/>
                        </a:lnSpc>
                      </a:pPr>
                      <a:r>
                        <a:rPr dirty="0" sz="750" spc="-25" b="1">
                          <a:latin typeface="Arial"/>
                          <a:cs typeface="Arial"/>
                        </a:rPr>
                        <a:t>193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7955">
                        <a:lnSpc>
                          <a:spcPts val="835"/>
                        </a:lnSpc>
                      </a:pPr>
                      <a:r>
                        <a:rPr dirty="0" sz="750" spc="-25" b="1">
                          <a:latin typeface="Arial"/>
                          <a:cs typeface="Arial"/>
                        </a:rPr>
                        <a:t>189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ts val="835"/>
                        </a:lnSpc>
                      </a:pPr>
                      <a:r>
                        <a:rPr dirty="0" sz="750" spc="-25" b="1">
                          <a:latin typeface="Arial"/>
                          <a:cs typeface="Arial"/>
                        </a:rPr>
                        <a:t>207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6360">
                        <a:lnSpc>
                          <a:spcPts val="835"/>
                        </a:lnSpc>
                      </a:pPr>
                      <a:r>
                        <a:rPr dirty="0" sz="750" spc="-25" b="1">
                          <a:latin typeface="Arial"/>
                          <a:cs typeface="Arial"/>
                        </a:rPr>
                        <a:t>208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790"/>
                        </a:lnSpc>
                      </a:pPr>
                      <a:r>
                        <a:rPr dirty="0" sz="750" spc="-25" b="1">
                          <a:latin typeface="Arial"/>
                          <a:cs typeface="Arial"/>
                        </a:rPr>
                        <a:t>958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2611887" y="11105686"/>
            <a:ext cx="1768475" cy="45656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250" spc="-50" b="1">
                <a:latin typeface="Arial"/>
                <a:cs typeface="Arial"/>
              </a:rPr>
              <a:t>Source</a:t>
            </a:r>
            <a:r>
              <a:rPr dirty="0" sz="1250" spc="-50">
                <a:latin typeface="Trebuchet MS"/>
                <a:cs typeface="Trebuchet MS"/>
              </a:rPr>
              <a:t>:</a:t>
            </a:r>
            <a:r>
              <a:rPr dirty="0" sz="1250" spc="-140">
                <a:latin typeface="Trebuchet MS"/>
                <a:cs typeface="Trebuchet MS"/>
              </a:rPr>
              <a:t> </a:t>
            </a:r>
            <a:r>
              <a:rPr dirty="0" sz="1250" spc="-25">
                <a:latin typeface="Trebuchet MS"/>
                <a:cs typeface="Trebuchet MS"/>
              </a:rPr>
              <a:t>School</a:t>
            </a:r>
            <a:r>
              <a:rPr dirty="0" sz="1250" spc="-5">
                <a:latin typeface="Trebuchet MS"/>
                <a:cs typeface="Trebuchet MS"/>
              </a:rPr>
              <a:t> </a:t>
            </a:r>
            <a:r>
              <a:rPr dirty="0" sz="1250" spc="-120">
                <a:latin typeface="Trebuchet MS"/>
                <a:cs typeface="Trebuchet MS"/>
              </a:rPr>
              <a:t>data,</a:t>
            </a:r>
            <a:r>
              <a:rPr dirty="0" sz="1250" spc="-140">
                <a:latin typeface="Trebuchet MS"/>
                <a:cs typeface="Trebuchet MS"/>
              </a:rPr>
              <a:t> </a:t>
            </a:r>
            <a:r>
              <a:rPr dirty="0" sz="1250" spc="-20">
                <a:latin typeface="Trebuchet MS"/>
                <a:cs typeface="Trebuchet MS"/>
              </a:rPr>
              <a:t>2022</a:t>
            </a: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250" spc="-20" b="1">
                <a:latin typeface="Arial"/>
                <a:cs typeface="Arial"/>
              </a:rPr>
              <a:t>Key:</a:t>
            </a:r>
            <a:endParaRPr sz="1250">
              <a:latin typeface="Arial"/>
              <a:cs typeface="Arial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2592837" y="11611130"/>
          <a:ext cx="5554980" cy="4610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  <a:gridCol w="407034"/>
                <a:gridCol w="429895"/>
                <a:gridCol w="454659"/>
                <a:gridCol w="358775"/>
                <a:gridCol w="415925"/>
                <a:gridCol w="471169"/>
                <a:gridCol w="374649"/>
                <a:gridCol w="426720"/>
                <a:gridCol w="471804"/>
                <a:gridCol w="375920"/>
                <a:gridCol w="429895"/>
                <a:gridCol w="258445"/>
              </a:tblGrid>
              <a:tr h="230504">
                <a:tc>
                  <a:txBody>
                    <a:bodyPr/>
                    <a:lstStyle/>
                    <a:p>
                      <a:pPr algn="ctr" marR="63500">
                        <a:lnSpc>
                          <a:spcPts val="1450"/>
                        </a:lnSpc>
                      </a:pPr>
                      <a:r>
                        <a:rPr dirty="0" sz="1250" spc="-10" b="1">
                          <a:latin typeface="Arial"/>
                          <a:cs typeface="Arial"/>
                        </a:rPr>
                        <a:t>Grade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450"/>
                        </a:lnSpc>
                      </a:pPr>
                      <a:r>
                        <a:rPr dirty="0" sz="1250" spc="40" b="1">
                          <a:latin typeface="Arial"/>
                          <a:cs typeface="Arial"/>
                        </a:rPr>
                        <a:t>A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450"/>
                        </a:lnSpc>
                      </a:pPr>
                      <a:r>
                        <a:rPr dirty="0" sz="1250" spc="-25" b="1">
                          <a:latin typeface="Arial"/>
                          <a:cs typeface="Arial"/>
                        </a:rPr>
                        <a:t>A-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dirty="0" sz="1250" spc="-25" b="1">
                          <a:latin typeface="Arial"/>
                          <a:cs typeface="Arial"/>
                        </a:rPr>
                        <a:t>B+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dirty="0" sz="1250" spc="-50" b="1">
                          <a:latin typeface="Arial"/>
                          <a:cs typeface="Arial"/>
                        </a:rPr>
                        <a:t>B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dirty="0" sz="1250" spc="-25" b="1">
                          <a:latin typeface="Arial"/>
                          <a:cs typeface="Arial"/>
                        </a:rPr>
                        <a:t>B-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dirty="0" sz="1250" spc="-25" b="1">
                          <a:latin typeface="Arial"/>
                          <a:cs typeface="Arial"/>
                        </a:rPr>
                        <a:t>C+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450"/>
                        </a:lnSpc>
                      </a:pPr>
                      <a:r>
                        <a:rPr dirty="0" sz="1250" spc="30" b="1">
                          <a:latin typeface="Arial"/>
                          <a:cs typeface="Arial"/>
                        </a:rPr>
                        <a:t>C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dirty="0" sz="1250" spc="-25" b="1">
                          <a:latin typeface="Arial"/>
                          <a:cs typeface="Arial"/>
                        </a:rPr>
                        <a:t>C-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dirty="0" sz="1250" spc="40" b="1">
                          <a:latin typeface="Arial"/>
                          <a:cs typeface="Arial"/>
                        </a:rPr>
                        <a:t>D+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dirty="0" sz="1250" spc="65" b="1">
                          <a:latin typeface="Arial"/>
                          <a:cs typeface="Arial"/>
                        </a:rPr>
                        <a:t>D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dirty="0" sz="1250" spc="35" b="1">
                          <a:latin typeface="Arial"/>
                          <a:cs typeface="Arial"/>
                        </a:rPr>
                        <a:t>D-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1440">
                        <a:lnSpc>
                          <a:spcPts val="1450"/>
                        </a:lnSpc>
                      </a:pPr>
                      <a:r>
                        <a:rPr dirty="0" sz="1250" spc="-50" b="1">
                          <a:latin typeface="Arial"/>
                          <a:cs typeface="Arial"/>
                        </a:rPr>
                        <a:t>E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230504">
                <a:tc>
                  <a:txBody>
                    <a:bodyPr/>
                    <a:lstStyle/>
                    <a:p>
                      <a:pPr algn="ctr" marR="7429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250" spc="-10" b="1">
                          <a:latin typeface="Arial"/>
                          <a:cs typeface="Arial"/>
                        </a:rPr>
                        <a:t>Points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2032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33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250" spc="-25" b="1">
                          <a:latin typeface="Arial"/>
                          <a:cs typeface="Arial"/>
                        </a:rPr>
                        <a:t>12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2032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250" spc="-25" b="1">
                          <a:latin typeface="Arial"/>
                          <a:cs typeface="Arial"/>
                        </a:rPr>
                        <a:t>11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2032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079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250" spc="-25" b="1">
                          <a:latin typeface="Arial"/>
                          <a:cs typeface="Arial"/>
                        </a:rPr>
                        <a:t>10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2032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250" spc="-50" b="1">
                          <a:latin typeface="Arial"/>
                          <a:cs typeface="Arial"/>
                        </a:rPr>
                        <a:t>9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2032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250" spc="-50" b="1">
                          <a:latin typeface="Arial"/>
                          <a:cs typeface="Arial"/>
                        </a:rPr>
                        <a:t>8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2032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250" spc="-50" b="1">
                          <a:latin typeface="Arial"/>
                          <a:cs typeface="Arial"/>
                        </a:rPr>
                        <a:t>7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2032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250" spc="-50" b="1">
                          <a:latin typeface="Arial"/>
                          <a:cs typeface="Arial"/>
                        </a:rPr>
                        <a:t>6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2032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250" spc="-50" b="1">
                          <a:latin typeface="Arial"/>
                          <a:cs typeface="Arial"/>
                        </a:rPr>
                        <a:t>5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2032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250" spc="-50" b="1">
                          <a:latin typeface="Arial"/>
                          <a:cs typeface="Arial"/>
                        </a:rPr>
                        <a:t>4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2032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250" spc="-50" b="1">
                          <a:latin typeface="Arial"/>
                          <a:cs typeface="Arial"/>
                        </a:rPr>
                        <a:t>3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2032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250" spc="-50" b="1">
                          <a:latin typeface="Arial"/>
                          <a:cs typeface="Arial"/>
                        </a:rPr>
                        <a:t>2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2032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88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250" spc="-50" b="1">
                          <a:latin typeface="Arial"/>
                          <a:cs typeface="Arial"/>
                        </a:rPr>
                        <a:t>1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2032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10549" y="3158373"/>
            <a:ext cx="5715000" cy="6293485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lvl="1" marL="470534" indent="-457200">
              <a:lnSpc>
                <a:spcPct val="100000"/>
              </a:lnSpc>
              <a:spcBef>
                <a:spcPts val="630"/>
              </a:spcBef>
              <a:buClr>
                <a:srgbClr val="2F5496"/>
              </a:buClr>
              <a:buFont typeface="Arial"/>
              <a:buAutoNum type="arabicPeriod" startAt="5"/>
              <a:tabLst>
                <a:tab pos="470534" algn="l"/>
              </a:tabLst>
            </a:pP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Curriculum</a:t>
            </a:r>
            <a:r>
              <a:rPr dirty="0" sz="1100" spc="-6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60" b="1">
                <a:solidFill>
                  <a:srgbClr val="2F5496"/>
                </a:solidFill>
                <a:latin typeface="Arial"/>
                <a:cs typeface="Arial"/>
              </a:rPr>
              <a:t>Based</a:t>
            </a:r>
            <a:r>
              <a:rPr dirty="0" sz="1100" spc="-6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30" b="1">
                <a:solidFill>
                  <a:srgbClr val="2F5496"/>
                </a:solidFill>
                <a:latin typeface="Arial"/>
                <a:cs typeface="Arial"/>
              </a:rPr>
              <a:t>Establishment</a:t>
            </a:r>
            <a:r>
              <a:rPr dirty="0" sz="1100" spc="-6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95" b="1">
                <a:solidFill>
                  <a:srgbClr val="2F5496"/>
                </a:solidFill>
                <a:latin typeface="Arial"/>
                <a:cs typeface="Arial"/>
              </a:rPr>
              <a:t>as</a:t>
            </a:r>
            <a:r>
              <a:rPr dirty="0" sz="1100" spc="-6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at</a:t>
            </a:r>
            <a:r>
              <a:rPr dirty="0" sz="1100" spc="-6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December</a:t>
            </a:r>
            <a:r>
              <a:rPr dirty="0" sz="1100" spc="-6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2F5496"/>
                </a:solidFill>
                <a:latin typeface="Arial"/>
                <a:cs typeface="Arial"/>
              </a:rPr>
              <a:t>2022</a:t>
            </a:r>
            <a:endParaRPr sz="1100">
              <a:latin typeface="Arial"/>
              <a:cs typeface="Arial"/>
            </a:endParaRPr>
          </a:p>
          <a:p>
            <a:pPr algn="just" marL="12700" marR="19685">
              <a:lnSpc>
                <a:spcPct val="104200"/>
              </a:lnSpc>
              <a:spcBef>
                <a:spcPts val="520"/>
              </a:spcBef>
            </a:pP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TSC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Policy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Appointment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Deployment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Institutional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Administrators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(TSC,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2017)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states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performance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any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learning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institution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depends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quality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capacity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administrators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organize,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manage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optimally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utilize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available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resources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order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enhance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delivery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teaching,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learning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learner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assessment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programmes.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this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regard,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TSC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has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committed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match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every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position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qualifications,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experience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performance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track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records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every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appointee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order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continuously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improve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quality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supervision,</a:t>
            </a:r>
            <a:r>
              <a:rPr dirty="0" sz="1200" spc="-25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teaching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and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learning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outcomes.</a:t>
            </a:r>
            <a:endParaRPr sz="1200">
              <a:latin typeface="Trebuchet MS"/>
              <a:cs typeface="Trebuchet MS"/>
            </a:endParaRPr>
          </a:p>
          <a:p>
            <a:pPr algn="just" marL="12700" marR="19685">
              <a:lnSpc>
                <a:spcPct val="104200"/>
              </a:lnSpc>
              <a:spcBef>
                <a:spcPts val="500"/>
              </a:spcBef>
            </a:pP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2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TSC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has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set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minimum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number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lessons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secondary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teacher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can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handle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per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week.</a:t>
            </a:r>
            <a:r>
              <a:rPr dirty="0" sz="1200" spc="-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commission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has,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at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same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time,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set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maximum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administrative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posts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per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school.</a:t>
            </a:r>
            <a:r>
              <a:rPr dirty="0" sz="1200" spc="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2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TSC</a:t>
            </a:r>
            <a:r>
              <a:rPr dirty="0" sz="1200" spc="2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Curriculum</a:t>
            </a:r>
            <a:r>
              <a:rPr dirty="0" sz="1200" spc="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Based</a:t>
            </a:r>
            <a:r>
              <a:rPr dirty="0" sz="1200" spc="2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Establishment</a:t>
            </a:r>
            <a:r>
              <a:rPr dirty="0" sz="1200" spc="2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(CBE)</a:t>
            </a:r>
            <a:r>
              <a:rPr dirty="0" sz="1200" spc="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regulations</a:t>
            </a:r>
            <a:r>
              <a:rPr dirty="0" sz="1200" spc="2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(2022),</a:t>
            </a:r>
            <a:r>
              <a:rPr dirty="0" sz="1200" spc="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2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CBE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requirements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schools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has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been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set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follows:-</a:t>
            </a:r>
            <a:endParaRPr sz="1200">
              <a:latin typeface="Trebuchet MS"/>
              <a:cs typeface="Trebuchet MS"/>
            </a:endParaRPr>
          </a:p>
          <a:p>
            <a:pPr lvl="2" marL="469900" marR="19685" indent="-228600">
              <a:lnSpc>
                <a:spcPct val="104200"/>
              </a:lnSpc>
              <a:spcBef>
                <a:spcPts val="500"/>
              </a:spcBef>
              <a:buAutoNum type="alphaLcParenBoth"/>
              <a:tabLst>
                <a:tab pos="469900" algn="l"/>
              </a:tabLst>
            </a:pP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single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streamed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(both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primary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secondary)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will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have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one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head/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principal,</a:t>
            </a:r>
            <a:r>
              <a:rPr dirty="0" sz="1200" spc="-2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deputy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senior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teacher/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master.</a:t>
            </a:r>
            <a:endParaRPr sz="1200">
              <a:latin typeface="Trebuchet MS"/>
              <a:cs typeface="Trebuchet MS"/>
            </a:endParaRPr>
          </a:p>
          <a:p>
            <a:pPr lvl="2" marL="469900" marR="19685" indent="-228600">
              <a:lnSpc>
                <a:spcPct val="104200"/>
              </a:lnSpc>
              <a:spcBef>
                <a:spcPts val="500"/>
              </a:spcBef>
              <a:buAutoNum type="alphaLcParenBoth"/>
              <a:tabLst>
                <a:tab pos="469900" algn="l"/>
              </a:tabLst>
            </a:pP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primary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10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streams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maximum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4,000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learners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shall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have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one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head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teacher,</a:t>
            </a:r>
            <a:r>
              <a:rPr dirty="0" sz="1200" spc="-2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deputies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8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senior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teachers.</a:t>
            </a:r>
            <a:endParaRPr sz="1200">
              <a:latin typeface="Trebuchet MS"/>
              <a:cs typeface="Trebuchet MS"/>
            </a:endParaRPr>
          </a:p>
          <a:p>
            <a:pPr lvl="2" marL="469900" marR="19685" indent="-228600">
              <a:lnSpc>
                <a:spcPct val="104200"/>
              </a:lnSpc>
              <a:spcBef>
                <a:spcPts val="500"/>
              </a:spcBef>
              <a:buAutoNum type="alphaLcParenBoth"/>
              <a:tabLst>
                <a:tab pos="469900" algn="l"/>
              </a:tabLst>
            </a:pP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secondary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12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streams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maximum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2,100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students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will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have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one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principal,</a:t>
            </a:r>
            <a:r>
              <a:rPr dirty="0" sz="1200" spc="-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deputies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9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senior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masters.</a:t>
            </a:r>
            <a:endParaRPr sz="1200">
              <a:latin typeface="Trebuchet MS"/>
              <a:cs typeface="Trebuchet MS"/>
            </a:endParaRPr>
          </a:p>
          <a:p>
            <a:pPr lvl="2" marL="469900" marR="19685" indent="-228600">
              <a:lnSpc>
                <a:spcPct val="104200"/>
              </a:lnSpc>
              <a:spcBef>
                <a:spcPts val="495"/>
              </a:spcBef>
              <a:buAutoNum type="alphaLcParenBoth"/>
              <a:tabLst>
                <a:tab pos="469900" algn="l"/>
              </a:tabLst>
            </a:pP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minimum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workload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a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primary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teacher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will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35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lessons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per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week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while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secondary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teacher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will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handle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minimum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27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lessons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per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week.</a:t>
            </a:r>
            <a:endParaRPr sz="1200">
              <a:latin typeface="Trebuchet MS"/>
              <a:cs typeface="Trebuchet MS"/>
            </a:endParaRPr>
          </a:p>
          <a:p>
            <a:pPr lvl="2" marL="469900" marR="19685" indent="-228600">
              <a:lnSpc>
                <a:spcPct val="104200"/>
              </a:lnSpc>
              <a:spcBef>
                <a:spcPts val="500"/>
              </a:spcBef>
              <a:buAutoNum type="alphaLcParenBoth"/>
              <a:tabLst>
                <a:tab pos="469900" algn="l"/>
              </a:tabLst>
            </a:pP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maximum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class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size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will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50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45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learners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primary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secondary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schools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respectively.</a:t>
            </a:r>
            <a:endParaRPr sz="1200">
              <a:latin typeface="Trebuchet MS"/>
              <a:cs typeface="Trebuchet MS"/>
            </a:endParaRPr>
          </a:p>
          <a:p>
            <a:pPr lvl="2" marL="469900" marR="19685" indent="-228600">
              <a:lnSpc>
                <a:spcPct val="104200"/>
              </a:lnSpc>
              <a:spcBef>
                <a:spcPts val="500"/>
              </a:spcBef>
              <a:buAutoNum type="alphaLcParenBoth"/>
              <a:tabLst>
                <a:tab pos="469900" algn="l"/>
              </a:tabLst>
            </a:pP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Where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there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are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deputy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deputies,</a:t>
            </a:r>
            <a:r>
              <a:rPr dirty="0" sz="1200" spc="-2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one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shall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charge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academics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while,</a:t>
            </a:r>
            <a:r>
              <a:rPr dirty="0" sz="1200" spc="-2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other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taking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charge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administrative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responsibilities.</a:t>
            </a:r>
            <a:endParaRPr sz="1200">
              <a:latin typeface="Trebuchet MS"/>
              <a:cs typeface="Trebuchet MS"/>
            </a:endParaRPr>
          </a:p>
          <a:p>
            <a:pPr algn="just" marL="12700" marR="5080">
              <a:lnSpc>
                <a:spcPct val="104200"/>
              </a:lnSpc>
              <a:spcBef>
                <a:spcPts val="500"/>
              </a:spcBef>
            </a:pP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TSC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(2017,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2022)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further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notes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order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improve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efficiency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supervision,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teaching,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learning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learner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assessment,</a:t>
            </a:r>
            <a:r>
              <a:rPr dirty="0" sz="1200" spc="-229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Curriculum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Based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Establishment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per</a:t>
            </a:r>
            <a:r>
              <a:rPr dirty="0" sz="1200" spc="-2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Table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Policy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ought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observed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when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staffing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High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Schools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Kenya.This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policy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guided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by:-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265"/>
              </a:spcBef>
            </a:pPr>
            <a:endParaRPr sz="1200">
              <a:latin typeface="Trebuchet MS"/>
              <a:cs typeface="Trebuchet MS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-110" i="1">
                <a:solidFill>
                  <a:srgbClr val="231F20"/>
                </a:solidFill>
                <a:latin typeface="Trebuchet MS"/>
                <a:cs typeface="Trebuchet MS"/>
              </a:rPr>
              <a:t>Table5:</a:t>
            </a:r>
            <a:r>
              <a:rPr dirty="0" sz="1100" spc="114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95" i="1">
                <a:solidFill>
                  <a:srgbClr val="231F20"/>
                </a:solidFill>
                <a:latin typeface="Trebuchet MS"/>
                <a:cs typeface="Trebuchet MS"/>
              </a:rPr>
              <a:t>Deputy</a:t>
            </a:r>
            <a:r>
              <a:rPr dirty="0" sz="1100" spc="-114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10" i="1">
                <a:solidFill>
                  <a:srgbClr val="231F20"/>
                </a:solidFill>
                <a:latin typeface="Trebuchet MS"/>
                <a:cs typeface="Trebuchet MS"/>
              </a:rPr>
              <a:t>Principals</a:t>
            </a:r>
            <a:r>
              <a:rPr dirty="0" sz="1100" spc="-114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90" i="1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100" spc="-114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00" i="1">
                <a:solidFill>
                  <a:srgbClr val="231F20"/>
                </a:solidFill>
                <a:latin typeface="Trebuchet MS"/>
                <a:cs typeface="Trebuchet MS"/>
              </a:rPr>
              <a:t>Senior</a:t>
            </a:r>
            <a:r>
              <a:rPr dirty="0" sz="1100" spc="-110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80" i="1">
                <a:solidFill>
                  <a:srgbClr val="231F20"/>
                </a:solidFill>
                <a:latin typeface="Trebuchet MS"/>
                <a:cs typeface="Trebuchet MS"/>
              </a:rPr>
              <a:t>Masters</a:t>
            </a:r>
            <a:r>
              <a:rPr dirty="0" sz="1100" spc="-114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25" i="1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100" spc="-114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90" i="1">
                <a:solidFill>
                  <a:srgbClr val="231F20"/>
                </a:solidFill>
                <a:latin typeface="Trebuchet MS"/>
                <a:cs typeface="Trebuchet MS"/>
              </a:rPr>
              <a:t>Secondary</a:t>
            </a:r>
            <a:r>
              <a:rPr dirty="0" sz="1100" spc="-114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90" i="1">
                <a:solidFill>
                  <a:srgbClr val="231F20"/>
                </a:solidFill>
                <a:latin typeface="Trebuchet MS"/>
                <a:cs typeface="Trebuchet MS"/>
              </a:rPr>
              <a:t>Schools</a:t>
            </a:r>
            <a:r>
              <a:rPr dirty="0" sz="1100" spc="-114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70" i="1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100" spc="-114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05" i="1">
                <a:solidFill>
                  <a:srgbClr val="231F20"/>
                </a:solidFill>
                <a:latin typeface="Trebuchet MS"/>
                <a:cs typeface="Trebuchet MS"/>
              </a:rPr>
              <a:t>per</a:t>
            </a:r>
            <a:r>
              <a:rPr dirty="0" sz="1100" spc="-114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0" i="1">
                <a:solidFill>
                  <a:srgbClr val="231F20"/>
                </a:solidFill>
                <a:latin typeface="Trebuchet MS"/>
                <a:cs typeface="Trebuchet MS"/>
              </a:rPr>
              <a:t>CBE.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7747481" y="12560721"/>
            <a:ext cx="554355" cy="18542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000" b="1">
                <a:solidFill>
                  <a:srgbClr val="B3B3B3"/>
                </a:solidFill>
                <a:latin typeface="Arial"/>
                <a:cs typeface="Arial"/>
              </a:rPr>
              <a:t>06 | 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644089" y="11830249"/>
            <a:ext cx="13144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0" i="1">
                <a:solidFill>
                  <a:srgbClr val="231F20"/>
                </a:solidFill>
                <a:latin typeface="Trebuchet MS"/>
                <a:cs typeface="Trebuchet MS"/>
              </a:rPr>
              <a:t>(</a:t>
            </a:r>
            <a:r>
              <a:rPr dirty="0" sz="1000" spc="-50" b="1" i="1">
                <a:solidFill>
                  <a:srgbClr val="231F20"/>
                </a:solidFill>
                <a:latin typeface="Trebuchet MS"/>
                <a:cs typeface="Trebuchet MS"/>
              </a:rPr>
              <a:t>Source:</a:t>
            </a:r>
            <a:r>
              <a:rPr dirty="0" sz="1000" spc="-90" b="1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000" spc="-85" i="1">
                <a:solidFill>
                  <a:srgbClr val="231F20"/>
                </a:solidFill>
                <a:latin typeface="Trebuchet MS"/>
                <a:cs typeface="Trebuchet MS"/>
              </a:rPr>
              <a:t>TSC: </a:t>
            </a:r>
            <a:r>
              <a:rPr dirty="0" sz="1000" spc="-45" i="1">
                <a:solidFill>
                  <a:srgbClr val="231F20"/>
                </a:solidFill>
                <a:latin typeface="Trebuchet MS"/>
                <a:cs typeface="Trebuchet MS"/>
              </a:rPr>
              <a:t>2017,</a:t>
            </a:r>
            <a:r>
              <a:rPr dirty="0" sz="1000" spc="-90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000" spc="-20" i="1">
                <a:solidFill>
                  <a:srgbClr val="231F20"/>
                </a:solidFill>
                <a:latin typeface="Trebuchet MS"/>
                <a:cs typeface="Trebuchet MS"/>
              </a:rPr>
              <a:t>2022</a:t>
            </a:r>
            <a:endParaRPr sz="1000">
              <a:latin typeface="Trebuchet MS"/>
              <a:cs typeface="Trebuchet MS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2622624" y="9772491"/>
          <a:ext cx="5750560" cy="1938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9635"/>
                <a:gridCol w="624840"/>
                <a:gridCol w="915669"/>
                <a:gridCol w="407669"/>
                <a:gridCol w="1391919"/>
                <a:gridCol w="1435100"/>
              </a:tblGrid>
              <a:tr h="247650">
                <a:tc>
                  <a:txBody>
                    <a:bodyPr/>
                    <a:lstStyle/>
                    <a:p>
                      <a:pPr marL="187325" marR="88265" indent="-67310">
                        <a:lnSpc>
                          <a:spcPts val="969"/>
                        </a:lnSpc>
                      </a:pPr>
                      <a:r>
                        <a:rPr dirty="0" sz="850" b="1"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dirty="0" sz="850" spc="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25" b="1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850" spc="-10" b="1">
                          <a:latin typeface="Times New Roman"/>
                          <a:cs typeface="Times New Roman"/>
                        </a:rPr>
                        <a:t> STREAMS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010"/>
                        </a:lnSpc>
                      </a:pPr>
                      <a:r>
                        <a:rPr dirty="0" sz="850" spc="-10" b="1">
                          <a:latin typeface="Times New Roman"/>
                          <a:cs typeface="Times New Roman"/>
                        </a:rPr>
                        <a:t>CLASSES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45720" indent="100965">
                        <a:lnSpc>
                          <a:spcPts val="960"/>
                        </a:lnSpc>
                      </a:pPr>
                      <a:r>
                        <a:rPr dirty="0" sz="850" spc="-10" b="1">
                          <a:latin typeface="Times New Roman"/>
                          <a:cs typeface="Times New Roman"/>
                        </a:rPr>
                        <a:t>MAXIMUM ENROLLMENT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6360">
                        <a:lnSpc>
                          <a:spcPts val="985"/>
                        </a:lnSpc>
                      </a:pPr>
                      <a:r>
                        <a:rPr dirty="0" sz="850" spc="-25" b="1">
                          <a:latin typeface="Times New Roman"/>
                          <a:cs typeface="Times New Roman"/>
                        </a:rPr>
                        <a:t>CBE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9410" marR="113030" indent="-240029">
                        <a:lnSpc>
                          <a:spcPts val="969"/>
                        </a:lnSpc>
                      </a:pPr>
                      <a:r>
                        <a:rPr dirty="0" sz="850" b="1"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dirty="0" sz="850" spc="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b="1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85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10" b="1">
                          <a:latin typeface="Times New Roman"/>
                          <a:cs typeface="Times New Roman"/>
                        </a:rPr>
                        <a:t>DEPUTY PRINCIPALS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66040" indent="83185">
                        <a:lnSpc>
                          <a:spcPts val="960"/>
                        </a:lnSpc>
                      </a:pPr>
                      <a:r>
                        <a:rPr dirty="0" sz="850" b="1"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dirty="0" sz="850" spc="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b="1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85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10" b="1">
                          <a:latin typeface="Times New Roman"/>
                          <a:cs typeface="Times New Roman"/>
                        </a:rPr>
                        <a:t>SENIOR </a:t>
                      </a:r>
                      <a:r>
                        <a:rPr dirty="0" sz="850" b="1">
                          <a:latin typeface="Times New Roman"/>
                          <a:cs typeface="Times New Roman"/>
                        </a:rPr>
                        <a:t>MASTERS/</a:t>
                      </a:r>
                      <a:r>
                        <a:rPr dirty="0" sz="850" spc="9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10" b="1">
                          <a:latin typeface="Times New Roman"/>
                          <a:cs typeface="Times New Roman"/>
                        </a:rPr>
                        <a:t>MISTRESSES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algn="ctr" marL="17145">
                        <a:lnSpc>
                          <a:spcPts val="900"/>
                        </a:lnSpc>
                        <a:spcBef>
                          <a:spcPts val="80"/>
                        </a:spcBef>
                      </a:pPr>
                      <a:r>
                        <a:rPr dirty="0" sz="750" spc="-50" b="1" i="1">
                          <a:latin typeface="Times New Roman"/>
                          <a:cs typeface="Times New Roman"/>
                        </a:rPr>
                        <a:t>1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1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900"/>
                        </a:lnSpc>
                        <a:spcBef>
                          <a:spcPts val="80"/>
                        </a:spcBef>
                      </a:pPr>
                      <a:r>
                        <a:rPr dirty="0" sz="750" spc="-50" b="1" i="1">
                          <a:latin typeface="Times New Roman"/>
                          <a:cs typeface="Times New Roman"/>
                        </a:rPr>
                        <a:t>4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1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lnSpc>
                          <a:spcPts val="880"/>
                        </a:lnSpc>
                        <a:spcBef>
                          <a:spcPts val="95"/>
                        </a:spcBef>
                      </a:pPr>
                      <a:r>
                        <a:rPr dirty="0" sz="750" spc="-25" b="1" i="1">
                          <a:latin typeface="Times New Roman"/>
                          <a:cs typeface="Times New Roman"/>
                        </a:rPr>
                        <a:t>180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0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ts val="850"/>
                        </a:lnSpc>
                        <a:spcBef>
                          <a:spcPts val="125"/>
                        </a:spcBef>
                      </a:pPr>
                      <a:r>
                        <a:rPr dirty="0" sz="750" spc="-50" b="1" i="1">
                          <a:latin typeface="Times New Roman"/>
                          <a:cs typeface="Times New Roman"/>
                        </a:rPr>
                        <a:t>9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00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750" spc="-50" b="1" i="1">
                          <a:latin typeface="Times New Roman"/>
                          <a:cs typeface="Times New Roman"/>
                        </a:rPr>
                        <a:t>1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84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750" spc="-50" b="1" i="1">
                          <a:latin typeface="Times New Roman"/>
                          <a:cs typeface="Times New Roman"/>
                        </a:rPr>
                        <a:t>1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 spc="-50" b="1" i="1">
                          <a:latin typeface="Times New Roman"/>
                          <a:cs typeface="Times New Roman"/>
                        </a:rPr>
                        <a:t>2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 spc="-50" b="1" i="1">
                          <a:latin typeface="Times New Roman"/>
                          <a:cs typeface="Times New Roman"/>
                        </a:rPr>
                        <a:t>8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lnSpc>
                          <a:spcPts val="885"/>
                        </a:lnSpc>
                        <a:spcBef>
                          <a:spcPts val="95"/>
                        </a:spcBef>
                      </a:pPr>
                      <a:r>
                        <a:rPr dirty="0" sz="750" spc="-25" b="1" i="1">
                          <a:latin typeface="Times New Roman"/>
                          <a:cs typeface="Times New Roman"/>
                        </a:rPr>
                        <a:t>360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0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ts val="850"/>
                        </a:lnSpc>
                        <a:spcBef>
                          <a:spcPts val="125"/>
                        </a:spcBef>
                      </a:pPr>
                      <a:r>
                        <a:rPr dirty="0" sz="750" spc="-25" b="1" i="1">
                          <a:latin typeface="Times New Roman"/>
                          <a:cs typeface="Times New Roman"/>
                        </a:rPr>
                        <a:t>19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750" spc="-50" b="1" i="1">
                          <a:latin typeface="Times New Roman"/>
                          <a:cs typeface="Times New Roman"/>
                        </a:rPr>
                        <a:t>1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6034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750" spc="-50" b="1" i="1">
                          <a:latin typeface="Times New Roman"/>
                          <a:cs typeface="Times New Roman"/>
                        </a:rPr>
                        <a:t>2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47320">
                <a:tc>
                  <a:txBody>
                    <a:bodyPr/>
                    <a:lstStyle/>
                    <a:p>
                      <a:pPr algn="ctr" marL="16510">
                        <a:lnSpc>
                          <a:spcPts val="844"/>
                        </a:lnSpc>
                        <a:spcBef>
                          <a:spcPts val="215"/>
                        </a:spcBef>
                      </a:pPr>
                      <a:r>
                        <a:rPr dirty="0" sz="750" spc="-50" b="1" i="1">
                          <a:latin typeface="Times New Roman"/>
                          <a:cs typeface="Times New Roman"/>
                        </a:rPr>
                        <a:t>3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9055">
                        <a:lnSpc>
                          <a:spcPts val="844"/>
                        </a:lnSpc>
                        <a:spcBef>
                          <a:spcPts val="215"/>
                        </a:spcBef>
                      </a:pPr>
                      <a:r>
                        <a:rPr dirty="0" sz="750" spc="-25" b="1" i="1">
                          <a:latin typeface="Times New Roman"/>
                          <a:cs typeface="Times New Roman"/>
                        </a:rPr>
                        <a:t>12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lnSpc>
                          <a:spcPts val="830"/>
                        </a:lnSpc>
                        <a:spcBef>
                          <a:spcPts val="229"/>
                        </a:spcBef>
                      </a:pPr>
                      <a:r>
                        <a:rPr dirty="0" sz="750" spc="-25" b="1" i="1">
                          <a:latin typeface="Times New Roman"/>
                          <a:cs typeface="Times New Roman"/>
                        </a:rPr>
                        <a:t>540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20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9845">
                        <a:lnSpc>
                          <a:spcPts val="795"/>
                        </a:lnSpc>
                        <a:spcBef>
                          <a:spcPts val="265"/>
                        </a:spcBef>
                      </a:pPr>
                      <a:r>
                        <a:rPr dirty="0" sz="750" spc="-25" b="1" i="1">
                          <a:latin typeface="Times New Roman"/>
                          <a:cs typeface="Times New Roman"/>
                        </a:rPr>
                        <a:t>28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36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0085">
                        <a:lnSpc>
                          <a:spcPts val="875"/>
                        </a:lnSpc>
                        <a:spcBef>
                          <a:spcPts val="185"/>
                        </a:spcBef>
                      </a:pPr>
                      <a:r>
                        <a:rPr dirty="0" sz="750" spc="-50" b="1" i="1">
                          <a:latin typeface="Times New Roman"/>
                          <a:cs typeface="Times New Roman"/>
                        </a:rPr>
                        <a:t>1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34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ts val="860"/>
                        </a:lnSpc>
                        <a:spcBef>
                          <a:spcPts val="200"/>
                        </a:spcBef>
                      </a:pPr>
                      <a:r>
                        <a:rPr dirty="0" sz="750" spc="-50" b="1" i="1">
                          <a:latin typeface="Times New Roman"/>
                          <a:cs typeface="Times New Roman"/>
                        </a:rPr>
                        <a:t>4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47320">
                <a:tc>
                  <a:txBody>
                    <a:bodyPr/>
                    <a:lstStyle/>
                    <a:p>
                      <a:pPr algn="ctr" marL="12065">
                        <a:lnSpc>
                          <a:spcPts val="860"/>
                        </a:lnSpc>
                        <a:spcBef>
                          <a:spcPts val="200"/>
                        </a:spcBef>
                      </a:pPr>
                      <a:r>
                        <a:rPr dirty="0" sz="750" spc="-50" b="1" i="1">
                          <a:latin typeface="Times New Roman"/>
                          <a:cs typeface="Times New Roman"/>
                        </a:rPr>
                        <a:t>4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4610">
                        <a:lnSpc>
                          <a:spcPts val="860"/>
                        </a:lnSpc>
                        <a:spcBef>
                          <a:spcPts val="200"/>
                        </a:spcBef>
                      </a:pPr>
                      <a:r>
                        <a:rPr dirty="0" sz="750" spc="-25" b="1" i="1">
                          <a:latin typeface="Times New Roman"/>
                          <a:cs typeface="Times New Roman"/>
                        </a:rPr>
                        <a:t>16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73380">
                        <a:lnSpc>
                          <a:spcPts val="844"/>
                        </a:lnSpc>
                        <a:spcBef>
                          <a:spcPts val="215"/>
                        </a:spcBef>
                      </a:pPr>
                      <a:r>
                        <a:rPr dirty="0" sz="750" spc="-25" b="1" i="1">
                          <a:latin typeface="Times New Roman"/>
                          <a:cs typeface="Times New Roman"/>
                        </a:rPr>
                        <a:t>720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0">
                        <a:lnSpc>
                          <a:spcPts val="815"/>
                        </a:lnSpc>
                        <a:spcBef>
                          <a:spcPts val="245"/>
                        </a:spcBef>
                      </a:pPr>
                      <a:r>
                        <a:rPr dirty="0" sz="750" spc="-25" b="1" i="1">
                          <a:latin typeface="Times New Roman"/>
                          <a:cs typeface="Times New Roman"/>
                        </a:rPr>
                        <a:t>38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1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7545">
                        <a:lnSpc>
                          <a:spcPts val="890"/>
                        </a:lnSpc>
                        <a:spcBef>
                          <a:spcPts val="170"/>
                        </a:spcBef>
                      </a:pPr>
                      <a:r>
                        <a:rPr dirty="0" sz="750" spc="-50" b="1" i="1">
                          <a:latin typeface="Times New Roman"/>
                          <a:cs typeface="Times New Roman"/>
                        </a:rPr>
                        <a:t>1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15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875"/>
                        </a:lnSpc>
                        <a:spcBef>
                          <a:spcPts val="185"/>
                        </a:spcBef>
                      </a:pPr>
                      <a:r>
                        <a:rPr dirty="0" sz="750" spc="-50" b="1" i="1">
                          <a:latin typeface="Times New Roman"/>
                          <a:cs typeface="Times New Roman"/>
                        </a:rPr>
                        <a:t>5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34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32080">
                <a:tc>
                  <a:txBody>
                    <a:bodyPr/>
                    <a:lstStyle/>
                    <a:p>
                      <a:pPr algn="ctr" marL="10795">
                        <a:lnSpc>
                          <a:spcPts val="835"/>
                        </a:lnSpc>
                        <a:spcBef>
                          <a:spcPts val="110"/>
                        </a:spcBef>
                      </a:pPr>
                      <a:r>
                        <a:rPr dirty="0" sz="750" spc="-50" b="1" i="1">
                          <a:latin typeface="Times New Roman"/>
                          <a:cs typeface="Times New Roman"/>
                        </a:rPr>
                        <a:t>5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9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3340">
                        <a:lnSpc>
                          <a:spcPts val="835"/>
                        </a:lnSpc>
                        <a:spcBef>
                          <a:spcPts val="110"/>
                        </a:spcBef>
                      </a:pPr>
                      <a:r>
                        <a:rPr dirty="0" sz="750" spc="-25" b="1" i="1">
                          <a:latin typeface="Times New Roman"/>
                          <a:cs typeface="Times New Roman"/>
                        </a:rPr>
                        <a:t>20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9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ts val="815"/>
                        </a:lnSpc>
                        <a:spcBef>
                          <a:spcPts val="125"/>
                        </a:spcBef>
                      </a:pPr>
                      <a:r>
                        <a:rPr dirty="0" sz="750" spc="-25" b="1" i="1">
                          <a:latin typeface="Times New Roman"/>
                          <a:cs typeface="Times New Roman"/>
                        </a:rPr>
                        <a:t>900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130">
                        <a:lnSpc>
                          <a:spcPts val="785"/>
                        </a:lnSpc>
                        <a:spcBef>
                          <a:spcPts val="155"/>
                        </a:spcBef>
                      </a:pPr>
                      <a:r>
                        <a:rPr dirty="0" sz="750" spc="-25" b="1" i="1">
                          <a:latin typeface="Times New Roman"/>
                          <a:cs typeface="Times New Roman"/>
                        </a:rPr>
                        <a:t>47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6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6910">
                        <a:lnSpc>
                          <a:spcPts val="865"/>
                        </a:lnSpc>
                        <a:spcBef>
                          <a:spcPts val="80"/>
                        </a:spcBef>
                      </a:pPr>
                      <a:r>
                        <a:rPr dirty="0" sz="750" spc="-50" b="1" i="1">
                          <a:latin typeface="Times New Roman"/>
                          <a:cs typeface="Times New Roman"/>
                        </a:rPr>
                        <a:t>1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1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844"/>
                        </a:lnSpc>
                        <a:spcBef>
                          <a:spcPts val="95"/>
                        </a:spcBef>
                      </a:pPr>
                      <a:r>
                        <a:rPr dirty="0" sz="750" spc="-50" b="1" i="1">
                          <a:latin typeface="Times New Roman"/>
                          <a:cs typeface="Times New Roman"/>
                        </a:rPr>
                        <a:t>5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0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algn="ctr" marL="7620">
                        <a:lnSpc>
                          <a:spcPts val="880"/>
                        </a:lnSpc>
                        <a:spcBef>
                          <a:spcPts val="120"/>
                        </a:spcBef>
                      </a:pPr>
                      <a:r>
                        <a:rPr dirty="0" sz="750" spc="-50" b="1" i="1">
                          <a:latin typeface="Times New Roman"/>
                          <a:cs typeface="Times New Roman"/>
                        </a:rPr>
                        <a:t>6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165">
                        <a:lnSpc>
                          <a:spcPts val="880"/>
                        </a:lnSpc>
                        <a:spcBef>
                          <a:spcPts val="120"/>
                        </a:spcBef>
                      </a:pPr>
                      <a:r>
                        <a:rPr dirty="0" sz="750" spc="-25" b="1" i="1">
                          <a:latin typeface="Times New Roman"/>
                          <a:cs typeface="Times New Roman"/>
                        </a:rPr>
                        <a:t>24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71475">
                        <a:lnSpc>
                          <a:spcPts val="865"/>
                        </a:lnSpc>
                        <a:spcBef>
                          <a:spcPts val="135"/>
                        </a:spcBef>
                      </a:pPr>
                      <a:r>
                        <a:rPr dirty="0" sz="750" spc="-20" b="1" i="1">
                          <a:latin typeface="Times New Roman"/>
                          <a:cs typeface="Times New Roman"/>
                        </a:rPr>
                        <a:t>1080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0955">
                        <a:lnSpc>
                          <a:spcPts val="835"/>
                        </a:lnSpc>
                        <a:spcBef>
                          <a:spcPts val="170"/>
                        </a:spcBef>
                      </a:pPr>
                      <a:r>
                        <a:rPr dirty="0" sz="750" spc="-25" b="1" i="1">
                          <a:latin typeface="Times New Roman"/>
                          <a:cs typeface="Times New Roman"/>
                        </a:rPr>
                        <a:t>55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15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564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750" spc="-50" b="1" i="1">
                          <a:latin typeface="Times New Roman"/>
                          <a:cs typeface="Times New Roman"/>
                        </a:rPr>
                        <a:t>2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14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894"/>
                        </a:lnSpc>
                        <a:spcBef>
                          <a:spcPts val="105"/>
                        </a:spcBef>
                      </a:pPr>
                      <a:r>
                        <a:rPr dirty="0" sz="750" spc="-50" b="1" i="1">
                          <a:latin typeface="Times New Roman"/>
                          <a:cs typeface="Times New Roman"/>
                        </a:rPr>
                        <a:t>6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47320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160"/>
                        </a:spcBef>
                      </a:pPr>
                      <a:r>
                        <a:rPr dirty="0" sz="750" spc="-50" b="1" i="1">
                          <a:latin typeface="Times New Roman"/>
                          <a:cs typeface="Times New Roman"/>
                        </a:rPr>
                        <a:t>7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3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0005">
                        <a:lnSpc>
                          <a:spcPts val="900"/>
                        </a:lnSpc>
                        <a:spcBef>
                          <a:spcPts val="160"/>
                        </a:spcBef>
                      </a:pPr>
                      <a:r>
                        <a:rPr dirty="0" sz="750" spc="-25" b="1" i="1">
                          <a:latin typeface="Times New Roman"/>
                          <a:cs typeface="Times New Roman"/>
                        </a:rPr>
                        <a:t>28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3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6395">
                        <a:lnSpc>
                          <a:spcPts val="880"/>
                        </a:lnSpc>
                        <a:spcBef>
                          <a:spcPts val="180"/>
                        </a:spcBef>
                      </a:pPr>
                      <a:r>
                        <a:rPr dirty="0" sz="750" spc="-20" b="1" i="1">
                          <a:latin typeface="Times New Roman"/>
                          <a:cs typeface="Times New Roman"/>
                        </a:rPr>
                        <a:t>1260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28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850"/>
                        </a:lnSpc>
                        <a:spcBef>
                          <a:spcPts val="210"/>
                        </a:spcBef>
                      </a:pPr>
                      <a:r>
                        <a:rPr dirty="0" sz="750" spc="-25" b="1" i="1">
                          <a:latin typeface="Times New Roman"/>
                          <a:cs typeface="Times New Roman"/>
                        </a:rPr>
                        <a:t>63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66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056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750" spc="-50" b="1" i="1">
                          <a:latin typeface="Times New Roman"/>
                          <a:cs typeface="Times New Roman"/>
                        </a:rPr>
                        <a:t>2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65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50" spc="-50" b="1" i="1">
                          <a:latin typeface="Times New Roman"/>
                          <a:cs typeface="Times New Roman"/>
                        </a:rPr>
                        <a:t>6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 spc="-50" b="1" i="1">
                          <a:latin typeface="Times New Roman"/>
                          <a:cs typeface="Times New Roman"/>
                        </a:rPr>
                        <a:t>8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461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 spc="-25" b="1" i="1">
                          <a:latin typeface="Times New Roman"/>
                          <a:cs typeface="Times New Roman"/>
                        </a:rPr>
                        <a:t>32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733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750" spc="-20" b="1" i="1">
                          <a:latin typeface="Times New Roman"/>
                          <a:cs typeface="Times New Roman"/>
                        </a:rPr>
                        <a:t>1440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14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0">
                        <a:lnSpc>
                          <a:spcPts val="880"/>
                        </a:lnSpc>
                        <a:spcBef>
                          <a:spcPts val="120"/>
                        </a:spcBef>
                      </a:pPr>
                      <a:r>
                        <a:rPr dirty="0" sz="750" spc="-25" b="1" i="1">
                          <a:latin typeface="Times New Roman"/>
                          <a:cs typeface="Times New Roman"/>
                        </a:rPr>
                        <a:t>68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75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750" spc="-50" b="1" i="1">
                          <a:latin typeface="Times New Roman"/>
                          <a:cs typeface="Times New Roman"/>
                        </a:rPr>
                        <a:t>2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50" spc="-50" b="1" i="1">
                          <a:latin typeface="Times New Roman"/>
                          <a:cs typeface="Times New Roman"/>
                        </a:rPr>
                        <a:t>7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32080">
                <a:tc>
                  <a:txBody>
                    <a:bodyPr/>
                    <a:lstStyle/>
                    <a:p>
                      <a:pPr algn="ctr" marL="11430">
                        <a:lnSpc>
                          <a:spcPts val="775"/>
                        </a:lnSpc>
                        <a:spcBef>
                          <a:spcPts val="170"/>
                        </a:spcBef>
                      </a:pPr>
                      <a:r>
                        <a:rPr dirty="0" sz="750" spc="-50" b="1" i="1">
                          <a:latin typeface="Times New Roman"/>
                          <a:cs typeface="Times New Roman"/>
                        </a:rPr>
                        <a:t>9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15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3975">
                        <a:lnSpc>
                          <a:spcPts val="775"/>
                        </a:lnSpc>
                        <a:spcBef>
                          <a:spcPts val="170"/>
                        </a:spcBef>
                      </a:pPr>
                      <a:r>
                        <a:rPr dirty="0" sz="750" spc="-25" b="1" i="1">
                          <a:latin typeface="Times New Roman"/>
                          <a:cs typeface="Times New Roman"/>
                        </a:rPr>
                        <a:t>36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15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73380">
                        <a:lnSpc>
                          <a:spcPts val="755"/>
                        </a:lnSpc>
                        <a:spcBef>
                          <a:spcPts val="185"/>
                        </a:spcBef>
                      </a:pPr>
                      <a:r>
                        <a:rPr dirty="0" sz="750" spc="-20" b="1" i="1">
                          <a:latin typeface="Times New Roman"/>
                          <a:cs typeface="Times New Roman"/>
                        </a:rPr>
                        <a:t>1620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34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765">
                        <a:lnSpc>
                          <a:spcPts val="725"/>
                        </a:lnSpc>
                        <a:spcBef>
                          <a:spcPts val="215"/>
                        </a:spcBef>
                      </a:pPr>
                      <a:r>
                        <a:rPr dirty="0" sz="750" spc="-25" b="1" i="1">
                          <a:latin typeface="Times New Roman"/>
                          <a:cs typeface="Times New Roman"/>
                        </a:rPr>
                        <a:t>76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6910">
                        <a:lnSpc>
                          <a:spcPts val="805"/>
                        </a:lnSpc>
                        <a:spcBef>
                          <a:spcPts val="140"/>
                        </a:spcBef>
                      </a:pPr>
                      <a:r>
                        <a:rPr dirty="0" sz="750" spc="-50" b="1" i="1">
                          <a:latin typeface="Times New Roman"/>
                          <a:cs typeface="Times New Roman"/>
                        </a:rPr>
                        <a:t>2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7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785"/>
                        </a:lnSpc>
                        <a:spcBef>
                          <a:spcPts val="155"/>
                        </a:spcBef>
                      </a:pPr>
                      <a:r>
                        <a:rPr dirty="0" sz="750" spc="-50" b="1" i="1">
                          <a:latin typeface="Times New Roman"/>
                          <a:cs typeface="Times New Roman"/>
                        </a:rPr>
                        <a:t>7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6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47320">
                <a:tc>
                  <a:txBody>
                    <a:bodyPr/>
                    <a:lstStyle/>
                    <a:p>
                      <a:pPr algn="ctr" marL="12700">
                        <a:lnSpc>
                          <a:spcPts val="890"/>
                        </a:lnSpc>
                        <a:spcBef>
                          <a:spcPts val="170"/>
                        </a:spcBef>
                      </a:pPr>
                      <a:r>
                        <a:rPr dirty="0" sz="750" spc="-25" b="1" i="1">
                          <a:latin typeface="Times New Roman"/>
                          <a:cs typeface="Times New Roman"/>
                        </a:rPr>
                        <a:t>10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15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890"/>
                        </a:lnSpc>
                        <a:spcBef>
                          <a:spcPts val="170"/>
                        </a:spcBef>
                      </a:pPr>
                      <a:r>
                        <a:rPr dirty="0" sz="750" spc="-25" b="1" i="1">
                          <a:latin typeface="Times New Roman"/>
                          <a:cs typeface="Times New Roman"/>
                        </a:rPr>
                        <a:t>40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15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9250">
                        <a:lnSpc>
                          <a:spcPts val="875"/>
                        </a:lnSpc>
                        <a:spcBef>
                          <a:spcPts val="185"/>
                        </a:spcBef>
                      </a:pPr>
                      <a:r>
                        <a:rPr dirty="0" sz="750" spc="-20" b="1" i="1">
                          <a:latin typeface="Times New Roman"/>
                          <a:cs typeface="Times New Roman"/>
                        </a:rPr>
                        <a:t>1800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34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ts val="844"/>
                        </a:lnSpc>
                        <a:spcBef>
                          <a:spcPts val="215"/>
                        </a:spcBef>
                      </a:pPr>
                      <a:r>
                        <a:rPr dirty="0" sz="750" spc="-25" b="1" i="1">
                          <a:latin typeface="Times New Roman"/>
                          <a:cs typeface="Times New Roman"/>
                        </a:rPr>
                        <a:t>85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5341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750" spc="-50" b="1" i="1">
                          <a:latin typeface="Times New Roman"/>
                          <a:cs typeface="Times New Roman"/>
                        </a:rPr>
                        <a:t>2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7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73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750" spc="-50" b="1" i="1">
                          <a:latin typeface="Times New Roman"/>
                          <a:cs typeface="Times New Roman"/>
                        </a:rPr>
                        <a:t>7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6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algn="ctr" marL="17145">
                        <a:lnSpc>
                          <a:spcPts val="875"/>
                        </a:lnSpc>
                        <a:spcBef>
                          <a:spcPts val="125"/>
                        </a:spcBef>
                      </a:pPr>
                      <a:r>
                        <a:rPr dirty="0" sz="750" spc="-25" b="1" i="1">
                          <a:latin typeface="Times New Roman"/>
                          <a:cs typeface="Times New Roman"/>
                        </a:rPr>
                        <a:t>11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ts val="875"/>
                        </a:lnSpc>
                        <a:spcBef>
                          <a:spcPts val="125"/>
                        </a:spcBef>
                      </a:pPr>
                      <a:r>
                        <a:rPr dirty="0" sz="750" spc="-25" b="1" i="1">
                          <a:latin typeface="Times New Roman"/>
                          <a:cs typeface="Times New Roman"/>
                        </a:rPr>
                        <a:t>44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4330">
                        <a:lnSpc>
                          <a:spcPts val="860"/>
                        </a:lnSpc>
                        <a:spcBef>
                          <a:spcPts val="140"/>
                        </a:spcBef>
                      </a:pPr>
                      <a:r>
                        <a:rPr dirty="0" sz="750" spc="-20" b="1" i="1">
                          <a:latin typeface="Times New Roman"/>
                          <a:cs typeface="Times New Roman"/>
                        </a:rPr>
                        <a:t>1980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7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445">
                        <a:lnSpc>
                          <a:spcPts val="825"/>
                        </a:lnSpc>
                        <a:spcBef>
                          <a:spcPts val="175"/>
                        </a:spcBef>
                      </a:pPr>
                      <a:r>
                        <a:rPr dirty="0" sz="750" spc="-25" b="1" i="1">
                          <a:latin typeface="Times New Roman"/>
                          <a:cs typeface="Times New Roman"/>
                        </a:rPr>
                        <a:t>93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584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750" spc="-50" b="1" i="1">
                          <a:latin typeface="Times New Roman"/>
                          <a:cs typeface="Times New Roman"/>
                        </a:rPr>
                        <a:t>2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0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7145">
                        <a:lnSpc>
                          <a:spcPts val="890"/>
                        </a:lnSpc>
                        <a:spcBef>
                          <a:spcPts val="115"/>
                        </a:spcBef>
                      </a:pPr>
                      <a:r>
                        <a:rPr dirty="0" sz="750" spc="-50" b="1" i="1">
                          <a:latin typeface="Times New Roman"/>
                          <a:cs typeface="Times New Roman"/>
                        </a:rPr>
                        <a:t>8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6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45415"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750" spc="-25" b="1" i="1">
                          <a:latin typeface="Times New Roman"/>
                          <a:cs typeface="Times New Roman"/>
                        </a:rPr>
                        <a:t>12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65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750" spc="-25" b="1" i="1">
                          <a:latin typeface="Times New Roman"/>
                          <a:cs typeface="Times New Roman"/>
                        </a:rPr>
                        <a:t>48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65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9885">
                        <a:lnSpc>
                          <a:spcPts val="894"/>
                        </a:lnSpc>
                        <a:spcBef>
                          <a:spcPts val="150"/>
                        </a:spcBef>
                      </a:pPr>
                      <a:r>
                        <a:rPr dirty="0" sz="750" spc="-20" b="1" i="1">
                          <a:latin typeface="Times New Roman"/>
                          <a:cs typeface="Times New Roman"/>
                        </a:rPr>
                        <a:t>2160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08585">
                        <a:lnSpc>
                          <a:spcPts val="865"/>
                        </a:lnSpc>
                        <a:spcBef>
                          <a:spcPts val="180"/>
                        </a:spcBef>
                      </a:pPr>
                      <a:r>
                        <a:rPr dirty="0" sz="750" spc="-25" b="1" i="1">
                          <a:latin typeface="Times New Roman"/>
                          <a:cs typeface="Times New Roman"/>
                        </a:rPr>
                        <a:t>101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28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5405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750" spc="-50" b="1" i="1">
                          <a:latin typeface="Times New Roman"/>
                          <a:cs typeface="Times New Roman"/>
                        </a:rPr>
                        <a:t>2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750" spc="-50" b="1" i="1">
                          <a:latin typeface="Times New Roman"/>
                          <a:cs typeface="Times New Roman"/>
                        </a:rPr>
                        <a:t>9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10988" y="12125663"/>
            <a:ext cx="355028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 i="1">
                <a:solidFill>
                  <a:srgbClr val="4D4D4D"/>
                </a:solidFill>
                <a:latin typeface="Trebuchet MS"/>
                <a:cs typeface="Trebuchet MS"/>
              </a:rPr>
              <a:t>A</a:t>
            </a:r>
            <a:r>
              <a:rPr dirty="0" sz="800" spc="-5" b="1" i="1">
                <a:solidFill>
                  <a:srgbClr val="4D4D4D"/>
                </a:solidFill>
                <a:latin typeface="Trebuchet MS"/>
                <a:cs typeface="Trebuchet MS"/>
              </a:rPr>
              <a:t> </a:t>
            </a:r>
            <a:r>
              <a:rPr dirty="0" sz="800" spc="-55" b="1" i="1">
                <a:solidFill>
                  <a:srgbClr val="4D4D4D"/>
                </a:solidFill>
                <a:latin typeface="Trebuchet MS"/>
                <a:cs typeface="Trebuchet MS"/>
              </a:rPr>
              <a:t>dormitory</a:t>
            </a:r>
            <a:r>
              <a:rPr dirty="0" sz="800" b="1" i="1">
                <a:solidFill>
                  <a:srgbClr val="4D4D4D"/>
                </a:solidFill>
                <a:latin typeface="Trebuchet MS"/>
                <a:cs typeface="Trebuchet MS"/>
              </a:rPr>
              <a:t> </a:t>
            </a:r>
            <a:r>
              <a:rPr dirty="0" sz="800" spc="-45" b="1" i="1">
                <a:solidFill>
                  <a:srgbClr val="4D4D4D"/>
                </a:solidFill>
                <a:latin typeface="Trebuchet MS"/>
                <a:cs typeface="Trebuchet MS"/>
              </a:rPr>
              <a:t>under</a:t>
            </a:r>
            <a:r>
              <a:rPr dirty="0" sz="800" b="1" i="1">
                <a:solidFill>
                  <a:srgbClr val="4D4D4D"/>
                </a:solidFill>
                <a:latin typeface="Trebuchet MS"/>
                <a:cs typeface="Trebuchet MS"/>
              </a:rPr>
              <a:t> </a:t>
            </a:r>
            <a:r>
              <a:rPr dirty="0" sz="800" spc="-50" b="1" i="1">
                <a:solidFill>
                  <a:srgbClr val="4D4D4D"/>
                </a:solidFill>
                <a:latin typeface="Trebuchet MS"/>
                <a:cs typeface="Trebuchet MS"/>
              </a:rPr>
              <a:t>construction</a:t>
            </a:r>
            <a:r>
              <a:rPr dirty="0" sz="800" b="1" i="1">
                <a:solidFill>
                  <a:srgbClr val="4D4D4D"/>
                </a:solidFill>
                <a:latin typeface="Trebuchet MS"/>
                <a:cs typeface="Trebuchet MS"/>
              </a:rPr>
              <a:t> </a:t>
            </a:r>
            <a:r>
              <a:rPr dirty="0" sz="800" spc="-45" b="1" i="1">
                <a:solidFill>
                  <a:srgbClr val="4D4D4D"/>
                </a:solidFill>
                <a:latin typeface="Trebuchet MS"/>
                <a:cs typeface="Trebuchet MS"/>
              </a:rPr>
              <a:t>to</a:t>
            </a:r>
            <a:r>
              <a:rPr dirty="0" sz="800" spc="-5" b="1" i="1">
                <a:solidFill>
                  <a:srgbClr val="4D4D4D"/>
                </a:solidFill>
                <a:latin typeface="Trebuchet MS"/>
                <a:cs typeface="Trebuchet MS"/>
              </a:rPr>
              <a:t> </a:t>
            </a:r>
            <a:r>
              <a:rPr dirty="0" sz="800" spc="-45" b="1" i="1">
                <a:solidFill>
                  <a:srgbClr val="4D4D4D"/>
                </a:solidFill>
                <a:latin typeface="Trebuchet MS"/>
                <a:cs typeface="Trebuchet MS"/>
              </a:rPr>
              <a:t>accommodate</a:t>
            </a:r>
            <a:r>
              <a:rPr dirty="0" sz="800" b="1" i="1">
                <a:solidFill>
                  <a:srgbClr val="4D4D4D"/>
                </a:solidFill>
                <a:latin typeface="Trebuchet MS"/>
                <a:cs typeface="Trebuchet MS"/>
              </a:rPr>
              <a:t> </a:t>
            </a:r>
            <a:r>
              <a:rPr dirty="0" sz="800" spc="-55" b="1" i="1">
                <a:solidFill>
                  <a:srgbClr val="4D4D4D"/>
                </a:solidFill>
                <a:latin typeface="Trebuchet MS"/>
                <a:cs typeface="Trebuchet MS"/>
              </a:rPr>
              <a:t>the</a:t>
            </a:r>
            <a:r>
              <a:rPr dirty="0" sz="800" b="1" i="1">
                <a:solidFill>
                  <a:srgbClr val="4D4D4D"/>
                </a:solidFill>
                <a:latin typeface="Trebuchet MS"/>
                <a:cs typeface="Trebuchet MS"/>
              </a:rPr>
              <a:t> </a:t>
            </a:r>
            <a:r>
              <a:rPr dirty="0" sz="800" spc="-55" b="1" i="1">
                <a:solidFill>
                  <a:srgbClr val="4D4D4D"/>
                </a:solidFill>
                <a:latin typeface="Trebuchet MS"/>
                <a:cs typeface="Trebuchet MS"/>
              </a:rPr>
              <a:t>growing</a:t>
            </a:r>
            <a:r>
              <a:rPr dirty="0" sz="800" b="1" i="1">
                <a:solidFill>
                  <a:srgbClr val="4D4D4D"/>
                </a:solidFill>
                <a:latin typeface="Trebuchet MS"/>
                <a:cs typeface="Trebuchet MS"/>
              </a:rPr>
              <a:t> </a:t>
            </a:r>
            <a:r>
              <a:rPr dirty="0" sz="800" spc="-50" b="1" i="1">
                <a:solidFill>
                  <a:srgbClr val="4D4D4D"/>
                </a:solidFill>
                <a:latin typeface="Trebuchet MS"/>
                <a:cs typeface="Trebuchet MS"/>
              </a:rPr>
              <a:t>number</a:t>
            </a:r>
            <a:r>
              <a:rPr dirty="0" sz="800" b="1" i="1">
                <a:solidFill>
                  <a:srgbClr val="4D4D4D"/>
                </a:solidFill>
                <a:latin typeface="Trebuchet MS"/>
                <a:cs typeface="Trebuchet MS"/>
              </a:rPr>
              <a:t> </a:t>
            </a:r>
            <a:r>
              <a:rPr dirty="0" sz="800" spc="-50" b="1" i="1">
                <a:solidFill>
                  <a:srgbClr val="4D4D4D"/>
                </a:solidFill>
                <a:latin typeface="Trebuchet MS"/>
                <a:cs typeface="Trebuchet MS"/>
              </a:rPr>
              <a:t>of</a:t>
            </a:r>
            <a:r>
              <a:rPr dirty="0" sz="800" spc="-5" b="1" i="1">
                <a:solidFill>
                  <a:srgbClr val="4D4D4D"/>
                </a:solidFill>
                <a:latin typeface="Trebuchet MS"/>
                <a:cs typeface="Trebuchet MS"/>
              </a:rPr>
              <a:t> </a:t>
            </a:r>
            <a:r>
              <a:rPr dirty="0" sz="800" spc="-20" b="1" i="1">
                <a:solidFill>
                  <a:srgbClr val="4D4D4D"/>
                </a:solidFill>
                <a:latin typeface="Trebuchet MS"/>
                <a:cs typeface="Trebuchet MS"/>
              </a:rPr>
              <a:t>Students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610116" y="3201126"/>
            <a:ext cx="5739765" cy="4145279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19685">
              <a:lnSpc>
                <a:spcPct val="104200"/>
              </a:lnSpc>
              <a:spcBef>
                <a:spcPts val="40"/>
              </a:spcBef>
            </a:pP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per</a:t>
            </a:r>
            <a:r>
              <a:rPr dirty="0" sz="1200" spc="-20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Table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4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above,</a:t>
            </a:r>
            <a:r>
              <a:rPr dirty="0" sz="1200" spc="-1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Ober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Boys'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High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School,</a:t>
            </a:r>
            <a:r>
              <a:rPr dirty="0" sz="1200" spc="-1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student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population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1,986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should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have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following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minimum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standard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requirements:-</a:t>
            </a:r>
            <a:endParaRPr sz="1200">
              <a:latin typeface="Trebuchet MS"/>
              <a:cs typeface="Trebuchet MS"/>
            </a:endParaRPr>
          </a:p>
          <a:p>
            <a:pPr marL="927100" indent="-439420">
              <a:lnSpc>
                <a:spcPct val="100000"/>
              </a:lnSpc>
              <a:spcBef>
                <a:spcPts val="160"/>
              </a:spcBef>
              <a:buAutoNum type="alphaLcParenBoth"/>
              <a:tabLst>
                <a:tab pos="927100" algn="l"/>
              </a:tabLst>
            </a:pP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11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streams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per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class</a:t>
            </a:r>
            <a:endParaRPr sz="1200">
              <a:latin typeface="Trebuchet MS"/>
              <a:cs typeface="Trebuchet MS"/>
            </a:endParaRPr>
          </a:p>
          <a:p>
            <a:pPr marL="927100" indent="-439420">
              <a:lnSpc>
                <a:spcPct val="100000"/>
              </a:lnSpc>
              <a:spcBef>
                <a:spcPts val="160"/>
              </a:spcBef>
              <a:buAutoNum type="alphaLcParenBoth"/>
              <a:tabLst>
                <a:tab pos="927100" algn="l"/>
              </a:tabLst>
            </a:pP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44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classes</a:t>
            </a:r>
            <a:endParaRPr sz="1200">
              <a:latin typeface="Trebuchet MS"/>
              <a:cs typeface="Trebuchet MS"/>
            </a:endParaRPr>
          </a:p>
          <a:p>
            <a:pPr marL="927100" indent="-439420">
              <a:lnSpc>
                <a:spcPct val="100000"/>
              </a:lnSpc>
              <a:spcBef>
                <a:spcPts val="160"/>
              </a:spcBef>
              <a:buAutoNum type="alphaLcParenBoth"/>
              <a:tabLst>
                <a:tab pos="927100" algn="l"/>
              </a:tabLst>
            </a:pP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93TSCTeachers</a:t>
            </a:r>
            <a:endParaRPr sz="1200">
              <a:latin typeface="Trebuchet MS"/>
              <a:cs typeface="Trebuchet MS"/>
            </a:endParaRPr>
          </a:p>
          <a:p>
            <a:pPr marL="927100" indent="-439420">
              <a:lnSpc>
                <a:spcPct val="100000"/>
              </a:lnSpc>
              <a:spcBef>
                <a:spcPts val="160"/>
              </a:spcBef>
              <a:buAutoNum type="alphaLcParenBoth"/>
              <a:tabLst>
                <a:tab pos="927100" algn="l"/>
              </a:tabLst>
            </a:pP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Deputy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HeadTeachers</a:t>
            </a:r>
            <a:endParaRPr sz="1200">
              <a:latin typeface="Trebuchet MS"/>
              <a:cs typeface="Trebuchet MS"/>
            </a:endParaRPr>
          </a:p>
          <a:p>
            <a:pPr marL="927100" indent="-439420">
              <a:lnSpc>
                <a:spcPct val="100000"/>
              </a:lnSpc>
              <a:spcBef>
                <a:spcPts val="160"/>
              </a:spcBef>
              <a:buAutoNum type="alphaLcParenBoth"/>
              <a:tabLst>
                <a:tab pos="927100" algn="l"/>
              </a:tabLst>
            </a:pP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8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Senior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Masters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z="1200">
              <a:latin typeface="Trebuchet MS"/>
              <a:cs typeface="Trebuchet MS"/>
            </a:endParaRPr>
          </a:p>
          <a:p>
            <a:pPr algn="just" marL="12700" marR="19685">
              <a:lnSpc>
                <a:spcPct val="104200"/>
              </a:lnSpc>
            </a:pP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However,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at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end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Period,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had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following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Curriculum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Based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Establishment: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-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(a)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28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streams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Form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(Form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-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8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streams;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Form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8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streams;</a:t>
            </a:r>
            <a:r>
              <a:rPr dirty="0" sz="1200" spc="-2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Form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3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7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streams;</a:t>
            </a:r>
            <a:r>
              <a:rPr dirty="0" sz="1200" spc="-2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Form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4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5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Streams);</a:t>
            </a:r>
            <a:r>
              <a:rPr dirty="0" sz="1200" spc="-2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(b)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31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classes;</a:t>
            </a:r>
            <a:r>
              <a:rPr dirty="0" sz="1200" spc="-2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(c)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22</a:t>
            </a:r>
            <a:r>
              <a:rPr dirty="0" sz="1200" spc="-2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TSC</a:t>
            </a:r>
            <a:r>
              <a:rPr dirty="0" sz="1200" spc="-2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Teachers;</a:t>
            </a:r>
            <a:r>
              <a:rPr dirty="0" sz="1200" spc="-2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(d)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Deputy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HeadTeacher;</a:t>
            </a:r>
            <a:r>
              <a:rPr dirty="0" sz="1200" spc="-2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(e)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Senior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Master.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05500"/>
              </a:lnSpc>
              <a:spcBef>
                <a:spcPts val="5"/>
              </a:spcBef>
            </a:pP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1.5.1.</a:t>
            </a:r>
            <a:r>
              <a:rPr dirty="0" sz="1100" spc="225" b="1">
                <a:solidFill>
                  <a:srgbClr val="2F5496"/>
                </a:solidFill>
                <a:latin typeface="Arial"/>
                <a:cs typeface="Arial"/>
              </a:rPr>
              <a:t> 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Curriculum</a:t>
            </a:r>
            <a:r>
              <a:rPr dirty="0" sz="1100" spc="-8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60" b="1">
                <a:solidFill>
                  <a:srgbClr val="2F5496"/>
                </a:solidFill>
                <a:latin typeface="Arial"/>
                <a:cs typeface="Arial"/>
              </a:rPr>
              <a:t>Based</a:t>
            </a:r>
            <a:r>
              <a:rPr dirty="0" sz="1100" spc="-8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30" b="1">
                <a:solidFill>
                  <a:srgbClr val="2F5496"/>
                </a:solidFill>
                <a:latin typeface="Arial"/>
                <a:cs typeface="Arial"/>
              </a:rPr>
              <a:t>Establishment</a:t>
            </a:r>
            <a:r>
              <a:rPr dirty="0" sz="1100" spc="-8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for</a:t>
            </a:r>
            <a:r>
              <a:rPr dirty="0" sz="1100" spc="-9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2F5496"/>
                </a:solidFill>
                <a:latin typeface="Arial"/>
                <a:cs typeface="Arial"/>
              </a:rPr>
              <a:t>Senior</a:t>
            </a:r>
            <a:r>
              <a:rPr dirty="0" sz="1100" spc="-8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2F5496"/>
                </a:solidFill>
                <a:latin typeface="Arial"/>
                <a:cs typeface="Arial"/>
              </a:rPr>
              <a:t>Master/Mistress</a:t>
            </a:r>
            <a:r>
              <a:rPr dirty="0" sz="1100" spc="-8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95" b="1">
                <a:solidFill>
                  <a:srgbClr val="2F5496"/>
                </a:solidFill>
                <a:latin typeface="Arial"/>
                <a:cs typeface="Arial"/>
              </a:rPr>
              <a:t>as</a:t>
            </a:r>
            <a:r>
              <a:rPr dirty="0" sz="1100" spc="-8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at</a:t>
            </a:r>
            <a:r>
              <a:rPr dirty="0" sz="1100" spc="-8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December</a:t>
            </a:r>
            <a:r>
              <a:rPr dirty="0" sz="1100" spc="-8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2F5496"/>
                </a:solidFill>
                <a:latin typeface="Arial"/>
                <a:cs typeface="Arial"/>
              </a:rPr>
              <a:t>2022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following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positions,</a:t>
            </a:r>
            <a:r>
              <a:rPr dirty="0" sz="1200" spc="-1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according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to</a:t>
            </a:r>
            <a:r>
              <a:rPr dirty="0" sz="1200" spc="-2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TSC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(2017,</a:t>
            </a:r>
            <a:r>
              <a:rPr dirty="0" sz="1200" spc="-1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2022)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should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filled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designated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staff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as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HoDs: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Humanities,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Science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Mathematics,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Languages,Technical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Creative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Arts,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Boarding,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Co-</a:t>
            </a:r>
            <a:r>
              <a:rPr dirty="0" sz="1200" spc="1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curriculum</a:t>
            </a:r>
            <a:r>
              <a:rPr dirty="0" sz="1200" spc="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Activities,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Guidance</a:t>
            </a:r>
            <a:r>
              <a:rPr dirty="0" sz="1200" spc="1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1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Counseling/</a:t>
            </a:r>
            <a:r>
              <a:rPr dirty="0" sz="1200" spc="1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Careers,</a:t>
            </a:r>
            <a:r>
              <a:rPr dirty="0" sz="1200" spc="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Quality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Assurance</a:t>
            </a:r>
            <a:r>
              <a:rPr dirty="0" sz="1200" spc="1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Standards/Head</a:t>
            </a:r>
            <a:r>
              <a:rPr dirty="0" sz="1200" spc="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Examinations,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QAS</a:t>
            </a:r>
            <a:r>
              <a:rPr dirty="0" sz="1200" spc="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Academic/</a:t>
            </a:r>
            <a:r>
              <a:rPr dirty="0" sz="1200" spc="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Mentorship</a:t>
            </a:r>
            <a:r>
              <a:rPr dirty="0" sz="1200" spc="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(Director</a:t>
            </a:r>
            <a:r>
              <a:rPr dirty="0" sz="1200" spc="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Studies).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However,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during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2018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2022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period,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had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following 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HoDs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gender,</a:t>
            </a:r>
            <a:r>
              <a:rPr dirty="0" sz="1200" spc="-1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year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graduation,</a:t>
            </a:r>
            <a:r>
              <a:rPr dirty="0" sz="1200" spc="-1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years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experience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teaching,</a:t>
            </a:r>
            <a:r>
              <a:rPr dirty="0" sz="1200" spc="-1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years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experience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headship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department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subject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combination: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8512" y="7577462"/>
            <a:ext cx="5689147" cy="4516531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3070050" y="12194365"/>
            <a:ext cx="521970" cy="10160"/>
          </a:xfrm>
          <a:custGeom>
            <a:avLst/>
            <a:gdLst/>
            <a:ahLst/>
            <a:cxnLst/>
            <a:rect l="l" t="t" r="r" b="b"/>
            <a:pathLst>
              <a:path w="521970" h="10159">
                <a:moveTo>
                  <a:pt x="521816" y="0"/>
                </a:moveTo>
                <a:lnTo>
                  <a:pt x="0" y="0"/>
                </a:lnTo>
                <a:lnTo>
                  <a:pt x="0" y="9756"/>
                </a:lnTo>
                <a:lnTo>
                  <a:pt x="521816" y="9756"/>
                </a:lnTo>
                <a:lnTo>
                  <a:pt x="521816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7166117" y="12199687"/>
            <a:ext cx="521970" cy="10160"/>
          </a:xfrm>
          <a:custGeom>
            <a:avLst/>
            <a:gdLst/>
            <a:ahLst/>
            <a:cxnLst/>
            <a:rect l="l" t="t" r="r" b="b"/>
            <a:pathLst>
              <a:path w="521970" h="10159">
                <a:moveTo>
                  <a:pt x="521816" y="0"/>
                </a:moveTo>
                <a:lnTo>
                  <a:pt x="0" y="0"/>
                </a:lnTo>
                <a:lnTo>
                  <a:pt x="0" y="9754"/>
                </a:lnTo>
                <a:lnTo>
                  <a:pt x="521816" y="9754"/>
                </a:lnTo>
                <a:lnTo>
                  <a:pt x="521816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7747481" y="12560721"/>
            <a:ext cx="554355" cy="18542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000" b="1">
                <a:solidFill>
                  <a:srgbClr val="B3B3B3"/>
                </a:solidFill>
                <a:latin typeface="Arial"/>
                <a:cs typeface="Arial"/>
              </a:rPr>
              <a:t>07 | 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72155" y="3299335"/>
            <a:ext cx="197485" cy="46863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90">
                <a:solidFill>
                  <a:srgbClr val="44546A"/>
                </a:solidFill>
                <a:latin typeface="Trebuchet MS"/>
                <a:cs typeface="Trebuchet MS"/>
              </a:rPr>
              <a:t>Table</a:t>
            </a:r>
            <a:r>
              <a:rPr dirty="0" sz="1100" spc="-10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44546A"/>
                </a:solidFill>
                <a:latin typeface="Trebuchet MS"/>
                <a:cs typeface="Trebuchet MS"/>
              </a:rPr>
              <a:t>6: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7747481" y="12560721"/>
            <a:ext cx="554355" cy="18542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000" b="1">
                <a:solidFill>
                  <a:srgbClr val="B3B3B3"/>
                </a:solidFill>
                <a:latin typeface="Arial"/>
                <a:cs typeface="Arial"/>
              </a:rPr>
              <a:t>08 | 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672155" y="4234428"/>
            <a:ext cx="197485" cy="469138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solidFill>
                  <a:srgbClr val="44546A"/>
                </a:solidFill>
                <a:latin typeface="Trebuchet MS"/>
                <a:cs typeface="Trebuchet MS"/>
              </a:rPr>
              <a:t>Curriculum</a:t>
            </a:r>
            <a:r>
              <a:rPr dirty="0" sz="1100" spc="-15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44546A"/>
                </a:solidFill>
                <a:latin typeface="Trebuchet MS"/>
                <a:cs typeface="Trebuchet MS"/>
              </a:rPr>
              <a:t>Based</a:t>
            </a:r>
            <a:r>
              <a:rPr dirty="0" sz="1100" spc="-10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44546A"/>
                </a:solidFill>
                <a:latin typeface="Trebuchet MS"/>
                <a:cs typeface="Trebuchet MS"/>
              </a:rPr>
              <a:t>Establishment</a:t>
            </a:r>
            <a:r>
              <a:rPr dirty="0" sz="1100" spc="-10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44546A"/>
                </a:solidFill>
                <a:latin typeface="Trebuchet MS"/>
                <a:cs typeface="Trebuchet MS"/>
              </a:rPr>
              <a:t>for</a:t>
            </a:r>
            <a:r>
              <a:rPr dirty="0" sz="1100" spc="-10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44546A"/>
                </a:solidFill>
                <a:latin typeface="Trebuchet MS"/>
                <a:cs typeface="Trebuchet MS"/>
              </a:rPr>
              <a:t>Senior</a:t>
            </a:r>
            <a:r>
              <a:rPr dirty="0" sz="1100" spc="-10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44546A"/>
                </a:solidFill>
                <a:latin typeface="Trebuchet MS"/>
                <a:cs typeface="Trebuchet MS"/>
              </a:rPr>
              <a:t>Master/Mistress</a:t>
            </a:r>
            <a:r>
              <a:rPr dirty="0" sz="1100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44546A"/>
                </a:solidFill>
                <a:latin typeface="Trebuchet MS"/>
                <a:cs typeface="Trebuchet MS"/>
              </a:rPr>
              <a:t>as</a:t>
            </a:r>
            <a:r>
              <a:rPr dirty="0" sz="1100" spc="5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44546A"/>
                </a:solidFill>
                <a:latin typeface="Trebuchet MS"/>
                <a:cs typeface="Trebuchet MS"/>
              </a:rPr>
              <a:t>at</a:t>
            </a:r>
            <a:r>
              <a:rPr dirty="0" sz="1100" spc="-25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44546A"/>
                </a:solidFill>
                <a:latin typeface="Trebuchet MS"/>
                <a:cs typeface="Trebuchet MS"/>
              </a:rPr>
              <a:t>D</a:t>
            </a:r>
            <a:r>
              <a:rPr dirty="0" sz="1100" spc="-35">
                <a:solidFill>
                  <a:srgbClr val="44546A"/>
                </a:solidFill>
                <a:latin typeface="Trebuchet MS"/>
                <a:cs typeface="Trebuchet MS"/>
              </a:rPr>
              <a:t>e</a:t>
            </a:r>
            <a:r>
              <a:rPr dirty="0" sz="1100" spc="-20">
                <a:solidFill>
                  <a:srgbClr val="44546A"/>
                </a:solidFill>
                <a:latin typeface="Trebuchet MS"/>
                <a:cs typeface="Trebuchet MS"/>
              </a:rPr>
              <a:t>cemb</a:t>
            </a:r>
            <a:r>
              <a:rPr dirty="0" sz="1100" spc="-65">
                <a:solidFill>
                  <a:srgbClr val="44546A"/>
                </a:solidFill>
                <a:latin typeface="Trebuchet MS"/>
                <a:cs typeface="Trebuchet MS"/>
              </a:rPr>
              <a:t>e</a:t>
            </a:r>
            <a:r>
              <a:rPr dirty="0" sz="1100" spc="-575">
                <a:solidFill>
                  <a:srgbClr val="44546A"/>
                </a:solidFill>
                <a:latin typeface="Trebuchet MS"/>
                <a:cs typeface="Trebuchet MS"/>
              </a:rPr>
              <a:t>2</a:t>
            </a:r>
            <a:r>
              <a:rPr dirty="0" sz="1100" spc="-20">
                <a:solidFill>
                  <a:srgbClr val="44546A"/>
                </a:solidFill>
                <a:latin typeface="Trebuchet MS"/>
                <a:cs typeface="Trebuchet MS"/>
              </a:rPr>
              <a:t>r</a:t>
            </a:r>
            <a:r>
              <a:rPr dirty="0" sz="1100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44546A"/>
                </a:solidFill>
                <a:latin typeface="Trebuchet MS"/>
                <a:cs typeface="Trebuchet MS"/>
              </a:rPr>
              <a:t>202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3912060" y="3238803"/>
          <a:ext cx="3687445" cy="9179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070"/>
                <a:gridCol w="353695"/>
                <a:gridCol w="525145"/>
                <a:gridCol w="353694"/>
                <a:gridCol w="352425"/>
                <a:gridCol w="180975"/>
                <a:gridCol w="352425"/>
                <a:gridCol w="179705"/>
                <a:gridCol w="180975"/>
                <a:gridCol w="179705"/>
                <a:gridCol w="179705"/>
                <a:gridCol w="589279"/>
              </a:tblGrid>
              <a:tr h="534670">
                <a:tc rowSpan="8">
                  <a:txBody>
                    <a:bodyPr/>
                    <a:lstStyle/>
                    <a:p>
                      <a:pPr marL="69850">
                        <a:lnSpc>
                          <a:spcPts val="1085"/>
                        </a:lnSpc>
                      </a:pPr>
                      <a:r>
                        <a:rPr dirty="0" sz="1000" spc="-20">
                          <a:latin typeface="Trebuchet MS"/>
                          <a:cs typeface="Trebuchet MS"/>
                        </a:rPr>
                        <a:t>Source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000" spc="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School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data,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2022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ts val="1085"/>
                        </a:lnSpc>
                      </a:pPr>
                      <a:r>
                        <a:rPr dirty="0" sz="1000" spc="-25" b="1">
                          <a:latin typeface="Arial"/>
                          <a:cs typeface="Arial"/>
                        </a:rPr>
                        <a:t>10)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ts val="1085"/>
                        </a:lnSpc>
                      </a:pPr>
                      <a:r>
                        <a:rPr dirty="0" sz="1000" spc="-25" b="1">
                          <a:latin typeface="Arial"/>
                          <a:cs typeface="Arial"/>
                        </a:rPr>
                        <a:t>9)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ts val="1085"/>
                        </a:lnSpc>
                      </a:pPr>
                      <a:r>
                        <a:rPr dirty="0" sz="1000" spc="-25" b="1">
                          <a:latin typeface="Arial"/>
                          <a:cs typeface="Arial"/>
                        </a:rPr>
                        <a:t>8)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ts val="1085"/>
                        </a:lnSpc>
                      </a:pPr>
                      <a:r>
                        <a:rPr dirty="0" sz="1000" spc="-25" b="1">
                          <a:latin typeface="Arial"/>
                          <a:cs typeface="Arial"/>
                        </a:rPr>
                        <a:t>7)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ts val="1095"/>
                        </a:lnSpc>
                      </a:pPr>
                      <a:r>
                        <a:rPr dirty="0" sz="1000" spc="-25" b="1">
                          <a:latin typeface="Arial"/>
                          <a:cs typeface="Arial"/>
                        </a:rPr>
                        <a:t>6)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ts val="1085"/>
                        </a:lnSpc>
                      </a:pPr>
                      <a:r>
                        <a:rPr dirty="0" sz="1000" spc="-25" b="1">
                          <a:latin typeface="Arial"/>
                          <a:cs typeface="Arial"/>
                        </a:rPr>
                        <a:t>5)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ts val="1085"/>
                        </a:lnSpc>
                      </a:pPr>
                      <a:r>
                        <a:rPr dirty="0" sz="1000" spc="-25" b="1">
                          <a:latin typeface="Arial"/>
                          <a:cs typeface="Arial"/>
                        </a:rPr>
                        <a:t>4)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ts val="1095"/>
                        </a:lnSpc>
                      </a:pPr>
                      <a:r>
                        <a:rPr dirty="0" sz="1000" spc="-25" b="1">
                          <a:latin typeface="Arial"/>
                          <a:cs typeface="Arial"/>
                        </a:rPr>
                        <a:t>3)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ts val="1085"/>
                        </a:lnSpc>
                      </a:pPr>
                      <a:r>
                        <a:rPr dirty="0" sz="1000" spc="-25" b="1">
                          <a:latin typeface="Arial"/>
                          <a:cs typeface="Arial"/>
                        </a:rPr>
                        <a:t>2)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ts val="1085"/>
                        </a:lnSpc>
                      </a:pPr>
                      <a:r>
                        <a:rPr dirty="0" sz="1000" spc="-25" b="1">
                          <a:latin typeface="Arial"/>
                          <a:cs typeface="Arial"/>
                        </a:rPr>
                        <a:t>1)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85"/>
                        </a:lnSpc>
                      </a:pPr>
                      <a:r>
                        <a:rPr dirty="0" sz="1000" spc="35" b="1">
                          <a:latin typeface="Arial"/>
                          <a:cs typeface="Arial"/>
                        </a:rPr>
                        <a:t>ITEM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000" spc="95" b="1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35953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85"/>
                        </a:lnSpc>
                      </a:pPr>
                      <a:r>
                        <a:rPr dirty="0" sz="1000" spc="-45">
                          <a:latin typeface="Trebuchet MS"/>
                          <a:cs typeface="Trebuchet MS"/>
                        </a:rPr>
                        <a:t>Academic</a:t>
                      </a:r>
                      <a:r>
                        <a:rPr dirty="0" sz="10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Mentorship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spc="-20">
                          <a:latin typeface="Trebuchet MS"/>
                          <a:cs typeface="Trebuchet MS"/>
                        </a:rPr>
                        <a:t>&amp;Director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45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0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Studies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85"/>
                        </a:lnSpc>
                      </a:pPr>
                      <a:r>
                        <a:rPr dirty="0" sz="1000" spc="-40">
                          <a:latin typeface="Trebuchet MS"/>
                          <a:cs typeface="Trebuchet MS"/>
                        </a:rPr>
                        <a:t>Quality</a:t>
                      </a:r>
                      <a:r>
                        <a:rPr dirty="0" sz="1000" spc="-1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25">
                          <a:latin typeface="Trebuchet MS"/>
                          <a:cs typeface="Trebuchet MS"/>
                        </a:rPr>
                        <a:t>Assurance</a:t>
                      </a:r>
                      <a:r>
                        <a:rPr dirty="0" sz="1000" spc="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25">
                          <a:latin typeface="Trebuchet MS"/>
                          <a:cs typeface="Trebuchet MS"/>
                        </a:rPr>
                        <a:t>and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69850" marR="83185">
                        <a:lnSpc>
                          <a:spcPts val="1360"/>
                        </a:lnSpc>
                        <a:spcBef>
                          <a:spcPts val="70"/>
                        </a:spcBef>
                      </a:pPr>
                      <a:r>
                        <a:rPr dirty="0" sz="1000" spc="-45">
                          <a:latin typeface="Trebuchet MS"/>
                          <a:cs typeface="Trebuchet MS"/>
                        </a:rPr>
                        <a:t>Standards</a:t>
                      </a:r>
                      <a:r>
                        <a:rPr dirty="0" sz="100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25">
                          <a:latin typeface="Trebuchet MS"/>
                          <a:cs typeface="Trebuchet MS"/>
                        </a:rPr>
                        <a:t>(QAS)/Head </a:t>
                      </a:r>
                      <a:r>
                        <a:rPr dirty="0" sz="1000" spc="-5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0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Examinations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85"/>
                        </a:lnSpc>
                      </a:pPr>
                      <a:r>
                        <a:rPr dirty="0" sz="1000" spc="-45">
                          <a:latin typeface="Trebuchet MS"/>
                          <a:cs typeface="Trebuchet MS"/>
                        </a:rPr>
                        <a:t>Guidance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25">
                          <a:latin typeface="Trebuchet MS"/>
                          <a:cs typeface="Trebuchet MS"/>
                        </a:rPr>
                        <a:t>and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spc="-50">
                          <a:latin typeface="Trebuchet MS"/>
                          <a:cs typeface="Trebuchet MS"/>
                        </a:rPr>
                        <a:t>Counseling/</a:t>
                      </a:r>
                      <a:r>
                        <a:rPr dirty="0" sz="10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Careers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85"/>
                        </a:lnSpc>
                      </a:pPr>
                      <a:r>
                        <a:rPr dirty="0" sz="1000">
                          <a:latin typeface="Trebuchet MS"/>
                          <a:cs typeface="Trebuchet MS"/>
                        </a:rPr>
                        <a:t>Co-</a:t>
                      </a:r>
                      <a:r>
                        <a:rPr dirty="0" sz="1000" spc="8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curriculum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000" spc="-10">
                          <a:latin typeface="Trebuchet MS"/>
                          <a:cs typeface="Trebuchet MS"/>
                        </a:rPr>
                        <a:t>Activities/Games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95"/>
                        </a:lnSpc>
                      </a:pPr>
                      <a:r>
                        <a:rPr dirty="0" sz="1000" spc="-10">
                          <a:latin typeface="Trebuchet MS"/>
                          <a:cs typeface="Trebuchet MS"/>
                        </a:rPr>
                        <a:t>Boarding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85"/>
                        </a:lnSpc>
                      </a:pPr>
                      <a:r>
                        <a:rPr dirty="0" sz="1000" spc="-70">
                          <a:latin typeface="Trebuchet MS"/>
                          <a:cs typeface="Trebuchet MS"/>
                        </a:rPr>
                        <a:t>Technical</a:t>
                      </a:r>
                      <a:r>
                        <a:rPr dirty="0" sz="10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6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10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Creative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000" spc="-20">
                          <a:latin typeface="Trebuchet MS"/>
                          <a:cs typeface="Trebuchet MS"/>
                        </a:rPr>
                        <a:t>Arts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85"/>
                        </a:lnSpc>
                      </a:pPr>
                      <a:r>
                        <a:rPr dirty="0" sz="1000" spc="-10">
                          <a:latin typeface="Trebuchet MS"/>
                          <a:cs typeface="Trebuchet MS"/>
                        </a:rPr>
                        <a:t>Languages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95"/>
                        </a:lnSpc>
                      </a:pPr>
                      <a:r>
                        <a:rPr dirty="0" sz="1000" spc="-10">
                          <a:latin typeface="Trebuchet MS"/>
                          <a:cs typeface="Trebuchet MS"/>
                        </a:rPr>
                        <a:t>Mathematics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85"/>
                        </a:lnSpc>
                      </a:pPr>
                      <a:r>
                        <a:rPr dirty="0" sz="1000" spc="-10">
                          <a:latin typeface="Trebuchet MS"/>
                          <a:cs typeface="Trebuchet MS"/>
                        </a:rPr>
                        <a:t>Sciences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85"/>
                        </a:lnSpc>
                      </a:pPr>
                      <a:r>
                        <a:rPr dirty="0" sz="1000" spc="-10">
                          <a:latin typeface="Trebuchet MS"/>
                          <a:cs typeface="Trebuchet MS"/>
                        </a:rPr>
                        <a:t>Humanities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85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DEPARTMENT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5938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Trebuchet MS"/>
                          <a:cs typeface="Trebuchet MS"/>
                        </a:rPr>
                        <a:t>Mr.</a:t>
                      </a:r>
                      <a:r>
                        <a:rPr dirty="0" sz="1000" spc="-114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George Ngoko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Trebuchet MS"/>
                          <a:cs typeface="Trebuchet MS"/>
                        </a:rPr>
                        <a:t>Mr.</a:t>
                      </a:r>
                      <a:r>
                        <a:rPr dirty="0" sz="1000" spc="-8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45">
                          <a:latin typeface="Trebuchet MS"/>
                          <a:cs typeface="Trebuchet MS"/>
                        </a:rPr>
                        <a:t>Lurban</a:t>
                      </a:r>
                      <a:r>
                        <a:rPr dirty="0" sz="1000" spc="-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25">
                          <a:latin typeface="Trebuchet MS"/>
                          <a:cs typeface="Trebuchet MS"/>
                        </a:rPr>
                        <a:t>Aol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Trebuchet MS"/>
                          <a:cs typeface="Trebuchet MS"/>
                        </a:rPr>
                        <a:t>Mrs.</a:t>
                      </a:r>
                      <a:r>
                        <a:rPr dirty="0" sz="1000" spc="-114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25">
                          <a:latin typeface="Trebuchet MS"/>
                          <a:cs typeface="Trebuchet MS"/>
                        </a:rPr>
                        <a:t>Christine</a:t>
                      </a:r>
                      <a:r>
                        <a:rPr dirty="0" sz="100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Owande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Trebuchet MS"/>
                          <a:cs typeface="Trebuchet MS"/>
                        </a:rPr>
                        <a:t>Mr.</a:t>
                      </a:r>
                      <a:r>
                        <a:rPr dirty="0" sz="1000" spc="204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5">
                          <a:latin typeface="Trebuchet MS"/>
                          <a:cs typeface="Trebuchet MS"/>
                        </a:rPr>
                        <a:t>Phelix</a:t>
                      </a:r>
                      <a:r>
                        <a:rPr dirty="0" sz="100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Ajimo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12065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95"/>
                        </a:lnSpc>
                      </a:pPr>
                      <a:r>
                        <a:rPr dirty="0" sz="1000">
                          <a:latin typeface="Trebuchet MS"/>
                          <a:cs typeface="Trebuchet MS"/>
                        </a:rPr>
                        <a:t>Mr.</a:t>
                      </a:r>
                      <a:r>
                        <a:rPr dirty="0" sz="1000" spc="-1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65">
                          <a:latin typeface="Trebuchet MS"/>
                          <a:cs typeface="Trebuchet MS"/>
                        </a:rPr>
                        <a:t>Joshua</a:t>
                      </a:r>
                      <a:r>
                        <a:rPr dirty="0" sz="100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20">
                          <a:latin typeface="Trebuchet MS"/>
                          <a:cs typeface="Trebuchet MS"/>
                        </a:rPr>
                        <a:t>Odero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85"/>
                        </a:lnSpc>
                      </a:pPr>
                      <a:r>
                        <a:rPr dirty="0" sz="1000">
                          <a:latin typeface="Trebuchet MS"/>
                          <a:cs typeface="Trebuchet MS"/>
                        </a:rPr>
                        <a:t>Mr.</a:t>
                      </a:r>
                      <a:r>
                        <a:rPr dirty="0" sz="1000" spc="-8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0">
                          <a:latin typeface="Trebuchet MS"/>
                          <a:cs typeface="Trebuchet MS"/>
                        </a:rPr>
                        <a:t>Blasius</a:t>
                      </a:r>
                      <a:r>
                        <a:rPr dirty="0" sz="1000" spc="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Binda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85"/>
                        </a:lnSpc>
                      </a:pPr>
                      <a:r>
                        <a:rPr dirty="0" sz="1000">
                          <a:latin typeface="Trebuchet MS"/>
                          <a:cs typeface="Trebuchet MS"/>
                        </a:rPr>
                        <a:t>Mr.</a:t>
                      </a:r>
                      <a:r>
                        <a:rPr dirty="0" sz="1000" spc="-114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George Ngoko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95"/>
                        </a:lnSpc>
                      </a:pPr>
                      <a:r>
                        <a:rPr dirty="0" sz="1000">
                          <a:latin typeface="Trebuchet MS"/>
                          <a:cs typeface="Trebuchet MS"/>
                        </a:rPr>
                        <a:t>Mr.</a:t>
                      </a:r>
                      <a:r>
                        <a:rPr dirty="0" sz="1000" spc="-114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>
                          <a:latin typeface="Trebuchet MS"/>
                          <a:cs typeface="Trebuchet MS"/>
                        </a:rPr>
                        <a:t>Bob</a:t>
                      </a:r>
                      <a:r>
                        <a:rPr dirty="0" sz="10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Obonyo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85"/>
                        </a:lnSpc>
                      </a:pPr>
                      <a:r>
                        <a:rPr dirty="0" sz="1000">
                          <a:latin typeface="Trebuchet MS"/>
                          <a:cs typeface="Trebuchet MS"/>
                        </a:rPr>
                        <a:t>Mr.</a:t>
                      </a:r>
                      <a:r>
                        <a:rPr dirty="0" sz="1000" spc="-1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20">
                          <a:latin typeface="Trebuchet MS"/>
                          <a:cs typeface="Trebuchet MS"/>
                        </a:rPr>
                        <a:t>Robins</a:t>
                      </a:r>
                      <a:r>
                        <a:rPr dirty="0" sz="10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20">
                          <a:latin typeface="Trebuchet MS"/>
                          <a:cs typeface="Trebuchet MS"/>
                        </a:rPr>
                        <a:t>Ouma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85"/>
                        </a:lnSpc>
                      </a:pPr>
                      <a:r>
                        <a:rPr dirty="0" sz="1000" spc="-20">
                          <a:latin typeface="Trebuchet MS"/>
                          <a:cs typeface="Trebuchet MS"/>
                        </a:rPr>
                        <a:t>Mrs.</a:t>
                      </a:r>
                      <a:r>
                        <a:rPr dirty="0" sz="1000" spc="-10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90">
                          <a:latin typeface="Trebuchet MS"/>
                          <a:cs typeface="Trebuchet MS"/>
                        </a:rPr>
                        <a:t>Joyna</a:t>
                      </a:r>
                      <a:r>
                        <a:rPr dirty="0" sz="100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20">
                          <a:latin typeface="Trebuchet MS"/>
                          <a:cs typeface="Trebuchet MS"/>
                        </a:rPr>
                        <a:t>Owino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85"/>
                        </a:lnSpc>
                      </a:pPr>
                      <a:r>
                        <a:rPr dirty="0" sz="1000" spc="55" b="1">
                          <a:latin typeface="Arial"/>
                          <a:cs typeface="Arial"/>
                        </a:rPr>
                        <a:t>NAME</a:t>
                      </a:r>
                      <a:r>
                        <a:rPr dirty="0" sz="1000" spc="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55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SENIOR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MASTER/MISTRESS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9217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Trebuchet MS"/>
                          <a:cs typeface="Trebuchet MS"/>
                        </a:rPr>
                        <a:t>Male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0">
                          <a:latin typeface="Trebuchet MS"/>
                          <a:cs typeface="Trebuchet MS"/>
                        </a:rPr>
                        <a:t>Male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Trebuchet MS"/>
                          <a:cs typeface="Trebuchet MS"/>
                        </a:rPr>
                        <a:t>Female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Trebuchet MS"/>
                          <a:cs typeface="Trebuchet MS"/>
                        </a:rPr>
                        <a:t>Male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12065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95"/>
                        </a:lnSpc>
                      </a:pPr>
                      <a:r>
                        <a:rPr dirty="0" sz="1000" spc="-20">
                          <a:latin typeface="Trebuchet MS"/>
                          <a:cs typeface="Trebuchet MS"/>
                        </a:rPr>
                        <a:t>Male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85"/>
                        </a:lnSpc>
                      </a:pPr>
                      <a:r>
                        <a:rPr dirty="0" sz="1000" spc="-20">
                          <a:latin typeface="Trebuchet MS"/>
                          <a:cs typeface="Trebuchet MS"/>
                        </a:rPr>
                        <a:t>Male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85"/>
                        </a:lnSpc>
                      </a:pPr>
                      <a:r>
                        <a:rPr dirty="0" sz="1000" spc="-20">
                          <a:latin typeface="Trebuchet MS"/>
                          <a:cs typeface="Trebuchet MS"/>
                        </a:rPr>
                        <a:t>Male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95"/>
                        </a:lnSpc>
                      </a:pPr>
                      <a:r>
                        <a:rPr dirty="0" sz="1000" spc="-20">
                          <a:latin typeface="Trebuchet MS"/>
                          <a:cs typeface="Trebuchet MS"/>
                        </a:rPr>
                        <a:t>Male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85"/>
                        </a:lnSpc>
                      </a:pPr>
                      <a:r>
                        <a:rPr dirty="0" sz="1000" spc="-20">
                          <a:latin typeface="Trebuchet MS"/>
                          <a:cs typeface="Trebuchet MS"/>
                        </a:rPr>
                        <a:t>Male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85"/>
                        </a:lnSpc>
                      </a:pPr>
                      <a:r>
                        <a:rPr dirty="0" sz="1000" spc="-10">
                          <a:latin typeface="Trebuchet MS"/>
                          <a:cs typeface="Trebuchet MS"/>
                        </a:rPr>
                        <a:t>Female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85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GENDER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0713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Trebuchet MS"/>
                          <a:cs typeface="Trebuchet MS"/>
                        </a:rPr>
                        <a:t>2013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0">
                          <a:latin typeface="Trebuchet MS"/>
                          <a:cs typeface="Trebuchet MS"/>
                        </a:rPr>
                        <a:t>2019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Trebuchet MS"/>
                          <a:cs typeface="Trebuchet MS"/>
                        </a:rPr>
                        <a:t>2015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Trebuchet MS"/>
                          <a:cs typeface="Trebuchet MS"/>
                        </a:rPr>
                        <a:t>2016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12065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95"/>
                        </a:lnSpc>
                      </a:pPr>
                      <a:r>
                        <a:rPr dirty="0" sz="1000" spc="-20">
                          <a:latin typeface="Trebuchet MS"/>
                          <a:cs typeface="Trebuchet MS"/>
                        </a:rPr>
                        <a:t>2009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85"/>
                        </a:lnSpc>
                      </a:pPr>
                      <a:r>
                        <a:rPr dirty="0" sz="1000" spc="-20">
                          <a:latin typeface="Trebuchet MS"/>
                          <a:cs typeface="Trebuchet MS"/>
                        </a:rPr>
                        <a:t>2018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85"/>
                        </a:lnSpc>
                      </a:pPr>
                      <a:r>
                        <a:rPr dirty="0" sz="1000" spc="-20">
                          <a:latin typeface="Trebuchet MS"/>
                          <a:cs typeface="Trebuchet MS"/>
                        </a:rPr>
                        <a:t>2013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95"/>
                        </a:lnSpc>
                      </a:pPr>
                      <a:r>
                        <a:rPr dirty="0" sz="1000" spc="-20">
                          <a:latin typeface="Trebuchet MS"/>
                          <a:cs typeface="Trebuchet MS"/>
                        </a:rPr>
                        <a:t>2012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85"/>
                        </a:lnSpc>
                      </a:pPr>
                      <a:r>
                        <a:rPr dirty="0" sz="1000" spc="-20">
                          <a:latin typeface="Trebuchet MS"/>
                          <a:cs typeface="Trebuchet MS"/>
                        </a:rPr>
                        <a:t>2007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85"/>
                        </a:lnSpc>
                      </a:pPr>
                      <a:r>
                        <a:rPr dirty="0" sz="1000" spc="-20">
                          <a:latin typeface="Trebuchet MS"/>
                          <a:cs typeface="Trebuchet MS"/>
                        </a:rPr>
                        <a:t>2007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85"/>
                        </a:lnSpc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YEAR</a:t>
                      </a:r>
                      <a:r>
                        <a:rPr dirty="0" sz="1000" spc="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30" b="1">
                          <a:latin typeface="Arial"/>
                          <a:cs typeface="Arial"/>
                        </a:rPr>
                        <a:t>OF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000" spc="50" b="1">
                          <a:latin typeface="Arial"/>
                          <a:cs typeface="Arial"/>
                        </a:rPr>
                        <a:t>GRADUATION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1137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000" spc="-50">
                          <a:latin typeface="Trebuchet MS"/>
                          <a:cs typeface="Trebuchet MS"/>
                        </a:rPr>
                        <a:t>8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0">
                          <a:latin typeface="Trebuchet MS"/>
                          <a:cs typeface="Trebuchet MS"/>
                        </a:rPr>
                        <a:t>2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000" spc="-50">
                          <a:latin typeface="Trebuchet MS"/>
                          <a:cs typeface="Trebuchet MS"/>
                        </a:rPr>
                        <a:t>6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000" spc="-50">
                          <a:latin typeface="Trebuchet MS"/>
                          <a:cs typeface="Trebuchet MS"/>
                        </a:rPr>
                        <a:t>7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12065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95"/>
                        </a:lnSpc>
                      </a:pPr>
                      <a:r>
                        <a:rPr dirty="0" sz="1000" spc="-25">
                          <a:latin typeface="Trebuchet MS"/>
                          <a:cs typeface="Trebuchet MS"/>
                        </a:rPr>
                        <a:t>11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85"/>
                        </a:lnSpc>
                      </a:pPr>
                      <a:r>
                        <a:rPr dirty="0" sz="1000" spc="-50">
                          <a:latin typeface="Trebuchet MS"/>
                          <a:cs typeface="Trebuchet MS"/>
                        </a:rPr>
                        <a:t>5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85"/>
                        </a:lnSpc>
                      </a:pPr>
                      <a:r>
                        <a:rPr dirty="0" sz="1000" spc="-50">
                          <a:latin typeface="Trebuchet MS"/>
                          <a:cs typeface="Trebuchet MS"/>
                        </a:rPr>
                        <a:t>8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95"/>
                        </a:lnSpc>
                      </a:pPr>
                      <a:r>
                        <a:rPr dirty="0" sz="1000" spc="-25">
                          <a:latin typeface="Trebuchet MS"/>
                          <a:cs typeface="Trebuchet MS"/>
                        </a:rPr>
                        <a:t>11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85"/>
                        </a:lnSpc>
                      </a:pPr>
                      <a:r>
                        <a:rPr dirty="0" sz="1000" spc="-25">
                          <a:latin typeface="Trebuchet MS"/>
                          <a:cs typeface="Trebuchet MS"/>
                        </a:rPr>
                        <a:t>13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85"/>
                        </a:lnSpc>
                      </a:pPr>
                      <a:r>
                        <a:rPr dirty="0" sz="1000" spc="-25">
                          <a:latin typeface="Trebuchet MS"/>
                          <a:cs typeface="Trebuchet MS"/>
                        </a:rPr>
                        <a:t>13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85"/>
                        </a:lnSpc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YEARS</a:t>
                      </a:r>
                      <a:r>
                        <a:rPr dirty="0" sz="1000" spc="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30" b="1">
                          <a:latin typeface="Arial"/>
                          <a:cs typeface="Arial"/>
                        </a:rPr>
                        <a:t>OF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9850" marR="128905">
                        <a:lnSpc>
                          <a:spcPct val="113500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EXPERIENCE </a:t>
                      </a:r>
                      <a:r>
                        <a:rPr dirty="0" sz="1000" spc="95" b="1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1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55" b="1">
                          <a:latin typeface="Arial"/>
                          <a:cs typeface="Arial"/>
                        </a:rPr>
                        <a:t>TEACHING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1983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000" spc="-50">
                          <a:latin typeface="Trebuchet MS"/>
                          <a:cs typeface="Trebuchet MS"/>
                        </a:rPr>
                        <a:t>6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0">
                          <a:latin typeface="Trebuchet MS"/>
                          <a:cs typeface="Trebuchet MS"/>
                        </a:rPr>
                        <a:t>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000" spc="-50">
                          <a:latin typeface="Trebuchet MS"/>
                          <a:cs typeface="Trebuchet MS"/>
                        </a:rPr>
                        <a:t>3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000" spc="-50">
                          <a:latin typeface="Trebuchet MS"/>
                          <a:cs typeface="Trebuchet MS"/>
                        </a:rPr>
                        <a:t>5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12065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5"/>
                        </a:lnSpc>
                      </a:pPr>
                      <a:r>
                        <a:rPr dirty="0" sz="1000" spc="-50">
                          <a:latin typeface="Trebuchet MS"/>
                          <a:cs typeface="Trebuchet MS"/>
                        </a:rPr>
                        <a:t>9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85"/>
                        </a:lnSpc>
                      </a:pPr>
                      <a:r>
                        <a:rPr dirty="0" sz="1000" spc="-50">
                          <a:latin typeface="Trebuchet MS"/>
                          <a:cs typeface="Trebuchet MS"/>
                        </a:rPr>
                        <a:t>3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85"/>
                        </a:lnSpc>
                      </a:pPr>
                      <a:r>
                        <a:rPr dirty="0" sz="1000" spc="-50">
                          <a:latin typeface="Trebuchet MS"/>
                          <a:cs typeface="Trebuchet MS"/>
                        </a:rPr>
                        <a:t>6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5"/>
                        </a:lnSpc>
                      </a:pPr>
                      <a:r>
                        <a:rPr dirty="0" sz="1000" spc="-50">
                          <a:latin typeface="Trebuchet MS"/>
                          <a:cs typeface="Trebuchet MS"/>
                        </a:rPr>
                        <a:t>4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85"/>
                        </a:lnSpc>
                      </a:pPr>
                      <a:r>
                        <a:rPr dirty="0" sz="1000" spc="-50">
                          <a:latin typeface="Trebuchet MS"/>
                          <a:cs typeface="Trebuchet MS"/>
                        </a:rPr>
                        <a:t>8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85"/>
                        </a:lnSpc>
                      </a:pPr>
                      <a:r>
                        <a:rPr dirty="0" sz="1000" spc="-50">
                          <a:latin typeface="Trebuchet MS"/>
                          <a:cs typeface="Trebuchet MS"/>
                        </a:rPr>
                        <a:t>9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85"/>
                        </a:lnSpc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YEARS</a:t>
                      </a:r>
                      <a:r>
                        <a:rPr dirty="0" sz="1000" spc="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30" b="1">
                          <a:latin typeface="Arial"/>
                          <a:cs typeface="Arial"/>
                        </a:rPr>
                        <a:t>OF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7945" marR="82550">
                        <a:lnSpc>
                          <a:spcPct val="113500"/>
                        </a:lnSpc>
                      </a:pPr>
                      <a:r>
                        <a:rPr dirty="0" sz="1000" spc="20" b="1">
                          <a:latin typeface="Arial"/>
                          <a:cs typeface="Arial"/>
                        </a:rPr>
                        <a:t>EXPERIENCE</a:t>
                      </a:r>
                      <a:r>
                        <a:rPr dirty="0" sz="1000" spc="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AS </a:t>
                      </a:r>
                      <a:r>
                        <a:rPr dirty="0" sz="1000" spc="75" b="1">
                          <a:latin typeface="Arial"/>
                          <a:cs typeface="Arial"/>
                        </a:rPr>
                        <a:t>HOD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5857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000" spc="70">
                          <a:latin typeface="Trebuchet MS"/>
                          <a:cs typeface="Trebuchet MS"/>
                        </a:rPr>
                        <a:t>ENG</a:t>
                      </a:r>
                      <a:r>
                        <a:rPr dirty="0" sz="10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250">
                          <a:latin typeface="Trebuchet MS"/>
                          <a:cs typeface="Trebuchet MS"/>
                        </a:rPr>
                        <a:t>/</a:t>
                      </a:r>
                      <a:r>
                        <a:rPr dirty="0" sz="10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25">
                          <a:latin typeface="Trebuchet MS"/>
                          <a:cs typeface="Trebuchet MS"/>
                        </a:rPr>
                        <a:t>LIT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Trebuchet MS"/>
                          <a:cs typeface="Trebuchet MS"/>
                        </a:rPr>
                        <a:t>PHY</a:t>
                      </a:r>
                      <a:r>
                        <a:rPr dirty="0" sz="1000" spc="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250">
                          <a:latin typeface="Trebuchet MS"/>
                          <a:cs typeface="Trebuchet MS"/>
                        </a:rPr>
                        <a:t>/</a:t>
                      </a:r>
                      <a:r>
                        <a:rPr dirty="0" sz="1000" spc="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35">
                          <a:latin typeface="Trebuchet MS"/>
                          <a:cs typeface="Trebuchet MS"/>
                        </a:rPr>
                        <a:t>MAT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000" spc="75">
                          <a:latin typeface="Trebuchet MS"/>
                          <a:cs typeface="Trebuchet MS"/>
                        </a:rPr>
                        <a:t>AGR</a:t>
                      </a:r>
                      <a:r>
                        <a:rPr dirty="0" sz="10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250">
                          <a:latin typeface="Trebuchet MS"/>
                          <a:cs typeface="Trebuchet MS"/>
                        </a:rPr>
                        <a:t>/</a:t>
                      </a:r>
                      <a:r>
                        <a:rPr dirty="0" sz="10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25">
                          <a:latin typeface="Trebuchet MS"/>
                          <a:cs typeface="Trebuchet MS"/>
                        </a:rPr>
                        <a:t>BIO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000" spc="75">
                          <a:latin typeface="Trebuchet MS"/>
                          <a:cs typeface="Trebuchet MS"/>
                        </a:rPr>
                        <a:t>AGR</a:t>
                      </a:r>
                      <a:r>
                        <a:rPr dirty="0" sz="10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250">
                          <a:latin typeface="Trebuchet MS"/>
                          <a:cs typeface="Trebuchet MS"/>
                        </a:rPr>
                        <a:t>/</a:t>
                      </a:r>
                      <a:r>
                        <a:rPr dirty="0" sz="10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25">
                          <a:latin typeface="Trebuchet MS"/>
                          <a:cs typeface="Trebuchet MS"/>
                        </a:rPr>
                        <a:t>BIO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12065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5"/>
                        </a:lnSpc>
                      </a:pPr>
                      <a:r>
                        <a:rPr dirty="0" sz="1000" spc="50">
                          <a:latin typeface="Trebuchet MS"/>
                          <a:cs typeface="Trebuchet MS"/>
                        </a:rPr>
                        <a:t>BIO</a:t>
                      </a:r>
                      <a:r>
                        <a:rPr dirty="0" sz="10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250">
                          <a:latin typeface="Trebuchet MS"/>
                          <a:cs typeface="Trebuchet MS"/>
                        </a:rPr>
                        <a:t>/</a:t>
                      </a:r>
                      <a:r>
                        <a:rPr dirty="0" sz="10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35">
                          <a:latin typeface="Trebuchet MS"/>
                          <a:cs typeface="Trebuchet MS"/>
                        </a:rPr>
                        <a:t>CHE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85"/>
                        </a:lnSpc>
                      </a:pPr>
                      <a:r>
                        <a:rPr dirty="0" sz="1000">
                          <a:latin typeface="Trebuchet MS"/>
                          <a:cs typeface="Trebuchet MS"/>
                        </a:rPr>
                        <a:t>BST </a:t>
                      </a:r>
                      <a:r>
                        <a:rPr dirty="0" sz="1000" spc="-250">
                          <a:latin typeface="Trebuchet MS"/>
                          <a:cs typeface="Trebuchet MS"/>
                        </a:rPr>
                        <a:t>/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40">
                          <a:latin typeface="Trebuchet MS"/>
                          <a:cs typeface="Trebuchet MS"/>
                        </a:rPr>
                        <a:t>MAT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85"/>
                        </a:lnSpc>
                      </a:pPr>
                      <a:r>
                        <a:rPr dirty="0" sz="1000" spc="70">
                          <a:latin typeface="Trebuchet MS"/>
                          <a:cs typeface="Trebuchet MS"/>
                        </a:rPr>
                        <a:t>ENG</a:t>
                      </a:r>
                      <a:r>
                        <a:rPr dirty="0" sz="10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250">
                          <a:latin typeface="Trebuchet MS"/>
                          <a:cs typeface="Trebuchet MS"/>
                        </a:rPr>
                        <a:t>/</a:t>
                      </a:r>
                      <a:r>
                        <a:rPr dirty="0" sz="10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25">
                          <a:latin typeface="Trebuchet MS"/>
                          <a:cs typeface="Trebuchet MS"/>
                        </a:rPr>
                        <a:t>LIT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95"/>
                        </a:lnSpc>
                      </a:pPr>
                      <a:r>
                        <a:rPr dirty="0" sz="1000">
                          <a:latin typeface="Trebuchet MS"/>
                          <a:cs typeface="Trebuchet MS"/>
                        </a:rPr>
                        <a:t>PHY</a:t>
                      </a:r>
                      <a:r>
                        <a:rPr dirty="0" sz="1000" spc="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250">
                          <a:latin typeface="Trebuchet MS"/>
                          <a:cs typeface="Trebuchet MS"/>
                        </a:rPr>
                        <a:t>/</a:t>
                      </a:r>
                      <a:r>
                        <a:rPr dirty="0" sz="1000" spc="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35">
                          <a:latin typeface="Trebuchet MS"/>
                          <a:cs typeface="Trebuchet MS"/>
                        </a:rPr>
                        <a:t>MAT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85"/>
                        </a:lnSpc>
                      </a:pPr>
                      <a:r>
                        <a:rPr dirty="0" sz="1000" spc="60">
                          <a:latin typeface="Trebuchet MS"/>
                          <a:cs typeface="Trebuchet MS"/>
                        </a:rPr>
                        <a:t>CHE</a:t>
                      </a:r>
                      <a:r>
                        <a:rPr dirty="0" sz="10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250">
                          <a:latin typeface="Trebuchet MS"/>
                          <a:cs typeface="Trebuchet MS"/>
                        </a:rPr>
                        <a:t>/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25">
                          <a:latin typeface="Trebuchet MS"/>
                          <a:cs typeface="Trebuchet MS"/>
                        </a:rPr>
                        <a:t>BIO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85"/>
                        </a:lnSpc>
                      </a:pPr>
                      <a:r>
                        <a:rPr dirty="0" sz="1000" spc="65">
                          <a:latin typeface="Trebuchet MS"/>
                          <a:cs typeface="Trebuchet MS"/>
                        </a:rPr>
                        <a:t>GEO</a:t>
                      </a:r>
                      <a:r>
                        <a:rPr dirty="0" sz="10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250">
                          <a:latin typeface="Trebuchet MS"/>
                          <a:cs typeface="Trebuchet MS"/>
                        </a:rPr>
                        <a:t>/</a:t>
                      </a:r>
                      <a:r>
                        <a:rPr dirty="0" sz="10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25">
                          <a:latin typeface="Trebuchet MS"/>
                          <a:cs typeface="Trebuchet MS"/>
                        </a:rPr>
                        <a:t>BST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85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SUBJECT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000" spc="60" b="1">
                          <a:latin typeface="Arial"/>
                          <a:cs typeface="Arial"/>
                        </a:rPr>
                        <a:t>COMBINATION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58013" y="3196287"/>
            <a:ext cx="5600700" cy="894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2F5496"/>
                </a:solidFill>
                <a:latin typeface="Arial"/>
                <a:cs typeface="Arial"/>
              </a:rPr>
              <a:t>1.1.1.Gaps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in</a:t>
            </a:r>
            <a:r>
              <a:rPr dirty="0" sz="1100" spc="-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the</a:t>
            </a:r>
            <a:r>
              <a:rPr dirty="0" sz="1100" spc="-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2F5496"/>
                </a:solidFill>
                <a:latin typeface="Arial"/>
                <a:cs typeface="Arial"/>
              </a:rPr>
              <a:t>CBE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380"/>
              </a:lnSpc>
              <a:spcBef>
                <a:spcPts val="75"/>
              </a:spcBef>
            </a:pP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From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review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TSC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Policy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CBE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Secondary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schools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Kenya,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has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identified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huge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discrepancy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CBE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follows: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dirty="0" sz="1100" spc="-130" i="1">
                <a:solidFill>
                  <a:srgbClr val="231F20"/>
                </a:solidFill>
                <a:latin typeface="Trebuchet MS"/>
                <a:cs typeface="Trebuchet MS"/>
              </a:rPr>
              <a:t>Table</a:t>
            </a:r>
            <a:r>
              <a:rPr dirty="0" sz="1100" spc="-1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00" i="1">
                <a:solidFill>
                  <a:srgbClr val="231F20"/>
                </a:solidFill>
                <a:latin typeface="Trebuchet MS"/>
                <a:cs typeface="Trebuchet MS"/>
              </a:rPr>
              <a:t>7:</a:t>
            </a:r>
            <a:r>
              <a:rPr dirty="0" sz="1100" spc="-130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50" i="1">
                <a:solidFill>
                  <a:srgbClr val="231F20"/>
                </a:solidFill>
                <a:latin typeface="Trebuchet MS"/>
                <a:cs typeface="Trebuchet MS"/>
              </a:rPr>
              <a:t>CBE</a:t>
            </a:r>
            <a:r>
              <a:rPr dirty="0" sz="1100" spc="-10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05" i="1">
                <a:solidFill>
                  <a:srgbClr val="231F20"/>
                </a:solidFill>
                <a:latin typeface="Trebuchet MS"/>
                <a:cs typeface="Trebuchet MS"/>
              </a:rPr>
              <a:t>per</a:t>
            </a:r>
            <a:r>
              <a:rPr dirty="0" sz="1100" spc="-10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90" i="1">
                <a:solidFill>
                  <a:srgbClr val="231F20"/>
                </a:solidFill>
                <a:latin typeface="Trebuchet MS"/>
                <a:cs typeface="Trebuchet MS"/>
              </a:rPr>
              <a:t>Department</a:t>
            </a:r>
            <a:r>
              <a:rPr dirty="0" sz="1100" spc="-1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30" i="1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dirty="0" sz="1100" spc="-10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85" i="1">
                <a:solidFill>
                  <a:srgbClr val="231F20"/>
                </a:solidFill>
                <a:latin typeface="Trebuchet MS"/>
                <a:cs typeface="Trebuchet MS"/>
              </a:rPr>
              <a:t>No.</a:t>
            </a:r>
            <a:r>
              <a:rPr dirty="0" sz="1100" spc="-130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25" i="1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100" spc="-10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14" i="1">
                <a:solidFill>
                  <a:srgbClr val="231F20"/>
                </a:solidFill>
                <a:latin typeface="Trebuchet MS"/>
                <a:cs typeface="Trebuchet MS"/>
              </a:rPr>
              <a:t>Staff</a:t>
            </a:r>
            <a:r>
              <a:rPr dirty="0" sz="1100" spc="-1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10" i="1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r>
              <a:rPr dirty="0" sz="1100" spc="-10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90" i="1">
                <a:solidFill>
                  <a:srgbClr val="231F20"/>
                </a:solidFill>
                <a:latin typeface="Trebuchet MS"/>
                <a:cs typeface="Trebuchet MS"/>
              </a:rPr>
              <a:t>Department</a:t>
            </a:r>
            <a:r>
              <a:rPr dirty="0" sz="1100" spc="-1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05" i="1">
                <a:solidFill>
                  <a:srgbClr val="231F20"/>
                </a:solidFill>
                <a:latin typeface="Trebuchet MS"/>
                <a:cs typeface="Trebuchet MS"/>
              </a:rPr>
              <a:t>(Current</a:t>
            </a:r>
            <a:r>
              <a:rPr dirty="0" sz="1100" spc="-10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90" i="1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100" spc="-1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0" i="1">
                <a:solidFill>
                  <a:srgbClr val="231F20"/>
                </a:solidFill>
                <a:latin typeface="Trebuchet MS"/>
                <a:cs typeface="Trebuchet MS"/>
              </a:rPr>
              <a:t>Projected)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7747481" y="12560721"/>
            <a:ext cx="554355" cy="18542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000" b="1">
                <a:solidFill>
                  <a:srgbClr val="B3B3B3"/>
                </a:solidFill>
                <a:latin typeface="Arial"/>
                <a:cs typeface="Arial"/>
              </a:rPr>
              <a:t>09 | 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676160" y="4219645"/>
          <a:ext cx="5701665" cy="2646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1560"/>
                <a:gridCol w="1180464"/>
                <a:gridCol w="1119504"/>
                <a:gridCol w="995045"/>
              </a:tblGrid>
              <a:tr h="398145">
                <a:tc>
                  <a:txBody>
                    <a:bodyPr/>
                    <a:lstStyle/>
                    <a:p>
                      <a:pPr marL="78105">
                        <a:lnSpc>
                          <a:spcPts val="1205"/>
                        </a:lnSpc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Department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28575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05"/>
                        </a:lnSpc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CBE</a:t>
                      </a:r>
                      <a:r>
                        <a:rPr dirty="0" sz="1100" spc="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5" b="1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100" spc="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100" spc="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2022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28575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00"/>
                        </a:lnSpc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Projected</a:t>
                      </a:r>
                      <a:r>
                        <a:rPr dirty="0" sz="1100" spc="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CBE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8105">
                        <a:lnSpc>
                          <a:spcPts val="1315"/>
                        </a:lnSpc>
                      </a:pPr>
                      <a:r>
                        <a:rPr dirty="0" sz="1100" spc="-75" b="1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100" spc="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100" spc="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2027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28575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00"/>
                        </a:lnSpc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Existing</a:t>
                      </a:r>
                      <a:r>
                        <a:rPr dirty="0" sz="11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Gap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ts val="1315"/>
                        </a:lnSpc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CBE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28575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78105">
                        <a:lnSpc>
                          <a:spcPts val="1270"/>
                        </a:lnSpc>
                      </a:pPr>
                      <a:r>
                        <a:rPr dirty="0" sz="1100" spc="-10">
                          <a:latin typeface="Trebuchet MS"/>
                          <a:cs typeface="Trebuchet MS"/>
                        </a:rPr>
                        <a:t>Humanities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28575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0">
                        <a:lnSpc>
                          <a:spcPts val="1270"/>
                        </a:lnSpc>
                      </a:pPr>
                      <a:r>
                        <a:rPr dirty="0" sz="1100" spc="-25">
                          <a:latin typeface="Trebuchet MS"/>
                          <a:cs typeface="Trebuchet MS"/>
                        </a:rPr>
                        <a:t>14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28575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23850">
                        <a:lnSpc>
                          <a:spcPts val="1270"/>
                        </a:lnSpc>
                      </a:pPr>
                      <a:r>
                        <a:rPr dirty="0" sz="1100" spc="-25">
                          <a:latin typeface="Trebuchet MS"/>
                          <a:cs typeface="Trebuchet MS"/>
                        </a:rPr>
                        <a:t>19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28575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3204">
                        <a:lnSpc>
                          <a:spcPts val="1270"/>
                        </a:lnSpc>
                      </a:pPr>
                      <a:r>
                        <a:rPr dirty="0" sz="1100" spc="-50">
                          <a:latin typeface="Trebuchet MS"/>
                          <a:cs typeface="Trebuchet MS"/>
                        </a:rPr>
                        <a:t>5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28575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98755">
                <a:tc>
                  <a:txBody>
                    <a:bodyPr/>
                    <a:lstStyle/>
                    <a:p>
                      <a:pPr marL="78105">
                        <a:lnSpc>
                          <a:spcPts val="1205"/>
                        </a:lnSpc>
                      </a:pPr>
                      <a:r>
                        <a:rPr dirty="0" sz="1100" spc="-55">
                          <a:latin typeface="Trebuchet MS"/>
                          <a:cs typeface="Trebuchet MS"/>
                        </a:rPr>
                        <a:t>Science</a:t>
                      </a:r>
                      <a:r>
                        <a:rPr dirty="0" sz="110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5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110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10">
                          <a:latin typeface="Trebuchet MS"/>
                          <a:cs typeface="Trebuchet MS"/>
                        </a:rPr>
                        <a:t>Mathematics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0">
                        <a:lnSpc>
                          <a:spcPts val="1205"/>
                        </a:lnSpc>
                      </a:pPr>
                      <a:r>
                        <a:rPr dirty="0" sz="1100" spc="-25">
                          <a:latin typeface="Trebuchet MS"/>
                          <a:cs typeface="Trebuchet MS"/>
                        </a:rPr>
                        <a:t>29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23850">
                        <a:lnSpc>
                          <a:spcPts val="1205"/>
                        </a:lnSpc>
                      </a:pPr>
                      <a:r>
                        <a:rPr dirty="0" sz="1100" spc="-25">
                          <a:latin typeface="Trebuchet MS"/>
                          <a:cs typeface="Trebuchet MS"/>
                        </a:rPr>
                        <a:t>40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6375">
                        <a:lnSpc>
                          <a:spcPts val="1205"/>
                        </a:lnSpc>
                      </a:pPr>
                      <a:r>
                        <a:rPr dirty="0" sz="1100" spc="-25">
                          <a:latin typeface="Trebuchet MS"/>
                          <a:cs typeface="Trebuchet MS"/>
                        </a:rPr>
                        <a:t>11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98755">
                <a:tc>
                  <a:txBody>
                    <a:bodyPr/>
                    <a:lstStyle/>
                    <a:p>
                      <a:pPr marL="78105">
                        <a:lnSpc>
                          <a:spcPts val="1205"/>
                        </a:lnSpc>
                      </a:pPr>
                      <a:r>
                        <a:rPr dirty="0" sz="1100" spc="-10">
                          <a:latin typeface="Trebuchet MS"/>
                          <a:cs typeface="Trebuchet MS"/>
                        </a:rPr>
                        <a:t>Languages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0">
                        <a:lnSpc>
                          <a:spcPts val="1205"/>
                        </a:lnSpc>
                      </a:pPr>
                      <a:r>
                        <a:rPr dirty="0" sz="1100" spc="-25">
                          <a:latin typeface="Trebuchet MS"/>
                          <a:cs typeface="Trebuchet MS"/>
                        </a:rPr>
                        <a:t>19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23850">
                        <a:lnSpc>
                          <a:spcPts val="1205"/>
                        </a:lnSpc>
                      </a:pPr>
                      <a:r>
                        <a:rPr dirty="0" sz="1100" spc="-25">
                          <a:latin typeface="Trebuchet MS"/>
                          <a:cs typeface="Trebuchet MS"/>
                        </a:rPr>
                        <a:t>26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3204">
                        <a:lnSpc>
                          <a:spcPts val="1205"/>
                        </a:lnSpc>
                      </a:pPr>
                      <a:r>
                        <a:rPr dirty="0" sz="1100" spc="-50">
                          <a:latin typeface="Trebuchet MS"/>
                          <a:cs typeface="Trebuchet MS"/>
                        </a:rPr>
                        <a:t>7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marL="78105">
                        <a:lnSpc>
                          <a:spcPts val="1220"/>
                        </a:lnSpc>
                      </a:pPr>
                      <a:r>
                        <a:rPr dirty="0" sz="1100" spc="-70">
                          <a:latin typeface="Trebuchet MS"/>
                          <a:cs typeface="Trebuchet MS"/>
                        </a:rPr>
                        <a:t>Technical</a:t>
                      </a:r>
                      <a:r>
                        <a:rPr dirty="0" sz="110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5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110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40">
                          <a:latin typeface="Trebuchet MS"/>
                          <a:cs typeface="Trebuchet MS"/>
                        </a:rPr>
                        <a:t>Creative</a:t>
                      </a:r>
                      <a:r>
                        <a:rPr dirty="0" sz="1100" spc="-114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20">
                          <a:latin typeface="Trebuchet MS"/>
                          <a:cs typeface="Trebuchet MS"/>
                        </a:rPr>
                        <a:t>Arts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0">
                        <a:lnSpc>
                          <a:spcPts val="1220"/>
                        </a:lnSpc>
                      </a:pPr>
                      <a:r>
                        <a:rPr dirty="0" sz="1100" spc="-25">
                          <a:latin typeface="Trebuchet MS"/>
                          <a:cs typeface="Trebuchet MS"/>
                        </a:rPr>
                        <a:t>14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23850">
                        <a:lnSpc>
                          <a:spcPts val="1220"/>
                        </a:lnSpc>
                      </a:pPr>
                      <a:r>
                        <a:rPr dirty="0" sz="1100" spc="-25">
                          <a:latin typeface="Trebuchet MS"/>
                          <a:cs typeface="Trebuchet MS"/>
                        </a:rPr>
                        <a:t>20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3204">
                        <a:lnSpc>
                          <a:spcPts val="1220"/>
                        </a:lnSpc>
                      </a:pPr>
                      <a:r>
                        <a:rPr dirty="0" sz="1100" spc="-50">
                          <a:latin typeface="Trebuchet MS"/>
                          <a:cs typeface="Trebuchet MS"/>
                        </a:rPr>
                        <a:t>6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98755">
                <a:tc>
                  <a:txBody>
                    <a:bodyPr/>
                    <a:lstStyle/>
                    <a:p>
                      <a:pPr marL="78105">
                        <a:lnSpc>
                          <a:spcPts val="1205"/>
                        </a:lnSpc>
                      </a:pPr>
                      <a:r>
                        <a:rPr dirty="0" sz="1100" spc="-10">
                          <a:latin typeface="Trebuchet MS"/>
                          <a:cs typeface="Trebuchet MS"/>
                        </a:rPr>
                        <a:t>Boarding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0">
                        <a:lnSpc>
                          <a:spcPts val="1205"/>
                        </a:lnSpc>
                      </a:pPr>
                      <a:r>
                        <a:rPr dirty="0" sz="1100" spc="-25">
                          <a:latin typeface="Trebuchet MS"/>
                          <a:cs typeface="Trebuchet MS"/>
                        </a:rPr>
                        <a:t>10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23850">
                        <a:lnSpc>
                          <a:spcPts val="1205"/>
                        </a:lnSpc>
                      </a:pPr>
                      <a:r>
                        <a:rPr dirty="0" sz="1100" spc="-25">
                          <a:latin typeface="Trebuchet MS"/>
                          <a:cs typeface="Trebuchet MS"/>
                        </a:rPr>
                        <a:t>15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3204">
                        <a:lnSpc>
                          <a:spcPts val="1205"/>
                        </a:lnSpc>
                      </a:pPr>
                      <a:r>
                        <a:rPr dirty="0" sz="1100" spc="-50">
                          <a:latin typeface="Trebuchet MS"/>
                          <a:cs typeface="Trebuchet MS"/>
                        </a:rPr>
                        <a:t>5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98755">
                <a:tc>
                  <a:txBody>
                    <a:bodyPr/>
                    <a:lstStyle/>
                    <a:p>
                      <a:pPr marL="78105">
                        <a:lnSpc>
                          <a:spcPts val="1205"/>
                        </a:lnSpc>
                      </a:pPr>
                      <a:r>
                        <a:rPr dirty="0" sz="1100">
                          <a:latin typeface="Trebuchet MS"/>
                          <a:cs typeface="Trebuchet MS"/>
                        </a:rPr>
                        <a:t>Co-</a:t>
                      </a:r>
                      <a:r>
                        <a:rPr dirty="0" sz="1100" spc="9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45">
                          <a:latin typeface="Trebuchet MS"/>
                          <a:cs typeface="Trebuchet MS"/>
                        </a:rPr>
                        <a:t>curriculum</a:t>
                      </a:r>
                      <a:r>
                        <a:rPr dirty="0" sz="1100" spc="-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10">
                          <a:latin typeface="Trebuchet MS"/>
                          <a:cs typeface="Trebuchet MS"/>
                        </a:rPr>
                        <a:t>Activities/Games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0">
                        <a:lnSpc>
                          <a:spcPts val="1205"/>
                        </a:lnSpc>
                      </a:pPr>
                      <a:r>
                        <a:rPr dirty="0" sz="1100" spc="-25">
                          <a:latin typeface="Trebuchet MS"/>
                          <a:cs typeface="Trebuchet MS"/>
                        </a:rPr>
                        <a:t>20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23850">
                        <a:lnSpc>
                          <a:spcPts val="1205"/>
                        </a:lnSpc>
                      </a:pPr>
                      <a:r>
                        <a:rPr dirty="0" sz="1100" spc="-25">
                          <a:latin typeface="Trebuchet MS"/>
                          <a:cs typeface="Trebuchet MS"/>
                        </a:rPr>
                        <a:t>24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3204">
                        <a:lnSpc>
                          <a:spcPts val="1205"/>
                        </a:lnSpc>
                      </a:pPr>
                      <a:r>
                        <a:rPr dirty="0" sz="1100" spc="-50">
                          <a:latin typeface="Trebuchet MS"/>
                          <a:cs typeface="Trebuchet MS"/>
                        </a:rPr>
                        <a:t>4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100" spc="-40">
                          <a:latin typeface="Trebuchet MS"/>
                          <a:cs typeface="Trebuchet MS"/>
                        </a:rPr>
                        <a:t>Guidance</a:t>
                      </a:r>
                      <a:r>
                        <a:rPr dirty="0" sz="11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5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11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50">
                          <a:latin typeface="Trebuchet MS"/>
                          <a:cs typeface="Trebuchet MS"/>
                        </a:rPr>
                        <a:t>Counseling/</a:t>
                      </a:r>
                      <a:r>
                        <a:rPr dirty="0" sz="11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10">
                          <a:latin typeface="Trebuchet MS"/>
                          <a:cs typeface="Trebuchet MS"/>
                        </a:rPr>
                        <a:t>Careers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100" spc="-25">
                          <a:latin typeface="Trebuchet MS"/>
                          <a:cs typeface="Trebuchet MS"/>
                        </a:rPr>
                        <a:t>28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2286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2385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100" spc="-25">
                          <a:latin typeface="Trebuchet MS"/>
                          <a:cs typeface="Trebuchet MS"/>
                        </a:rPr>
                        <a:t>37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2286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3204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100" spc="-50">
                          <a:latin typeface="Trebuchet MS"/>
                          <a:cs typeface="Trebuchet MS"/>
                        </a:rPr>
                        <a:t>9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2286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78105">
                        <a:lnSpc>
                          <a:spcPts val="1205"/>
                        </a:lnSpc>
                      </a:pPr>
                      <a:r>
                        <a:rPr dirty="0" sz="1100" spc="-40">
                          <a:latin typeface="Trebuchet MS"/>
                          <a:cs typeface="Trebuchet MS"/>
                        </a:rPr>
                        <a:t>Quality</a:t>
                      </a:r>
                      <a:r>
                        <a:rPr dirty="0" sz="1100" spc="-1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20">
                          <a:latin typeface="Trebuchet MS"/>
                          <a:cs typeface="Trebuchet MS"/>
                        </a:rPr>
                        <a:t>Assurance</a:t>
                      </a:r>
                      <a:r>
                        <a:rPr dirty="0" sz="110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5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110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10">
                          <a:latin typeface="Trebuchet MS"/>
                          <a:cs typeface="Trebuchet MS"/>
                        </a:rPr>
                        <a:t>Standards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100" spc="-20">
                          <a:latin typeface="Trebuchet MS"/>
                          <a:cs typeface="Trebuchet MS"/>
                        </a:rPr>
                        <a:t>(QAS)/Head</a:t>
                      </a:r>
                      <a:r>
                        <a:rPr dirty="0" sz="11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45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100" spc="-10">
                          <a:latin typeface="Trebuchet MS"/>
                          <a:cs typeface="Trebuchet MS"/>
                        </a:rPr>
                        <a:t> Examinations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L="48260">
                        <a:lnSpc>
                          <a:spcPct val="100000"/>
                        </a:lnSpc>
                      </a:pPr>
                      <a:r>
                        <a:rPr dirty="0" sz="1100" spc="-50">
                          <a:latin typeface="Trebuchet MS"/>
                          <a:cs typeface="Trebuchet MS"/>
                        </a:rPr>
                        <a:t>4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1651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 marR="360680">
                        <a:lnSpc>
                          <a:spcPct val="100000"/>
                        </a:lnSpc>
                      </a:pPr>
                      <a:r>
                        <a:rPr dirty="0" sz="1100" spc="-50">
                          <a:latin typeface="Trebuchet MS"/>
                          <a:cs typeface="Trebuchet MS"/>
                        </a:rPr>
                        <a:t>6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1651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3204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100" spc="-50">
                          <a:latin typeface="Trebuchet MS"/>
                          <a:cs typeface="Trebuchet MS"/>
                        </a:rPr>
                        <a:t>2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92430">
                <a:tc>
                  <a:txBody>
                    <a:bodyPr/>
                    <a:lstStyle/>
                    <a:p>
                      <a:pPr marL="78105">
                        <a:lnSpc>
                          <a:spcPts val="1205"/>
                        </a:lnSpc>
                      </a:pPr>
                      <a:r>
                        <a:rPr dirty="0" sz="1100" spc="-40">
                          <a:latin typeface="Trebuchet MS"/>
                          <a:cs typeface="Trebuchet MS"/>
                        </a:rPr>
                        <a:t>Academic</a:t>
                      </a:r>
                      <a:r>
                        <a:rPr dirty="0" sz="11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20">
                          <a:latin typeface="Trebuchet MS"/>
                          <a:cs typeface="Trebuchet MS"/>
                        </a:rPr>
                        <a:t>Mentorship </a:t>
                      </a:r>
                      <a:r>
                        <a:rPr dirty="0" sz="1100" spc="-70">
                          <a:latin typeface="Trebuchet MS"/>
                          <a:cs typeface="Trebuchet MS"/>
                        </a:rPr>
                        <a:t>&amp;</a:t>
                      </a:r>
                      <a:r>
                        <a:rPr dirty="0" sz="11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>
                          <a:latin typeface="Trebuchet MS"/>
                          <a:cs typeface="Trebuchet MS"/>
                        </a:rPr>
                        <a:t>Director</a:t>
                      </a:r>
                      <a:r>
                        <a:rPr dirty="0" sz="1100" spc="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25">
                          <a:latin typeface="Trebuchet MS"/>
                          <a:cs typeface="Trebuchet MS"/>
                        </a:rPr>
                        <a:t>of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100" spc="-10">
                          <a:latin typeface="Trebuchet MS"/>
                          <a:cs typeface="Trebuchet MS"/>
                        </a:rPr>
                        <a:t>Studies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L="48260">
                        <a:lnSpc>
                          <a:spcPct val="100000"/>
                        </a:lnSpc>
                      </a:pPr>
                      <a:r>
                        <a:rPr dirty="0" sz="1100" spc="-50">
                          <a:latin typeface="Trebuchet MS"/>
                          <a:cs typeface="Trebuchet MS"/>
                        </a:rPr>
                        <a:t>2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18415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 marR="360680">
                        <a:lnSpc>
                          <a:spcPct val="100000"/>
                        </a:lnSpc>
                      </a:pPr>
                      <a:r>
                        <a:rPr dirty="0" sz="1100" spc="-50">
                          <a:latin typeface="Trebuchet MS"/>
                          <a:cs typeface="Trebuchet MS"/>
                        </a:rPr>
                        <a:t>4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18415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3204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100" spc="-50">
                          <a:latin typeface="Trebuchet MS"/>
                          <a:cs typeface="Trebuchet MS"/>
                        </a:rPr>
                        <a:t>2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8255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2618497" y="6852893"/>
            <a:ext cx="5691505" cy="5466715"/>
          </a:xfrm>
          <a:prstGeom prst="rect">
            <a:avLst/>
          </a:prstGeom>
        </p:spPr>
        <p:txBody>
          <a:bodyPr wrap="square" lIns="0" tIns="75565" rIns="0" bIns="0" rtlCol="0" vert="horz">
            <a:spAutoFit/>
          </a:bodyPr>
          <a:lstStyle/>
          <a:p>
            <a:pPr algn="just" marL="66675">
              <a:lnSpc>
                <a:spcPct val="100000"/>
              </a:lnSpc>
              <a:spcBef>
                <a:spcPts val="595"/>
              </a:spcBef>
            </a:pPr>
            <a:r>
              <a:rPr dirty="0" sz="1000" spc="-55" b="1" i="1">
                <a:solidFill>
                  <a:srgbClr val="231F20"/>
                </a:solidFill>
                <a:latin typeface="Trebuchet MS"/>
                <a:cs typeface="Trebuchet MS"/>
              </a:rPr>
              <a:t>Source</a:t>
            </a:r>
            <a:r>
              <a:rPr dirty="0" sz="1000" spc="-55" i="1">
                <a:solidFill>
                  <a:srgbClr val="231F20"/>
                </a:solidFill>
                <a:latin typeface="Trebuchet MS"/>
                <a:cs typeface="Trebuchet MS"/>
              </a:rPr>
              <a:t>:</a:t>
            </a:r>
            <a:r>
              <a:rPr dirty="0" sz="1000" spc="-9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000" spc="-85" i="1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000" spc="30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000" spc="-114" i="1">
                <a:solidFill>
                  <a:srgbClr val="231F20"/>
                </a:solidFill>
                <a:latin typeface="Trebuchet MS"/>
                <a:cs typeface="Trebuchet MS"/>
              </a:rPr>
              <a:t>data,</a:t>
            </a:r>
            <a:r>
              <a:rPr dirty="0" sz="1000" spc="-9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000" spc="-20" i="1">
                <a:solidFill>
                  <a:srgbClr val="231F20"/>
                </a:solidFill>
                <a:latin typeface="Trebuchet MS"/>
                <a:cs typeface="Trebuchet MS"/>
              </a:rPr>
              <a:t>2022</a:t>
            </a:r>
            <a:endParaRPr sz="1000">
              <a:latin typeface="Trebuchet MS"/>
              <a:cs typeface="Trebuchet MS"/>
            </a:endParaRPr>
          </a:p>
          <a:p>
            <a:pPr lvl="2" marL="467995" indent="-454659">
              <a:lnSpc>
                <a:spcPct val="100000"/>
              </a:lnSpc>
              <a:spcBef>
                <a:spcPts val="545"/>
              </a:spcBef>
              <a:buAutoNum type="arabicPeriod" startAt="3"/>
              <a:tabLst>
                <a:tab pos="467995" algn="l"/>
              </a:tabLst>
            </a:pP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ShortTerm</a:t>
            </a:r>
            <a:r>
              <a:rPr dirty="0" sz="1100" spc="-6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Interventions</a:t>
            </a:r>
            <a:r>
              <a:rPr dirty="0" sz="1100" spc="-6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to</a:t>
            </a:r>
            <a:r>
              <a:rPr dirty="0" sz="1100" spc="-60" b="1">
                <a:solidFill>
                  <a:srgbClr val="2F5496"/>
                </a:solidFill>
                <a:latin typeface="Arial"/>
                <a:cs typeface="Arial"/>
              </a:rPr>
              <a:t> address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CBE</a:t>
            </a:r>
            <a:r>
              <a:rPr dirty="0" sz="1100" spc="-6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2F5496"/>
                </a:solidFill>
                <a:latin typeface="Arial"/>
                <a:cs typeface="Arial"/>
              </a:rPr>
              <a:t>Gaps</a:t>
            </a:r>
            <a:endParaRPr sz="1100">
              <a:latin typeface="Arial"/>
              <a:cs typeface="Arial"/>
            </a:endParaRPr>
          </a:p>
          <a:p>
            <a:pPr algn="just" marL="13335" marR="5080">
              <a:lnSpc>
                <a:spcPct val="101600"/>
              </a:lnSpc>
              <a:spcBef>
                <a:spcPts val="20"/>
              </a:spcBef>
            </a:pP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address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CBE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gaps,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has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taken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several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measures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tapped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from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specific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Government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interventions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follows:</a:t>
            </a:r>
            <a:endParaRPr sz="1200">
              <a:latin typeface="Trebuchet MS"/>
              <a:cs typeface="Trebuchet MS"/>
            </a:endParaRPr>
          </a:p>
          <a:p>
            <a:pPr lvl="3" marL="539750" indent="-526415">
              <a:lnSpc>
                <a:spcPct val="100000"/>
              </a:lnSpc>
              <a:spcBef>
                <a:spcPts val="1325"/>
              </a:spcBef>
              <a:buAutoNum type="arabicPeriod"/>
              <a:tabLst>
                <a:tab pos="539750" algn="l"/>
              </a:tabLst>
            </a:pP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BOM</a:t>
            </a:r>
            <a:r>
              <a:rPr dirty="0" sz="1100" spc="14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Teachers</a:t>
            </a: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ct val="101600"/>
              </a:lnSpc>
              <a:spcBef>
                <a:spcPts val="20"/>
              </a:spcBef>
            </a:pP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current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student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population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1,608,</a:t>
            </a:r>
            <a:r>
              <a:rPr dirty="0" sz="1200" spc="-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ought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have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a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total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teaching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staff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76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against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current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22</a:t>
            </a:r>
            <a:r>
              <a:rPr dirty="0" sz="1200" spc="-229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TSC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employed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teaching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staff.</a:t>
            </a:r>
            <a:r>
              <a:rPr dirty="0" sz="1200" spc="-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However,</a:t>
            </a:r>
            <a:r>
              <a:rPr dirty="0" sz="1200" spc="-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owing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resource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limitation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need</a:t>
            </a:r>
            <a:r>
              <a:rPr dirty="0" sz="1200" spc="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optimize</a:t>
            </a:r>
            <a:r>
              <a:rPr dirty="0" sz="1200" spc="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resource</a:t>
            </a:r>
            <a:r>
              <a:rPr dirty="0" sz="1200" spc="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utilization,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has</a:t>
            </a:r>
            <a:r>
              <a:rPr dirty="0" sz="1200" spc="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set</a:t>
            </a:r>
            <a:r>
              <a:rPr dirty="0" sz="1200" spc="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its</a:t>
            </a:r>
            <a:r>
              <a:rPr dirty="0" sz="1200" spc="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optimal</a:t>
            </a:r>
            <a:r>
              <a:rPr dirty="0" sz="1200" spc="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CBE</a:t>
            </a:r>
            <a:r>
              <a:rPr dirty="0" sz="1200" spc="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at</a:t>
            </a:r>
            <a:r>
              <a:rPr dirty="0" sz="1200" spc="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68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TSC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employed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teachers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using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8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streams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cap.</a:t>
            </a:r>
            <a:r>
              <a:rPr dirty="0" sz="1200" spc="-2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current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number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TSC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teachers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22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leaving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shortfall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46.To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address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this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crucial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gap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negates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TSC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Policy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CBE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(2017,</a:t>
            </a:r>
            <a:r>
              <a:rPr dirty="0" sz="1200" spc="-2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2022),</a:t>
            </a:r>
            <a:r>
              <a:rPr dirty="0" sz="1200" spc="-2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Board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Management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Ober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Boys'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High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has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employed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total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22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teachers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231F20"/>
                </a:solidFill>
                <a:latin typeface="Trebuchet MS"/>
                <a:cs typeface="Trebuchet MS"/>
              </a:rPr>
              <a:t>BOM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Terms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Service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complement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2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TSCTeachers.The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also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engages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some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its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10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best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former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students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(old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boys)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during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campus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breaks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assist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marking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subjects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guide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comrades</a:t>
            </a:r>
            <a:r>
              <a:rPr dirty="0" sz="1200" spc="1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1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revision</a:t>
            </a:r>
            <a:r>
              <a:rPr dirty="0" sz="1200" spc="1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/mentorship</a:t>
            </a:r>
            <a:r>
              <a:rPr dirty="0" sz="1200" spc="1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at</a:t>
            </a:r>
            <a:r>
              <a:rPr dirty="0" sz="1200" spc="1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1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commensurate</a:t>
            </a:r>
            <a:r>
              <a:rPr dirty="0" sz="1200" spc="1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rate</a:t>
            </a:r>
            <a:r>
              <a:rPr dirty="0" sz="1200" spc="1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1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Kshs.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8,000</a:t>
            </a:r>
            <a:r>
              <a:rPr dirty="0" sz="1200" spc="1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per</a:t>
            </a:r>
            <a:r>
              <a:rPr dirty="0" sz="1200" spc="1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month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excluding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full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course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meals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accommodation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provided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within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compound.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200">
              <a:latin typeface="Trebuchet MS"/>
              <a:cs typeface="Trebuchet MS"/>
            </a:endParaRPr>
          </a:p>
          <a:p>
            <a:pPr algn="just" marL="12700" marR="5080">
              <a:lnSpc>
                <a:spcPct val="101600"/>
              </a:lnSpc>
            </a:pP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Despite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above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interventions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231F20"/>
                </a:solidFill>
                <a:latin typeface="Trebuchet MS"/>
                <a:cs typeface="Trebuchet MS"/>
              </a:rPr>
              <a:t>BOM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School,</a:t>
            </a:r>
            <a:r>
              <a:rPr dirty="0" sz="1200" spc="-2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there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still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huge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gap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achieving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required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CBE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school.This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has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led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heavy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work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load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both</a:t>
            </a:r>
            <a:r>
              <a:rPr dirty="0" sz="1200" spc="-229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TSC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231F20"/>
                </a:solidFill>
                <a:latin typeface="Trebuchet MS"/>
                <a:cs typeface="Trebuchet MS"/>
              </a:rPr>
              <a:t>BOM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teachers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which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now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calls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additional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topical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time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table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arrangements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increase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Teacher-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Learner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Contact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Hours.</a:t>
            </a:r>
            <a:endParaRPr sz="1200">
              <a:latin typeface="Trebuchet MS"/>
              <a:cs typeface="Trebuchet MS"/>
            </a:endParaRPr>
          </a:p>
          <a:p>
            <a:pPr algn="just" marL="12700" marR="5080">
              <a:lnSpc>
                <a:spcPct val="103299"/>
              </a:lnSpc>
              <a:spcBef>
                <a:spcPts val="1315"/>
              </a:spcBef>
            </a:pP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During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2023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2027,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will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seek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closer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heightened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working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relationship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TSC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231F20"/>
                </a:solidFill>
                <a:latin typeface="Trebuchet MS"/>
                <a:cs typeface="Trebuchet MS"/>
              </a:rPr>
              <a:t>BOM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towards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ensuring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CBE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requirement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remained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congruent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student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population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growth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trends.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It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envisaged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within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the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new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period,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will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able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acquire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70">
                <a:solidFill>
                  <a:srgbClr val="231F20"/>
                </a:solidFill>
                <a:latin typeface="Trebuchet MS"/>
                <a:cs typeface="Trebuchet MS"/>
              </a:rPr>
              <a:t>at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least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additional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41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TSC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employed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teachers.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deficit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teaching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staff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non-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teaching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staff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shall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then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be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filled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through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Board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intervention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such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7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full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compliance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TSC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CBE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Policy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(2017,</a:t>
            </a:r>
            <a:r>
              <a:rPr dirty="0" sz="1200" spc="-2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2022)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Kilemi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Mwiria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Report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(2014).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3429" y="2394262"/>
            <a:ext cx="7560003" cy="10692000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2443133" y="2381578"/>
            <a:ext cx="5868670" cy="10127615"/>
          </a:xfrm>
          <a:custGeom>
            <a:avLst/>
            <a:gdLst/>
            <a:ahLst/>
            <a:cxnLst/>
            <a:rect l="l" t="t" r="r" b="b"/>
            <a:pathLst>
              <a:path w="5868670" h="10127615">
                <a:moveTo>
                  <a:pt x="0" y="10127099"/>
                </a:moveTo>
                <a:lnTo>
                  <a:pt x="5868435" y="10127099"/>
                </a:lnTo>
                <a:lnTo>
                  <a:pt x="5868435" y="0"/>
                </a:lnTo>
                <a:lnTo>
                  <a:pt x="0" y="0"/>
                </a:lnTo>
                <a:lnTo>
                  <a:pt x="0" y="10127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563433" y="12817996"/>
            <a:ext cx="7560309" cy="57150"/>
          </a:xfrm>
          <a:custGeom>
            <a:avLst/>
            <a:gdLst/>
            <a:ahLst/>
            <a:cxnLst/>
            <a:rect l="l" t="t" r="r" b="b"/>
            <a:pathLst>
              <a:path w="7560309" h="57150">
                <a:moveTo>
                  <a:pt x="0" y="56876"/>
                </a:moveTo>
                <a:lnTo>
                  <a:pt x="7560003" y="56876"/>
                </a:lnTo>
                <a:lnTo>
                  <a:pt x="7560003" y="0"/>
                </a:lnTo>
                <a:lnTo>
                  <a:pt x="0" y="0"/>
                </a:lnTo>
                <a:lnTo>
                  <a:pt x="0" y="568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1563429" y="12451801"/>
            <a:ext cx="7560309" cy="366395"/>
            <a:chOff x="1563429" y="12451801"/>
            <a:chExt cx="7560309" cy="366395"/>
          </a:xfrm>
        </p:grpSpPr>
        <p:sp>
          <p:nvSpPr>
            <p:cNvPr id="6" name="object 6" descr=""/>
            <p:cNvSpPr/>
            <p:nvPr/>
          </p:nvSpPr>
          <p:spPr>
            <a:xfrm>
              <a:off x="1563433" y="12451801"/>
              <a:ext cx="7560309" cy="57150"/>
            </a:xfrm>
            <a:custGeom>
              <a:avLst/>
              <a:gdLst/>
              <a:ahLst/>
              <a:cxnLst/>
              <a:rect l="l" t="t" r="r" b="b"/>
              <a:pathLst>
                <a:path w="7560309" h="57150">
                  <a:moveTo>
                    <a:pt x="0" y="56876"/>
                  </a:moveTo>
                  <a:lnTo>
                    <a:pt x="7560003" y="56876"/>
                  </a:lnTo>
                  <a:lnTo>
                    <a:pt x="7560003" y="0"/>
                  </a:lnTo>
                  <a:lnTo>
                    <a:pt x="0" y="0"/>
                  </a:lnTo>
                  <a:lnTo>
                    <a:pt x="0" y="568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563429" y="12508678"/>
              <a:ext cx="7560309" cy="309880"/>
            </a:xfrm>
            <a:custGeom>
              <a:avLst/>
              <a:gdLst/>
              <a:ahLst/>
              <a:cxnLst/>
              <a:rect l="l" t="t" r="r" b="b"/>
              <a:pathLst>
                <a:path w="7560309" h="309879">
                  <a:moveTo>
                    <a:pt x="7560003" y="0"/>
                  </a:moveTo>
                  <a:lnTo>
                    <a:pt x="0" y="0"/>
                  </a:lnTo>
                  <a:lnTo>
                    <a:pt x="0" y="309318"/>
                  </a:lnTo>
                  <a:lnTo>
                    <a:pt x="7560003" y="309318"/>
                  </a:lnTo>
                  <a:lnTo>
                    <a:pt x="7560003" y="0"/>
                  </a:lnTo>
                  <a:close/>
                </a:path>
              </a:pathLst>
            </a:custGeom>
            <a:solidFill>
              <a:srgbClr val="2D3D5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2558106" y="2978081"/>
            <a:ext cx="5623560" cy="146812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  <a:tabLst>
                <a:tab pos="689610" algn="l"/>
              </a:tabLst>
            </a:pP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1.5.3.2.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	</a:t>
            </a:r>
            <a:r>
              <a:rPr dirty="0" sz="1100" spc="-45" b="1">
                <a:solidFill>
                  <a:srgbClr val="2F5496"/>
                </a:solidFill>
                <a:latin typeface="Arial"/>
                <a:cs typeface="Arial"/>
              </a:rPr>
              <a:t>Teachers</a:t>
            </a:r>
            <a:r>
              <a:rPr dirty="0" sz="1100" spc="-6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45" b="1">
                <a:solidFill>
                  <a:srgbClr val="2F5496"/>
                </a:solidFill>
                <a:latin typeface="Arial"/>
                <a:cs typeface="Arial"/>
              </a:rPr>
              <a:t>onTeaching</a:t>
            </a:r>
            <a:r>
              <a:rPr dirty="0" sz="1100" spc="-6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Practice</a:t>
            </a:r>
            <a:r>
              <a:rPr dirty="0" sz="1100" spc="-6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30" b="1">
                <a:solidFill>
                  <a:srgbClr val="2F5496"/>
                </a:solidFill>
                <a:latin typeface="Arial"/>
                <a:cs typeface="Arial"/>
              </a:rPr>
              <a:t>(TP)</a:t>
            </a: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ct val="113900"/>
              </a:lnSpc>
              <a:spcBef>
                <a:spcPts val="20"/>
              </a:spcBef>
            </a:pP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has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been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destination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choice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2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Trainee</a:t>
            </a:r>
            <a:r>
              <a:rPr dirty="0" sz="1200" spc="-2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Teachers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from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both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public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private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universities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teacher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training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colleges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Kenya.The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table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7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below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summarize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number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1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Teachers</a:t>
            </a:r>
            <a:r>
              <a:rPr dirty="0" sz="1200" spc="3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dirty="0" sz="1200" spc="1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TP</a:t>
            </a:r>
            <a:r>
              <a:rPr dirty="0" sz="1200" spc="3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received</a:t>
            </a:r>
            <a:r>
              <a:rPr dirty="0" sz="1200" spc="3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dirty="0" sz="1200" spc="3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3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3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per</a:t>
            </a:r>
            <a:r>
              <a:rPr dirty="0" sz="1200" spc="3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year</a:t>
            </a:r>
            <a:r>
              <a:rPr dirty="0" sz="1200" spc="3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dirty="0" sz="1200" spc="3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their</a:t>
            </a:r>
            <a:r>
              <a:rPr dirty="0" sz="1200" spc="3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origins</a:t>
            </a:r>
            <a:r>
              <a:rPr dirty="0" sz="1200" spc="3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(names</a:t>
            </a:r>
            <a:r>
              <a:rPr dirty="0" sz="1200" spc="3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universities/colleges)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where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they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came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from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well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their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subject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combinations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gender.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45"/>
              </a:spcBef>
            </a:pP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100" spc="-130" i="1">
                <a:solidFill>
                  <a:srgbClr val="44546A"/>
                </a:solidFill>
                <a:latin typeface="Trebuchet MS"/>
                <a:cs typeface="Trebuchet MS"/>
              </a:rPr>
              <a:t>Table</a:t>
            </a:r>
            <a:r>
              <a:rPr dirty="0" sz="1100" spc="-22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114" i="1">
                <a:solidFill>
                  <a:srgbClr val="44546A"/>
                </a:solidFill>
                <a:latin typeface="Trebuchet MS"/>
                <a:cs typeface="Trebuchet MS"/>
              </a:rPr>
              <a:t>8:Teachers</a:t>
            </a:r>
            <a:r>
              <a:rPr dirty="0" sz="1100" spc="-11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100" i="1">
                <a:solidFill>
                  <a:srgbClr val="44546A"/>
                </a:solidFill>
                <a:latin typeface="Trebuchet MS"/>
                <a:cs typeface="Trebuchet MS"/>
              </a:rPr>
              <a:t>onTP</a:t>
            </a:r>
            <a:r>
              <a:rPr dirty="0" sz="1100" spc="-11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120" i="1">
                <a:solidFill>
                  <a:srgbClr val="44546A"/>
                </a:solidFill>
                <a:latin typeface="Trebuchet MS"/>
                <a:cs typeface="Trebuchet MS"/>
              </a:rPr>
              <a:t>received</a:t>
            </a:r>
            <a:r>
              <a:rPr dirty="0" sz="1100" spc="-11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130" i="1">
                <a:solidFill>
                  <a:srgbClr val="44546A"/>
                </a:solidFill>
                <a:latin typeface="Trebuchet MS"/>
                <a:cs typeface="Trebuchet MS"/>
              </a:rPr>
              <a:t>by</a:t>
            </a:r>
            <a:r>
              <a:rPr dirty="0" sz="1100" spc="-11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130" i="1">
                <a:solidFill>
                  <a:srgbClr val="44546A"/>
                </a:solidFill>
                <a:latin typeface="Trebuchet MS"/>
                <a:cs typeface="Trebuchet MS"/>
              </a:rPr>
              <a:t>the</a:t>
            </a:r>
            <a:r>
              <a:rPr dirty="0" sz="1100" spc="-11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105" i="1">
                <a:solidFill>
                  <a:srgbClr val="44546A"/>
                </a:solidFill>
                <a:latin typeface="Trebuchet MS"/>
                <a:cs typeface="Trebuchet MS"/>
              </a:rPr>
              <a:t>school</a:t>
            </a:r>
            <a:r>
              <a:rPr dirty="0" sz="1100" spc="-11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105" i="1">
                <a:solidFill>
                  <a:srgbClr val="44546A"/>
                </a:solidFill>
                <a:latin typeface="Trebuchet MS"/>
                <a:cs typeface="Trebuchet MS"/>
              </a:rPr>
              <a:t>per</a:t>
            </a:r>
            <a:r>
              <a:rPr dirty="0" sz="1100" spc="-11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120" i="1">
                <a:solidFill>
                  <a:srgbClr val="44546A"/>
                </a:solidFill>
                <a:latin typeface="Trebuchet MS"/>
                <a:cs typeface="Trebuchet MS"/>
              </a:rPr>
              <a:t>year</a:t>
            </a:r>
            <a:r>
              <a:rPr dirty="0" sz="1100" spc="-11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130" i="1">
                <a:solidFill>
                  <a:srgbClr val="44546A"/>
                </a:solidFill>
                <a:latin typeface="Trebuchet MS"/>
                <a:cs typeface="Trebuchet MS"/>
              </a:rPr>
              <a:t>by</a:t>
            </a:r>
            <a:r>
              <a:rPr dirty="0" sz="1100" spc="-11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130" i="1">
                <a:solidFill>
                  <a:srgbClr val="44546A"/>
                </a:solidFill>
                <a:latin typeface="Trebuchet MS"/>
                <a:cs typeface="Trebuchet MS"/>
              </a:rPr>
              <a:t>their</a:t>
            </a:r>
            <a:r>
              <a:rPr dirty="0" sz="1100" spc="-110" i="1">
                <a:solidFill>
                  <a:srgbClr val="44546A"/>
                </a:solidFill>
                <a:latin typeface="Trebuchet MS"/>
                <a:cs typeface="Trebuchet MS"/>
              </a:rPr>
              <a:t> origins </a:t>
            </a:r>
            <a:r>
              <a:rPr dirty="0" sz="1100" spc="-90" i="1">
                <a:solidFill>
                  <a:srgbClr val="44546A"/>
                </a:solidFill>
                <a:latin typeface="Trebuchet MS"/>
                <a:cs typeface="Trebuchet MS"/>
              </a:rPr>
              <a:t>(names</a:t>
            </a:r>
            <a:r>
              <a:rPr dirty="0" sz="1100" spc="-11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125" i="1">
                <a:solidFill>
                  <a:srgbClr val="44546A"/>
                </a:solidFill>
                <a:latin typeface="Trebuchet MS"/>
                <a:cs typeface="Trebuchet MS"/>
              </a:rPr>
              <a:t>of</a:t>
            </a:r>
            <a:r>
              <a:rPr dirty="0" sz="1100" spc="-11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70" i="1">
                <a:solidFill>
                  <a:srgbClr val="44546A"/>
                </a:solidFill>
                <a:latin typeface="Trebuchet MS"/>
                <a:cs typeface="Trebuchet MS"/>
              </a:rPr>
              <a:t>universities/colleges)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10</a:t>
            </a:r>
            <a:r>
              <a:rPr dirty="0"/>
              <a:t> | </a:t>
            </a:r>
            <a:r>
              <a:rPr dirty="0" spc="-30">
                <a:solidFill>
                  <a:srgbClr val="FFFFFF"/>
                </a:solidFill>
              </a:rPr>
              <a:t>Page</a:t>
            </a:r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2595186" y="4819143"/>
          <a:ext cx="5655945" cy="6425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9595"/>
                <a:gridCol w="370839"/>
                <a:gridCol w="373380"/>
                <a:gridCol w="374650"/>
                <a:gridCol w="372110"/>
                <a:gridCol w="373379"/>
                <a:gridCol w="370839"/>
                <a:gridCol w="377825"/>
                <a:gridCol w="372745"/>
                <a:gridCol w="377825"/>
                <a:gridCol w="373379"/>
              </a:tblGrid>
              <a:tr h="297815">
                <a:tc rowSpan="2">
                  <a:txBody>
                    <a:bodyPr/>
                    <a:lstStyle/>
                    <a:p>
                      <a:pPr marL="94615">
                        <a:lnSpc>
                          <a:spcPts val="944"/>
                        </a:lnSpc>
                        <a:spcBef>
                          <a:spcPts val="185"/>
                        </a:spcBef>
                      </a:pPr>
                      <a:r>
                        <a:rPr dirty="0" sz="800" b="1">
                          <a:latin typeface="Arial"/>
                          <a:cs typeface="Arial"/>
                        </a:rPr>
                        <a:t>NAME</a:t>
                      </a:r>
                      <a:r>
                        <a:rPr dirty="0" sz="800" spc="114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800" spc="114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b="1">
                          <a:latin typeface="Arial"/>
                          <a:cs typeface="Arial"/>
                        </a:rPr>
                        <a:t>UNIVERSITY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94615">
                        <a:lnSpc>
                          <a:spcPts val="944"/>
                        </a:lnSpc>
                      </a:pPr>
                      <a:r>
                        <a:rPr dirty="0" sz="800" b="1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8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b="1">
                          <a:latin typeface="Arial"/>
                          <a:cs typeface="Arial"/>
                        </a:rPr>
                        <a:t>COLLEGE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800" b="1">
                          <a:latin typeface="Arial"/>
                          <a:cs typeface="Arial"/>
                        </a:rPr>
                        <a:t>No.</a:t>
                      </a:r>
                      <a:r>
                        <a:rPr dirty="0" sz="8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800" spc="-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latin typeface="Arial"/>
                          <a:cs typeface="Arial"/>
                        </a:rPr>
                        <a:t>TTPs</a:t>
                      </a:r>
                      <a:r>
                        <a:rPr dirty="0" sz="800" spc="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b="1">
                          <a:latin typeface="Arial"/>
                          <a:cs typeface="Arial"/>
                        </a:rPr>
                        <a:t>Received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59690" marR="137160">
                        <a:lnSpc>
                          <a:spcPts val="930"/>
                        </a:lnSpc>
                        <a:spcBef>
                          <a:spcPts val="240"/>
                        </a:spcBef>
                      </a:pPr>
                      <a:r>
                        <a:rPr dirty="0" sz="800" spc="-10" b="1">
                          <a:latin typeface="Arial"/>
                          <a:cs typeface="Arial"/>
                        </a:rPr>
                        <a:t>Projected</a:t>
                      </a:r>
                      <a:r>
                        <a:rPr dirty="0" sz="800" spc="-1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latin typeface="Arial"/>
                          <a:cs typeface="Arial"/>
                        </a:rPr>
                        <a:t>TTPs</a:t>
                      </a:r>
                      <a:r>
                        <a:rPr dirty="0" sz="800" spc="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b="1">
                          <a:latin typeface="Arial"/>
                          <a:cs typeface="Arial"/>
                        </a:rPr>
                        <a:t>In-</a:t>
                      </a:r>
                      <a:r>
                        <a:rPr dirty="0" sz="800" spc="-30" b="1">
                          <a:latin typeface="Arial"/>
                          <a:cs typeface="Arial"/>
                        </a:rPr>
                        <a:t>flows</a:t>
                      </a:r>
                      <a:r>
                        <a:rPr dirty="0" sz="80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800" spc="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80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0" b="1">
                          <a:latin typeface="Arial"/>
                          <a:cs typeface="Arial"/>
                        </a:rPr>
                        <a:t>next </a:t>
                      </a:r>
                      <a:r>
                        <a:rPr dirty="0" sz="800" b="1">
                          <a:latin typeface="Arial"/>
                          <a:cs typeface="Arial"/>
                        </a:rPr>
                        <a:t>Strategic</a:t>
                      </a:r>
                      <a:r>
                        <a:rPr dirty="0" sz="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b="1">
                          <a:latin typeface="Arial"/>
                          <a:cs typeface="Arial"/>
                        </a:rPr>
                        <a:t>Planning</a:t>
                      </a:r>
                      <a:r>
                        <a:rPr dirty="0" sz="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b="1">
                          <a:latin typeface="Arial"/>
                          <a:cs typeface="Arial"/>
                        </a:rPr>
                        <a:t>Phase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6350">
                      <a:solidFill>
                        <a:srgbClr val="999999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2827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3495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00" spc="-20">
                          <a:latin typeface="Trebuchet MS"/>
                          <a:cs typeface="Trebuchet MS"/>
                        </a:rPr>
                        <a:t>2018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00" spc="-20">
                          <a:latin typeface="Trebuchet MS"/>
                          <a:cs typeface="Trebuchet MS"/>
                        </a:rPr>
                        <a:t>2019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00" spc="-20">
                          <a:latin typeface="Trebuchet MS"/>
                          <a:cs typeface="Trebuchet MS"/>
                        </a:rPr>
                        <a:t>2020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00" spc="-20">
                          <a:latin typeface="Trebuchet MS"/>
                          <a:cs typeface="Trebuchet MS"/>
                        </a:rPr>
                        <a:t>2021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00" spc="-20">
                          <a:latin typeface="Trebuchet MS"/>
                          <a:cs typeface="Trebuchet MS"/>
                        </a:rPr>
                        <a:t>2022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35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00" spc="-20">
                          <a:latin typeface="Trebuchet MS"/>
                          <a:cs typeface="Trebuchet MS"/>
                        </a:rPr>
                        <a:t>2023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00" spc="-20">
                          <a:latin typeface="Trebuchet MS"/>
                          <a:cs typeface="Trebuchet MS"/>
                        </a:rPr>
                        <a:t>2024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00" spc="-20">
                          <a:latin typeface="Trebuchet MS"/>
                          <a:cs typeface="Trebuchet MS"/>
                        </a:rPr>
                        <a:t>2025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00" spc="-20">
                          <a:latin typeface="Trebuchet MS"/>
                          <a:cs typeface="Trebuchet MS"/>
                        </a:rPr>
                        <a:t>2026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00" spc="-20">
                          <a:latin typeface="Trebuchet MS"/>
                          <a:cs typeface="Trebuchet MS"/>
                        </a:rPr>
                        <a:t>2027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30">
                          <a:latin typeface="Trebuchet MS"/>
                          <a:cs typeface="Trebuchet MS"/>
                        </a:rPr>
                        <a:t>University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35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 Nairobi (UoN)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3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3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812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3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3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</a:tr>
              <a:tr h="163195"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45">
                          <a:latin typeface="Trebuchet MS"/>
                          <a:cs typeface="Trebuchet MS"/>
                        </a:rPr>
                        <a:t>Kenyatta</a:t>
                      </a:r>
                      <a:r>
                        <a:rPr dirty="0" sz="70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30">
                          <a:latin typeface="Trebuchet MS"/>
                          <a:cs typeface="Trebuchet MS"/>
                        </a:rPr>
                        <a:t>University</a:t>
                      </a:r>
                      <a:r>
                        <a:rPr dirty="0" sz="700" spc="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20">
                          <a:latin typeface="Trebuchet MS"/>
                          <a:cs typeface="Trebuchet MS"/>
                        </a:rPr>
                        <a:t>(KU)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3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4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812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3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3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3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>
                          <a:latin typeface="Trebuchet MS"/>
                          <a:cs typeface="Trebuchet MS"/>
                        </a:rPr>
                        <a:t>Moi</a:t>
                      </a:r>
                      <a:r>
                        <a:rPr dirty="0" sz="70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University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812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Egerton</a:t>
                      </a:r>
                      <a:r>
                        <a:rPr dirty="0" sz="7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University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812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20">
                          <a:latin typeface="Trebuchet MS"/>
                          <a:cs typeface="Trebuchet MS"/>
                        </a:rPr>
                        <a:t>Kisii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 University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812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</a:tr>
              <a:tr h="109855"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20">
                          <a:latin typeface="Trebuchet MS"/>
                          <a:cs typeface="Trebuchet MS"/>
                        </a:rPr>
                        <a:t>South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30">
                          <a:latin typeface="Trebuchet MS"/>
                          <a:cs typeface="Trebuchet MS"/>
                        </a:rPr>
                        <a:t>Eastern</a:t>
                      </a:r>
                      <a:r>
                        <a:rPr dirty="0" sz="7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40">
                          <a:latin typeface="Trebuchet MS"/>
                          <a:cs typeface="Trebuchet MS"/>
                        </a:rPr>
                        <a:t>Kenya</a:t>
                      </a:r>
                      <a:r>
                        <a:rPr dirty="0" sz="7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30">
                          <a:latin typeface="Trebuchet MS"/>
                          <a:cs typeface="Trebuchet MS"/>
                        </a:rPr>
                        <a:t>University</a:t>
                      </a:r>
                      <a:r>
                        <a:rPr dirty="0" sz="7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(SEKU)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812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45">
                          <a:latin typeface="Trebuchet MS"/>
                          <a:cs typeface="Trebuchet MS"/>
                        </a:rPr>
                        <a:t>Pwani</a:t>
                      </a:r>
                      <a:r>
                        <a:rPr dirty="0" sz="700" spc="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University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812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10">
                          <a:latin typeface="Trebuchet MS"/>
                          <a:cs typeface="Trebuchet MS"/>
                        </a:rPr>
                        <a:t>Chuka</a:t>
                      </a:r>
                      <a:r>
                        <a:rPr dirty="0" sz="7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University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812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35">
                          <a:latin typeface="Trebuchet MS"/>
                          <a:cs typeface="Trebuchet MS"/>
                        </a:rPr>
                        <a:t>Karatina</a:t>
                      </a:r>
                      <a:r>
                        <a:rPr dirty="0" sz="70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University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812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</a:tr>
              <a:tr h="108585"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40">
                          <a:latin typeface="Trebuchet MS"/>
                          <a:cs typeface="Trebuchet MS"/>
                        </a:rPr>
                        <a:t>Kenya</a:t>
                      </a:r>
                      <a:r>
                        <a:rPr dirty="0" sz="70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25">
                          <a:latin typeface="Trebuchet MS"/>
                          <a:cs typeface="Trebuchet MS"/>
                        </a:rPr>
                        <a:t>Methodist</a:t>
                      </a:r>
                      <a:r>
                        <a:rPr dirty="0" sz="70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30">
                          <a:latin typeface="Trebuchet MS"/>
                          <a:cs typeface="Trebuchet MS"/>
                        </a:rPr>
                        <a:t>University</a:t>
                      </a:r>
                      <a:r>
                        <a:rPr dirty="0" sz="70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(KEMU)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812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10">
                          <a:latin typeface="Trebuchet MS"/>
                          <a:cs typeface="Trebuchet MS"/>
                        </a:rPr>
                        <a:t>Rongo</a:t>
                      </a:r>
                      <a:r>
                        <a:rPr dirty="0" sz="7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30">
                          <a:latin typeface="Trebuchet MS"/>
                          <a:cs typeface="Trebuchet MS"/>
                        </a:rPr>
                        <a:t>University</a:t>
                      </a:r>
                      <a:r>
                        <a:rPr dirty="0" sz="7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20">
                          <a:latin typeface="Trebuchet MS"/>
                          <a:cs typeface="Trebuchet MS"/>
                        </a:rPr>
                        <a:t>(RU)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3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3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812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3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3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3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3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3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20">
                          <a:latin typeface="Trebuchet MS"/>
                          <a:cs typeface="Trebuchet MS"/>
                        </a:rPr>
                        <a:t>Maseno</a:t>
                      </a:r>
                      <a:r>
                        <a:rPr dirty="0" sz="70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University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4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3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3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3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3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812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3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3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3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3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3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</a:tr>
              <a:tr h="267970">
                <a:tc>
                  <a:txBody>
                    <a:bodyPr/>
                    <a:lstStyle/>
                    <a:p>
                      <a:pPr marL="60960">
                        <a:lnSpc>
                          <a:spcPts val="740"/>
                        </a:lnSpc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Masinde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 Muliro </a:t>
                      </a:r>
                      <a:r>
                        <a:rPr dirty="0" sz="700" spc="-30">
                          <a:latin typeface="Trebuchet MS"/>
                          <a:cs typeface="Trebuchet MS"/>
                        </a:rPr>
                        <a:t>University</a:t>
                      </a:r>
                      <a:r>
                        <a:rPr dirty="0" sz="7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35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45">
                          <a:latin typeface="Trebuchet MS"/>
                          <a:cs typeface="Trebuchet MS"/>
                        </a:rPr>
                        <a:t>Science</a:t>
                      </a:r>
                      <a:r>
                        <a:rPr dirty="0" sz="7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25">
                          <a:latin typeface="Trebuchet MS"/>
                          <a:cs typeface="Trebuchet MS"/>
                        </a:rPr>
                        <a:t>and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  <a:p>
                      <a:pPr marL="60960">
                        <a:lnSpc>
                          <a:spcPts val="830"/>
                        </a:lnSpc>
                      </a:pPr>
                      <a:r>
                        <a:rPr dirty="0" sz="700" spc="-40">
                          <a:latin typeface="Trebuchet MS"/>
                          <a:cs typeface="Trebuchet MS"/>
                        </a:rPr>
                        <a:t>Technology</a:t>
                      </a:r>
                      <a:r>
                        <a:rPr dirty="0" sz="70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(MMUST)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812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45">
                          <a:latin typeface="Trebuchet MS"/>
                          <a:cs typeface="Trebuchet MS"/>
                        </a:rPr>
                        <a:t>Tom</a:t>
                      </a:r>
                      <a:r>
                        <a:rPr dirty="0" sz="7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20">
                          <a:latin typeface="Trebuchet MS"/>
                          <a:cs typeface="Trebuchet MS"/>
                        </a:rPr>
                        <a:t>Mboya</a:t>
                      </a:r>
                      <a:r>
                        <a:rPr dirty="0" sz="70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30">
                          <a:latin typeface="Trebuchet MS"/>
                          <a:cs typeface="Trebuchet MS"/>
                        </a:rPr>
                        <a:t>University</a:t>
                      </a:r>
                      <a:r>
                        <a:rPr dirty="0" sz="70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(TMU)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812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Catholic</a:t>
                      </a:r>
                      <a:r>
                        <a:rPr dirty="0" sz="70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30">
                          <a:latin typeface="Trebuchet MS"/>
                          <a:cs typeface="Trebuchet MS"/>
                        </a:rPr>
                        <a:t>University</a:t>
                      </a:r>
                      <a:r>
                        <a:rPr dirty="0" sz="70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35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70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40">
                          <a:latin typeface="Trebuchet MS"/>
                          <a:cs typeface="Trebuchet MS"/>
                        </a:rPr>
                        <a:t>Eastern</a:t>
                      </a:r>
                      <a:r>
                        <a:rPr dirty="0" sz="700" spc="-7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30">
                          <a:latin typeface="Trebuchet MS"/>
                          <a:cs typeface="Trebuchet MS"/>
                        </a:rPr>
                        <a:t>Africa</a:t>
                      </a:r>
                      <a:r>
                        <a:rPr dirty="0" sz="70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(CUEA)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812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</a:tr>
              <a:tr h="160655"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30">
                          <a:latin typeface="Trebuchet MS"/>
                          <a:cs typeface="Trebuchet MS"/>
                        </a:rPr>
                        <a:t>University</a:t>
                      </a:r>
                      <a:r>
                        <a:rPr dirty="0" sz="70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35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70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40">
                          <a:latin typeface="Trebuchet MS"/>
                          <a:cs typeface="Trebuchet MS"/>
                        </a:rPr>
                        <a:t>Eastern</a:t>
                      </a:r>
                      <a:r>
                        <a:rPr dirty="0" sz="700" spc="-7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30">
                          <a:latin typeface="Trebuchet MS"/>
                          <a:cs typeface="Trebuchet MS"/>
                        </a:rPr>
                        <a:t>Africa</a:t>
                      </a:r>
                      <a:r>
                        <a:rPr dirty="0" sz="700" spc="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Baraton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812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Kabarak</a:t>
                      </a:r>
                      <a:r>
                        <a:rPr dirty="0" sz="7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University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812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</a:tr>
              <a:tr h="219710">
                <a:tc>
                  <a:txBody>
                    <a:bodyPr/>
                    <a:lstStyle/>
                    <a:p>
                      <a:pPr marL="60960">
                        <a:lnSpc>
                          <a:spcPts val="745"/>
                        </a:lnSpc>
                      </a:pPr>
                      <a:r>
                        <a:rPr dirty="0" sz="700">
                          <a:latin typeface="Trebuchet MS"/>
                          <a:cs typeface="Trebuchet MS"/>
                        </a:rPr>
                        <a:t>Meru</a:t>
                      </a:r>
                      <a:r>
                        <a:rPr dirty="0" sz="7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30">
                          <a:latin typeface="Trebuchet MS"/>
                          <a:cs typeface="Trebuchet MS"/>
                        </a:rPr>
                        <a:t>University</a:t>
                      </a:r>
                      <a:r>
                        <a:rPr dirty="0" sz="7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35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7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45">
                          <a:latin typeface="Trebuchet MS"/>
                          <a:cs typeface="Trebuchet MS"/>
                        </a:rPr>
                        <a:t>Science</a:t>
                      </a:r>
                      <a:r>
                        <a:rPr dirty="0" sz="7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5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700" spc="-9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Technology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  <a:p>
                      <a:pPr marL="60960">
                        <a:lnSpc>
                          <a:spcPts val="825"/>
                        </a:lnSpc>
                      </a:pPr>
                      <a:r>
                        <a:rPr dirty="0" sz="700" spc="-10">
                          <a:latin typeface="Trebuchet MS"/>
                          <a:cs typeface="Trebuchet MS"/>
                        </a:rPr>
                        <a:t>(MUST)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812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30">
                          <a:latin typeface="Trebuchet MS"/>
                          <a:cs typeface="Trebuchet MS"/>
                        </a:rPr>
                        <a:t>University</a:t>
                      </a:r>
                      <a:r>
                        <a:rPr dirty="0" sz="7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35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7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Kabianga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812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30">
                          <a:latin typeface="Trebuchet MS"/>
                          <a:cs typeface="Trebuchet MS"/>
                        </a:rPr>
                        <a:t>Maasai</a:t>
                      </a:r>
                      <a:r>
                        <a:rPr dirty="0" sz="70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20">
                          <a:latin typeface="Trebuchet MS"/>
                          <a:cs typeface="Trebuchet MS"/>
                        </a:rPr>
                        <a:t>Mara</a:t>
                      </a:r>
                      <a:r>
                        <a:rPr dirty="0" sz="70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45">
                          <a:latin typeface="Trebuchet MS"/>
                          <a:cs typeface="Trebuchet MS"/>
                        </a:rPr>
                        <a:t>University,</a:t>
                      </a:r>
                      <a:r>
                        <a:rPr dirty="0" sz="700" spc="-7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Narok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812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40">
                          <a:latin typeface="Trebuchet MS"/>
                          <a:cs typeface="Trebuchet MS"/>
                        </a:rPr>
                        <a:t>Laikipia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 University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812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35">
                          <a:latin typeface="Trebuchet MS"/>
                          <a:cs typeface="Trebuchet MS"/>
                        </a:rPr>
                        <a:t>Tharaka</a:t>
                      </a:r>
                      <a:r>
                        <a:rPr dirty="0" sz="70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30">
                          <a:latin typeface="Trebuchet MS"/>
                          <a:cs typeface="Trebuchet MS"/>
                        </a:rPr>
                        <a:t>University</a:t>
                      </a:r>
                      <a:r>
                        <a:rPr dirty="0" sz="70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College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812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10">
                          <a:latin typeface="Trebuchet MS"/>
                          <a:cs typeface="Trebuchet MS"/>
                        </a:rPr>
                        <a:t>Mount</a:t>
                      </a:r>
                      <a:r>
                        <a:rPr dirty="0" sz="7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40">
                          <a:latin typeface="Trebuchet MS"/>
                          <a:cs typeface="Trebuchet MS"/>
                        </a:rPr>
                        <a:t>Kenya</a:t>
                      </a:r>
                      <a:r>
                        <a:rPr dirty="0" sz="70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30">
                          <a:latin typeface="Trebuchet MS"/>
                          <a:cs typeface="Trebuchet MS"/>
                        </a:rPr>
                        <a:t>University</a:t>
                      </a:r>
                      <a:r>
                        <a:rPr dirty="0" sz="70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(MKU)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812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20">
                          <a:latin typeface="Trebuchet MS"/>
                          <a:cs typeface="Trebuchet MS"/>
                        </a:rPr>
                        <a:t>Kaimosi</a:t>
                      </a:r>
                      <a:r>
                        <a:rPr dirty="0" sz="7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30">
                          <a:latin typeface="Trebuchet MS"/>
                          <a:cs typeface="Trebuchet MS"/>
                        </a:rPr>
                        <a:t>Friends</a:t>
                      </a:r>
                      <a:r>
                        <a:rPr dirty="0" sz="70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30">
                          <a:latin typeface="Trebuchet MS"/>
                          <a:cs typeface="Trebuchet MS"/>
                        </a:rPr>
                        <a:t>University</a:t>
                      </a:r>
                      <a:r>
                        <a:rPr dirty="0" sz="70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College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812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Alupe</a:t>
                      </a:r>
                      <a:r>
                        <a:rPr dirty="0" sz="700" spc="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30">
                          <a:latin typeface="Trebuchet MS"/>
                          <a:cs typeface="Trebuchet MS"/>
                        </a:rPr>
                        <a:t>University</a:t>
                      </a:r>
                      <a:r>
                        <a:rPr dirty="0" sz="700" spc="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40">
                          <a:latin typeface="Trebuchet MS"/>
                          <a:cs typeface="Trebuchet MS"/>
                        </a:rPr>
                        <a:t>College,</a:t>
                      </a:r>
                      <a:r>
                        <a:rPr dirty="0" sz="700" spc="-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Busia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812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40">
                          <a:latin typeface="Trebuchet MS"/>
                          <a:cs typeface="Trebuchet MS"/>
                        </a:rPr>
                        <a:t>Prysbyterian</a:t>
                      </a:r>
                      <a:r>
                        <a:rPr dirty="0" sz="700" spc="-8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45">
                          <a:latin typeface="Trebuchet MS"/>
                          <a:cs typeface="Trebuchet MS"/>
                        </a:rPr>
                        <a:t>Teachers</a:t>
                      </a:r>
                      <a:r>
                        <a:rPr dirty="0" sz="700" spc="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25">
                          <a:latin typeface="Trebuchet MS"/>
                          <a:cs typeface="Trebuchet MS"/>
                        </a:rPr>
                        <a:t>College</a:t>
                      </a:r>
                      <a:r>
                        <a:rPr dirty="0" sz="700" spc="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50">
                          <a:latin typeface="Trebuchet MS"/>
                          <a:cs typeface="Trebuchet MS"/>
                        </a:rPr>
                        <a:t>Rubate,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Chuka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812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30">
                          <a:latin typeface="Trebuchet MS"/>
                          <a:cs typeface="Trebuchet MS"/>
                        </a:rPr>
                        <a:t>Chepkoilel</a:t>
                      </a:r>
                      <a:r>
                        <a:rPr dirty="0" sz="700" spc="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30">
                          <a:latin typeface="Trebuchet MS"/>
                          <a:cs typeface="Trebuchet MS"/>
                        </a:rPr>
                        <a:t>University</a:t>
                      </a:r>
                      <a:r>
                        <a:rPr dirty="0" sz="700" spc="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40">
                          <a:latin typeface="Trebuchet MS"/>
                          <a:cs typeface="Trebuchet MS"/>
                        </a:rPr>
                        <a:t>College,</a:t>
                      </a:r>
                      <a:r>
                        <a:rPr dirty="0" sz="700" spc="-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Eldoret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812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35">
                          <a:latin typeface="Trebuchet MS"/>
                          <a:cs typeface="Trebuchet MS"/>
                        </a:rPr>
                        <a:t>Kibabii</a:t>
                      </a:r>
                      <a:r>
                        <a:rPr dirty="0" sz="700" spc="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45">
                          <a:latin typeface="Trebuchet MS"/>
                          <a:cs typeface="Trebuchet MS"/>
                        </a:rPr>
                        <a:t>University,</a:t>
                      </a:r>
                      <a:r>
                        <a:rPr dirty="0" sz="700" spc="-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Bungoma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812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20">
                          <a:latin typeface="Trebuchet MS"/>
                          <a:cs typeface="Trebuchet MS"/>
                        </a:rPr>
                        <a:t>Marist</a:t>
                      </a:r>
                      <a:r>
                        <a:rPr dirty="0" sz="700" spc="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40">
                          <a:latin typeface="Trebuchet MS"/>
                          <a:cs typeface="Trebuchet MS"/>
                        </a:rPr>
                        <a:t>International</a:t>
                      </a:r>
                      <a:r>
                        <a:rPr dirty="0" sz="700" spc="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30">
                          <a:latin typeface="Trebuchet MS"/>
                          <a:cs typeface="Trebuchet MS"/>
                        </a:rPr>
                        <a:t>University</a:t>
                      </a:r>
                      <a:r>
                        <a:rPr dirty="0" sz="700" spc="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40">
                          <a:latin typeface="Trebuchet MS"/>
                          <a:cs typeface="Trebuchet MS"/>
                        </a:rPr>
                        <a:t>College,</a:t>
                      </a:r>
                      <a:r>
                        <a:rPr dirty="0" sz="700" spc="-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Nairobi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812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20">
                          <a:latin typeface="Trebuchet MS"/>
                          <a:cs typeface="Trebuchet MS"/>
                        </a:rPr>
                        <a:t>Umma</a:t>
                      </a:r>
                      <a:r>
                        <a:rPr dirty="0" sz="700" spc="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45">
                          <a:latin typeface="Trebuchet MS"/>
                          <a:cs typeface="Trebuchet MS"/>
                        </a:rPr>
                        <a:t>University,</a:t>
                      </a:r>
                      <a:r>
                        <a:rPr dirty="0" sz="700" spc="-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Kajiado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812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60">
                          <a:latin typeface="Trebuchet MS"/>
                          <a:cs typeface="Trebuchet MS"/>
                        </a:rPr>
                        <a:t>Tangaza</a:t>
                      </a:r>
                      <a:r>
                        <a:rPr dirty="0" sz="700" spc="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45">
                          <a:latin typeface="Trebuchet MS"/>
                          <a:cs typeface="Trebuchet MS"/>
                        </a:rPr>
                        <a:t>University,</a:t>
                      </a:r>
                      <a:r>
                        <a:rPr dirty="0" sz="700" spc="-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Nairobi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812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</a:tr>
              <a:tr h="163195"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Gretsa</a:t>
                      </a:r>
                      <a:r>
                        <a:rPr dirty="0" sz="7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University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812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Machakos</a:t>
                      </a:r>
                      <a:r>
                        <a:rPr dirty="0" sz="7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University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812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Garisa</a:t>
                      </a:r>
                      <a:r>
                        <a:rPr dirty="0" sz="7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University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812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>
                          <a:latin typeface="Trebuchet MS"/>
                          <a:cs typeface="Trebuchet MS"/>
                        </a:rPr>
                        <a:t>Other</a:t>
                      </a:r>
                      <a:r>
                        <a:rPr dirty="0" sz="7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25">
                          <a:latin typeface="Trebuchet MS"/>
                          <a:cs typeface="Trebuchet MS"/>
                        </a:rPr>
                        <a:t>Colleges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45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7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10">
                          <a:latin typeface="Trebuchet MS"/>
                          <a:cs typeface="Trebuchet MS"/>
                        </a:rPr>
                        <a:t>Institutes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3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0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3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812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</a:tr>
              <a:tr h="151130"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10" b="1">
                          <a:latin typeface="Arial"/>
                          <a:cs typeface="Arial"/>
                        </a:rPr>
                        <a:t>TOTAL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16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18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50">
                          <a:latin typeface="Trebuchet MS"/>
                          <a:cs typeface="Trebuchet MS"/>
                        </a:rPr>
                        <a:t>6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21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50"/>
                        </a:lnSpc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22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3035">
                        <a:lnSpc>
                          <a:spcPts val="750"/>
                        </a:lnSpc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24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25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27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29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50"/>
                        </a:lnSpc>
                      </a:pPr>
                      <a:r>
                        <a:rPr dirty="0" sz="700" spc="-25">
                          <a:latin typeface="Trebuchet MS"/>
                          <a:cs typeface="Trebuchet MS"/>
                        </a:rPr>
                        <a:t>29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 descr=""/>
          <p:cNvSpPr txBox="1"/>
          <p:nvPr/>
        </p:nvSpPr>
        <p:spPr>
          <a:xfrm>
            <a:off x="2570476" y="11338763"/>
            <a:ext cx="166306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0" b="1">
                <a:solidFill>
                  <a:srgbClr val="231F20"/>
                </a:solidFill>
                <a:latin typeface="Arial"/>
                <a:cs typeface="Arial"/>
              </a:rPr>
              <a:t>Source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: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data,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2022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3429" y="2394262"/>
            <a:ext cx="7560003" cy="10692000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2443133" y="2381578"/>
            <a:ext cx="5868670" cy="10127615"/>
          </a:xfrm>
          <a:custGeom>
            <a:avLst/>
            <a:gdLst/>
            <a:ahLst/>
            <a:cxnLst/>
            <a:rect l="l" t="t" r="r" b="b"/>
            <a:pathLst>
              <a:path w="5868670" h="10127615">
                <a:moveTo>
                  <a:pt x="0" y="10127099"/>
                </a:moveTo>
                <a:lnTo>
                  <a:pt x="5868435" y="10127099"/>
                </a:lnTo>
                <a:lnTo>
                  <a:pt x="5868435" y="0"/>
                </a:lnTo>
                <a:lnTo>
                  <a:pt x="0" y="0"/>
                </a:lnTo>
                <a:lnTo>
                  <a:pt x="0" y="10127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563433" y="12817996"/>
            <a:ext cx="7560309" cy="57150"/>
          </a:xfrm>
          <a:custGeom>
            <a:avLst/>
            <a:gdLst/>
            <a:ahLst/>
            <a:cxnLst/>
            <a:rect l="l" t="t" r="r" b="b"/>
            <a:pathLst>
              <a:path w="7560309" h="57150">
                <a:moveTo>
                  <a:pt x="0" y="56876"/>
                </a:moveTo>
                <a:lnTo>
                  <a:pt x="7560003" y="56876"/>
                </a:lnTo>
                <a:lnTo>
                  <a:pt x="7560003" y="0"/>
                </a:lnTo>
                <a:lnTo>
                  <a:pt x="0" y="0"/>
                </a:lnTo>
                <a:lnTo>
                  <a:pt x="0" y="568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1563429" y="12451801"/>
            <a:ext cx="7560309" cy="366395"/>
            <a:chOff x="1563429" y="12451801"/>
            <a:chExt cx="7560309" cy="366395"/>
          </a:xfrm>
        </p:grpSpPr>
        <p:sp>
          <p:nvSpPr>
            <p:cNvPr id="6" name="object 6" descr=""/>
            <p:cNvSpPr/>
            <p:nvPr/>
          </p:nvSpPr>
          <p:spPr>
            <a:xfrm>
              <a:off x="1563433" y="12451801"/>
              <a:ext cx="7560309" cy="57150"/>
            </a:xfrm>
            <a:custGeom>
              <a:avLst/>
              <a:gdLst/>
              <a:ahLst/>
              <a:cxnLst/>
              <a:rect l="l" t="t" r="r" b="b"/>
              <a:pathLst>
                <a:path w="7560309" h="57150">
                  <a:moveTo>
                    <a:pt x="0" y="56876"/>
                  </a:moveTo>
                  <a:lnTo>
                    <a:pt x="7560003" y="56876"/>
                  </a:lnTo>
                  <a:lnTo>
                    <a:pt x="7560003" y="0"/>
                  </a:lnTo>
                  <a:lnTo>
                    <a:pt x="0" y="0"/>
                  </a:lnTo>
                  <a:lnTo>
                    <a:pt x="0" y="568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563429" y="12508678"/>
              <a:ext cx="7560309" cy="309880"/>
            </a:xfrm>
            <a:custGeom>
              <a:avLst/>
              <a:gdLst/>
              <a:ahLst/>
              <a:cxnLst/>
              <a:rect l="l" t="t" r="r" b="b"/>
              <a:pathLst>
                <a:path w="7560309" h="309879">
                  <a:moveTo>
                    <a:pt x="7560003" y="0"/>
                  </a:moveTo>
                  <a:lnTo>
                    <a:pt x="0" y="0"/>
                  </a:lnTo>
                  <a:lnTo>
                    <a:pt x="0" y="309318"/>
                  </a:lnTo>
                  <a:lnTo>
                    <a:pt x="7560003" y="309318"/>
                  </a:lnTo>
                  <a:lnTo>
                    <a:pt x="7560003" y="0"/>
                  </a:lnTo>
                  <a:close/>
                </a:path>
              </a:pathLst>
            </a:custGeom>
            <a:solidFill>
              <a:srgbClr val="2D3D5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2557560" y="2932267"/>
            <a:ext cx="5639435" cy="496824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algn="just" marL="12700" marR="5080">
              <a:lnSpc>
                <a:spcPct val="104200"/>
              </a:lnSpc>
              <a:spcBef>
                <a:spcPts val="40"/>
              </a:spcBef>
            </a:pP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From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table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7,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we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are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able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see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Training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Institutions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have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trusted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continue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trusting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Ober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Boys'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High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Professional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their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trainee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teachers.</a:t>
            </a:r>
            <a:r>
              <a:rPr dirty="0" sz="1200" spc="-2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It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hope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projected,</a:t>
            </a:r>
            <a:r>
              <a:rPr dirty="0" sz="1200" spc="-2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shall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continue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receiving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trainee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teachers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from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institutions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listed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above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primary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sources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while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making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inroads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institutions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are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yet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send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their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students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Ober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Boys'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High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School.This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partnership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shall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crafted,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nurtured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sustained,</a:t>
            </a:r>
            <a:r>
              <a:rPr dirty="0" sz="1200" spc="-2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not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only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source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human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resource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bridge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CBE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gap,</a:t>
            </a:r>
            <a:r>
              <a:rPr dirty="0" sz="1200" spc="-2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but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also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line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school's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overall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goal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aligning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priorities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activities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its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core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focus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academic,</a:t>
            </a:r>
            <a:r>
              <a:rPr dirty="0" sz="1200" spc="-1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behavioral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environmental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excellence,</a:t>
            </a:r>
            <a:r>
              <a:rPr dirty="0" sz="1200" spc="-1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thereby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providing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3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its</a:t>
            </a:r>
            <a:r>
              <a:rPr dirty="0" sz="1200" spc="3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continued</a:t>
            </a:r>
            <a:r>
              <a:rPr dirty="0" sz="1200" spc="3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survival,</a:t>
            </a:r>
            <a:r>
              <a:rPr dirty="0" sz="1200" spc="2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effectiveness,</a:t>
            </a:r>
            <a:r>
              <a:rPr dirty="0" sz="1200" spc="2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efficiency</a:t>
            </a:r>
            <a:r>
              <a:rPr dirty="0" sz="1200" spc="3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3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accountability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while</a:t>
            </a:r>
            <a:r>
              <a:rPr dirty="0" sz="1200" spc="3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effectively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contributing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human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resource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sector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Kenya.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643255" algn="l"/>
              </a:tabLst>
            </a:pP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1.5.3.3.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	TSC</a:t>
            </a:r>
            <a:r>
              <a:rPr dirty="0" sz="1100" spc="-4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InternTeachers</a:t>
            </a: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ct val="104200"/>
              </a:lnSpc>
              <a:spcBef>
                <a:spcPts val="20"/>
              </a:spcBef>
            </a:pP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Ministry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Public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Service,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Gender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Affirmative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Action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Republic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Kenya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tasked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responsibility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ensuring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Kenyan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Government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policy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provision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practical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skills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graduates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enable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them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gain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work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related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experience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way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increasing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their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employability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thus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reducing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rate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unemployment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Kenya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implemented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Kenya.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This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has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been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done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through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various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Internship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programs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offered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Ministries,</a:t>
            </a:r>
            <a:r>
              <a:rPr dirty="0" sz="1200" spc="-2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Departments,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Agencies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County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Governments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(MDACs).</a:t>
            </a:r>
            <a:r>
              <a:rPr dirty="0" sz="1200" spc="-2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Currently,</a:t>
            </a:r>
            <a:r>
              <a:rPr dirty="0" sz="1200" spc="-2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Public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Service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Internship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Policy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Guidelines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Public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Service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(PSC,2016)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being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implemented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across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Public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Service.</a:t>
            </a:r>
            <a:r>
              <a:rPr dirty="0" sz="1200" spc="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Other</a:t>
            </a:r>
            <a:r>
              <a:rPr dirty="0" sz="1200" spc="2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existing</a:t>
            </a:r>
            <a:r>
              <a:rPr dirty="0" sz="1200" spc="2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Internship</a:t>
            </a:r>
            <a:r>
              <a:rPr dirty="0" sz="1200" spc="2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policies</a:t>
            </a:r>
            <a:r>
              <a:rPr dirty="0" sz="1200" spc="2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2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guidelines</a:t>
            </a:r>
            <a:r>
              <a:rPr dirty="0" sz="1200" spc="2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include</a:t>
            </a:r>
            <a:r>
              <a:rPr dirty="0" sz="1200" spc="2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2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Health</a:t>
            </a:r>
            <a:r>
              <a:rPr dirty="0" sz="1200" spc="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Workers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Internship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Programme;Teaching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Service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Internship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Programme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implemented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Kenya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TSC;</a:t>
            </a:r>
            <a:r>
              <a:rPr dirty="0" sz="1200" spc="-2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Pupilage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Post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Pupilage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Programmes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under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Kenya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Law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among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others.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Ober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Boys'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High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has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past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benefited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fromTSC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posted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interns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follows:-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100" spc="-130" i="1">
                <a:solidFill>
                  <a:srgbClr val="44546A"/>
                </a:solidFill>
                <a:latin typeface="Trebuchet MS"/>
                <a:cs typeface="Trebuchet MS"/>
              </a:rPr>
              <a:t>Table</a:t>
            </a:r>
            <a:r>
              <a:rPr dirty="0" sz="1100" spc="-21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110" i="1">
                <a:solidFill>
                  <a:srgbClr val="44546A"/>
                </a:solidFill>
                <a:latin typeface="Trebuchet MS"/>
                <a:cs typeface="Trebuchet MS"/>
              </a:rPr>
              <a:t>9:Actual</a:t>
            </a:r>
            <a:r>
              <a:rPr dirty="0" sz="1100" spc="-85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90" i="1">
                <a:solidFill>
                  <a:srgbClr val="44546A"/>
                </a:solidFill>
                <a:latin typeface="Trebuchet MS"/>
                <a:cs typeface="Trebuchet MS"/>
              </a:rPr>
              <a:t>and</a:t>
            </a:r>
            <a:r>
              <a:rPr dirty="0" sz="1100" spc="-85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114" i="1">
                <a:solidFill>
                  <a:srgbClr val="44546A"/>
                </a:solidFill>
                <a:latin typeface="Trebuchet MS"/>
                <a:cs typeface="Trebuchet MS"/>
              </a:rPr>
              <a:t>ProjectedTSC</a:t>
            </a:r>
            <a:r>
              <a:rPr dirty="0" sz="1100" spc="-8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105" i="1">
                <a:solidFill>
                  <a:srgbClr val="44546A"/>
                </a:solidFill>
                <a:latin typeface="Trebuchet MS"/>
                <a:cs typeface="Trebuchet MS"/>
              </a:rPr>
              <a:t>InternTeachers</a:t>
            </a:r>
            <a:r>
              <a:rPr dirty="0" sz="1100" spc="-85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100" spc="-10" i="1">
                <a:solidFill>
                  <a:srgbClr val="44546A"/>
                </a:solidFill>
                <a:latin typeface="Trebuchet MS"/>
                <a:cs typeface="Trebuchet MS"/>
              </a:rPr>
              <a:t>byYear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11</a:t>
            </a:r>
            <a:r>
              <a:rPr dirty="0"/>
              <a:t> | </a:t>
            </a:r>
            <a:r>
              <a:rPr dirty="0" spc="-30">
                <a:solidFill>
                  <a:srgbClr val="FFFFFF"/>
                </a:solidFill>
              </a:rPr>
              <a:t>Page</a:t>
            </a:r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2552259" y="8270577"/>
          <a:ext cx="5695315" cy="7251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3030"/>
                <a:gridCol w="506094"/>
                <a:gridCol w="421005"/>
                <a:gridCol w="532130"/>
                <a:gridCol w="392430"/>
                <a:gridCol w="393700"/>
                <a:gridCol w="392429"/>
                <a:gridCol w="399414"/>
                <a:gridCol w="393700"/>
                <a:gridCol w="400685"/>
                <a:gridCol w="394970"/>
              </a:tblGrid>
              <a:tr h="36639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64135">
                        <a:lnSpc>
                          <a:spcPts val="994"/>
                        </a:lnSpc>
                      </a:pPr>
                      <a:r>
                        <a:rPr dirty="0" sz="900" b="1">
                          <a:latin typeface="Arial"/>
                          <a:cs typeface="Arial"/>
                        </a:rPr>
                        <a:t>No.</a:t>
                      </a:r>
                      <a:r>
                        <a:rPr dirty="0" sz="9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00" spc="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Interns</a:t>
                      </a:r>
                      <a:r>
                        <a:rPr dirty="0" sz="900" spc="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 b="1">
                          <a:latin typeface="Arial"/>
                          <a:cs typeface="Arial"/>
                        </a:rPr>
                        <a:t>Received</a:t>
                      </a:r>
                      <a:r>
                        <a:rPr dirty="0" sz="900" spc="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900" spc="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 b="1">
                          <a:latin typeface="Arial"/>
                          <a:cs typeface="Arial"/>
                        </a:rPr>
                        <a:t>Period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900" b="1">
                          <a:latin typeface="Arial"/>
                          <a:cs typeface="Arial"/>
                        </a:rPr>
                        <a:t>2018</a:t>
                      </a:r>
                      <a:r>
                        <a:rPr dirty="0" sz="90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90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 b="1">
                          <a:latin typeface="Arial"/>
                          <a:cs typeface="Arial"/>
                        </a:rPr>
                        <a:t>2022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28575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64769">
                        <a:lnSpc>
                          <a:spcPts val="994"/>
                        </a:lnSpc>
                      </a:pPr>
                      <a:r>
                        <a:rPr dirty="0" sz="900" b="1">
                          <a:latin typeface="Arial"/>
                          <a:cs typeface="Arial"/>
                        </a:rPr>
                        <a:t>Projected</a:t>
                      </a:r>
                      <a:r>
                        <a:rPr dirty="0" sz="900" spc="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Interns</a:t>
                      </a:r>
                      <a:r>
                        <a:rPr dirty="0" sz="900" spc="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In-</a:t>
                      </a:r>
                      <a:r>
                        <a:rPr dirty="0" sz="900" spc="-20" b="1">
                          <a:latin typeface="Arial"/>
                          <a:cs typeface="Arial"/>
                        </a:rPr>
                        <a:t>flows</a:t>
                      </a:r>
                      <a:r>
                        <a:rPr dirty="0" sz="900" spc="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900" spc="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 b="1">
                          <a:latin typeface="Arial"/>
                          <a:cs typeface="Arial"/>
                        </a:rPr>
                        <a:t>the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900" b="1">
                          <a:latin typeface="Arial"/>
                          <a:cs typeface="Arial"/>
                        </a:rPr>
                        <a:t>next</a:t>
                      </a:r>
                      <a:r>
                        <a:rPr dirty="0" sz="900" spc="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Strategic</a:t>
                      </a:r>
                      <a:r>
                        <a:rPr dirty="0" sz="900" spc="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Planning</a:t>
                      </a:r>
                      <a:r>
                        <a:rPr dirty="0" sz="900" spc="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 b="1">
                          <a:latin typeface="Arial"/>
                          <a:cs typeface="Arial"/>
                        </a:rPr>
                        <a:t>Phase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28575">
                      <a:solidFill>
                        <a:srgbClr val="666666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081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050"/>
                        </a:lnSpc>
                      </a:pPr>
                      <a:r>
                        <a:rPr dirty="0" sz="900" spc="-20">
                          <a:latin typeface="Trebuchet MS"/>
                          <a:cs typeface="Trebuchet MS"/>
                        </a:rPr>
                        <a:t>2018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050"/>
                        </a:lnSpc>
                      </a:pPr>
                      <a:r>
                        <a:rPr dirty="0" sz="900" spc="-20">
                          <a:latin typeface="Trebuchet MS"/>
                          <a:cs typeface="Trebuchet MS"/>
                        </a:rPr>
                        <a:t>2019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050"/>
                        </a:lnSpc>
                      </a:pPr>
                      <a:r>
                        <a:rPr dirty="0" sz="900" spc="-20">
                          <a:latin typeface="Trebuchet MS"/>
                          <a:cs typeface="Trebuchet MS"/>
                        </a:rPr>
                        <a:t>2020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050"/>
                        </a:lnSpc>
                      </a:pPr>
                      <a:r>
                        <a:rPr dirty="0" sz="900" spc="-20">
                          <a:latin typeface="Trebuchet MS"/>
                          <a:cs typeface="Trebuchet MS"/>
                        </a:rPr>
                        <a:t>2021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050"/>
                        </a:lnSpc>
                      </a:pPr>
                      <a:r>
                        <a:rPr dirty="0" sz="900" spc="-20">
                          <a:latin typeface="Trebuchet MS"/>
                          <a:cs typeface="Trebuchet MS"/>
                        </a:rPr>
                        <a:t>2022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050"/>
                        </a:lnSpc>
                      </a:pPr>
                      <a:r>
                        <a:rPr dirty="0" sz="900" spc="-20">
                          <a:latin typeface="Trebuchet MS"/>
                          <a:cs typeface="Trebuchet MS"/>
                        </a:rPr>
                        <a:t>2023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050"/>
                        </a:lnSpc>
                      </a:pPr>
                      <a:r>
                        <a:rPr dirty="0" sz="900" spc="-20">
                          <a:latin typeface="Trebuchet MS"/>
                          <a:cs typeface="Trebuchet MS"/>
                        </a:rPr>
                        <a:t>2024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050"/>
                        </a:lnSpc>
                      </a:pPr>
                      <a:r>
                        <a:rPr dirty="0" sz="900" spc="-20">
                          <a:latin typeface="Trebuchet MS"/>
                          <a:cs typeface="Trebuchet MS"/>
                        </a:rPr>
                        <a:t>2025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050"/>
                        </a:lnSpc>
                      </a:pPr>
                      <a:r>
                        <a:rPr dirty="0" sz="900" spc="-20">
                          <a:latin typeface="Trebuchet MS"/>
                          <a:cs typeface="Trebuchet MS"/>
                        </a:rPr>
                        <a:t>2026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050"/>
                        </a:lnSpc>
                      </a:pPr>
                      <a:r>
                        <a:rPr dirty="0" sz="900" spc="-20">
                          <a:latin typeface="Trebuchet MS"/>
                          <a:cs typeface="Trebuchet MS"/>
                        </a:rPr>
                        <a:t>2027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</a:tr>
              <a:tr h="187960">
                <a:tc>
                  <a:txBody>
                    <a:bodyPr/>
                    <a:lstStyle/>
                    <a:p>
                      <a:pPr marL="64769">
                        <a:lnSpc>
                          <a:spcPts val="994"/>
                        </a:lnSpc>
                      </a:pPr>
                      <a:r>
                        <a:rPr dirty="0" sz="900" spc="60" b="1">
                          <a:latin typeface="Arial"/>
                          <a:cs typeface="Arial"/>
                        </a:rPr>
                        <a:t>NO.</a:t>
                      </a:r>
                      <a:r>
                        <a:rPr dirty="0" sz="9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60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00" spc="-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TSC</a:t>
                      </a:r>
                      <a:r>
                        <a:rPr dirty="0" sz="900" spc="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40" b="1">
                          <a:latin typeface="Arial"/>
                          <a:cs typeface="Arial"/>
                        </a:rPr>
                        <a:t>INTERNS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994"/>
                        </a:lnSpc>
                      </a:pPr>
                      <a:r>
                        <a:rPr dirty="0" sz="900" spc="-50">
                          <a:latin typeface="Trebuchet MS"/>
                          <a:cs typeface="Trebuchet MS"/>
                        </a:rPr>
                        <a:t>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994"/>
                        </a:lnSpc>
                      </a:pPr>
                      <a:r>
                        <a:rPr dirty="0" sz="900" spc="-50">
                          <a:latin typeface="Trebuchet MS"/>
                          <a:cs typeface="Trebuchet MS"/>
                        </a:rPr>
                        <a:t>1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994"/>
                        </a:lnSpc>
                      </a:pPr>
                      <a:r>
                        <a:rPr dirty="0" sz="900" spc="-50">
                          <a:latin typeface="Trebuchet MS"/>
                          <a:cs typeface="Trebuchet MS"/>
                        </a:rPr>
                        <a:t>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994"/>
                        </a:lnSpc>
                      </a:pPr>
                      <a:r>
                        <a:rPr dirty="0" sz="900" spc="-50">
                          <a:latin typeface="Trebuchet MS"/>
                          <a:cs typeface="Trebuchet MS"/>
                        </a:rPr>
                        <a:t>2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994"/>
                        </a:lnSpc>
                      </a:pPr>
                      <a:r>
                        <a:rPr dirty="0" sz="900" spc="-50">
                          <a:latin typeface="Trebuchet MS"/>
                          <a:cs typeface="Trebuchet MS"/>
                        </a:rPr>
                        <a:t>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994"/>
                        </a:lnSpc>
                      </a:pPr>
                      <a:r>
                        <a:rPr dirty="0" sz="900" spc="-50">
                          <a:latin typeface="Trebuchet MS"/>
                          <a:cs typeface="Trebuchet MS"/>
                        </a:rPr>
                        <a:t>2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994"/>
                        </a:lnSpc>
                      </a:pPr>
                      <a:r>
                        <a:rPr dirty="0" sz="900" spc="-50">
                          <a:latin typeface="Trebuchet MS"/>
                          <a:cs typeface="Trebuchet MS"/>
                        </a:rPr>
                        <a:t>2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994"/>
                        </a:lnSpc>
                      </a:pPr>
                      <a:r>
                        <a:rPr dirty="0" sz="900" spc="-50">
                          <a:latin typeface="Trebuchet MS"/>
                          <a:cs typeface="Trebuchet MS"/>
                        </a:rPr>
                        <a:t>2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994"/>
                        </a:lnSpc>
                      </a:pPr>
                      <a:r>
                        <a:rPr dirty="0" sz="900" spc="-50">
                          <a:latin typeface="Trebuchet MS"/>
                          <a:cs typeface="Trebuchet MS"/>
                        </a:rPr>
                        <a:t>2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994"/>
                        </a:lnSpc>
                      </a:pPr>
                      <a:r>
                        <a:rPr dirty="0" sz="900" spc="-50">
                          <a:latin typeface="Trebuchet MS"/>
                          <a:cs typeface="Trebuchet MS"/>
                        </a:rPr>
                        <a:t>2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 descr=""/>
          <p:cNvSpPr txBox="1"/>
          <p:nvPr/>
        </p:nvSpPr>
        <p:spPr>
          <a:xfrm>
            <a:off x="2608027" y="9095704"/>
            <a:ext cx="1617345" cy="1968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100" spc="-20" b="1">
                <a:latin typeface="Arial"/>
                <a:cs typeface="Arial"/>
              </a:rPr>
              <a:t>Source:</a:t>
            </a:r>
            <a:r>
              <a:rPr dirty="0" sz="1100" spc="20" b="1">
                <a:latin typeface="Arial"/>
                <a:cs typeface="Arial"/>
              </a:rPr>
              <a:t> </a:t>
            </a:r>
            <a:r>
              <a:rPr dirty="0" sz="1100" spc="-20">
                <a:latin typeface="Trebuchet MS"/>
                <a:cs typeface="Trebuchet MS"/>
              </a:rPr>
              <a:t>School </a:t>
            </a:r>
            <a:r>
              <a:rPr dirty="0" sz="1100" spc="-55">
                <a:latin typeface="Trebuchet MS"/>
                <a:cs typeface="Trebuchet MS"/>
              </a:rPr>
              <a:t>Data,</a:t>
            </a:r>
            <a:r>
              <a:rPr dirty="0" sz="1100" spc="-135">
                <a:latin typeface="Trebuchet MS"/>
                <a:cs typeface="Trebuchet MS"/>
              </a:rPr>
              <a:t> </a:t>
            </a:r>
            <a:r>
              <a:rPr dirty="0" sz="1100" spc="-20">
                <a:latin typeface="Trebuchet MS"/>
                <a:cs typeface="Trebuchet MS"/>
              </a:rPr>
              <a:t>2022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3429" y="2394262"/>
            <a:ext cx="7560003" cy="10692000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2443133" y="2381578"/>
            <a:ext cx="5868670" cy="10127615"/>
          </a:xfrm>
          <a:custGeom>
            <a:avLst/>
            <a:gdLst/>
            <a:ahLst/>
            <a:cxnLst/>
            <a:rect l="l" t="t" r="r" b="b"/>
            <a:pathLst>
              <a:path w="5868670" h="10127615">
                <a:moveTo>
                  <a:pt x="0" y="10127099"/>
                </a:moveTo>
                <a:lnTo>
                  <a:pt x="5868435" y="10127099"/>
                </a:lnTo>
                <a:lnTo>
                  <a:pt x="5868435" y="0"/>
                </a:lnTo>
                <a:lnTo>
                  <a:pt x="0" y="0"/>
                </a:lnTo>
                <a:lnTo>
                  <a:pt x="0" y="10127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563433" y="12817996"/>
            <a:ext cx="7560309" cy="57150"/>
          </a:xfrm>
          <a:custGeom>
            <a:avLst/>
            <a:gdLst/>
            <a:ahLst/>
            <a:cxnLst/>
            <a:rect l="l" t="t" r="r" b="b"/>
            <a:pathLst>
              <a:path w="7560309" h="57150">
                <a:moveTo>
                  <a:pt x="0" y="56876"/>
                </a:moveTo>
                <a:lnTo>
                  <a:pt x="7560003" y="56876"/>
                </a:lnTo>
                <a:lnTo>
                  <a:pt x="7560003" y="0"/>
                </a:lnTo>
                <a:lnTo>
                  <a:pt x="0" y="0"/>
                </a:lnTo>
                <a:lnTo>
                  <a:pt x="0" y="568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1563429" y="12451801"/>
            <a:ext cx="7560309" cy="366395"/>
            <a:chOff x="1563429" y="12451801"/>
            <a:chExt cx="7560309" cy="366395"/>
          </a:xfrm>
        </p:grpSpPr>
        <p:sp>
          <p:nvSpPr>
            <p:cNvPr id="6" name="object 6" descr=""/>
            <p:cNvSpPr/>
            <p:nvPr/>
          </p:nvSpPr>
          <p:spPr>
            <a:xfrm>
              <a:off x="1563433" y="12451801"/>
              <a:ext cx="7560309" cy="57150"/>
            </a:xfrm>
            <a:custGeom>
              <a:avLst/>
              <a:gdLst/>
              <a:ahLst/>
              <a:cxnLst/>
              <a:rect l="l" t="t" r="r" b="b"/>
              <a:pathLst>
                <a:path w="7560309" h="57150">
                  <a:moveTo>
                    <a:pt x="0" y="56876"/>
                  </a:moveTo>
                  <a:lnTo>
                    <a:pt x="7560003" y="56876"/>
                  </a:lnTo>
                  <a:lnTo>
                    <a:pt x="7560003" y="0"/>
                  </a:lnTo>
                  <a:lnTo>
                    <a:pt x="0" y="0"/>
                  </a:lnTo>
                  <a:lnTo>
                    <a:pt x="0" y="568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563429" y="12508678"/>
              <a:ext cx="7560309" cy="309880"/>
            </a:xfrm>
            <a:custGeom>
              <a:avLst/>
              <a:gdLst/>
              <a:ahLst/>
              <a:cxnLst/>
              <a:rect l="l" t="t" r="r" b="b"/>
              <a:pathLst>
                <a:path w="7560309" h="309879">
                  <a:moveTo>
                    <a:pt x="7560003" y="0"/>
                  </a:moveTo>
                  <a:lnTo>
                    <a:pt x="0" y="0"/>
                  </a:lnTo>
                  <a:lnTo>
                    <a:pt x="0" y="309318"/>
                  </a:lnTo>
                  <a:lnTo>
                    <a:pt x="7560003" y="309318"/>
                  </a:lnTo>
                  <a:lnTo>
                    <a:pt x="7560003" y="0"/>
                  </a:lnTo>
                  <a:close/>
                </a:path>
              </a:pathLst>
            </a:custGeom>
            <a:solidFill>
              <a:srgbClr val="2D3D5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2447069" y="2992608"/>
            <a:ext cx="5927725" cy="9067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0500">
              <a:lnSpc>
                <a:spcPct val="100000"/>
              </a:lnSpc>
              <a:spcBef>
                <a:spcPts val="100"/>
              </a:spcBef>
            </a:pPr>
            <a:r>
              <a:rPr dirty="0" sz="1400" spc="20" b="1">
                <a:solidFill>
                  <a:srgbClr val="2F5496"/>
                </a:solidFill>
                <a:latin typeface="Arial"/>
                <a:cs typeface="Arial"/>
              </a:rPr>
              <a:t>CHAPTER</a:t>
            </a:r>
            <a:r>
              <a:rPr dirty="0" sz="1400" spc="-8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400" spc="140" b="1">
                <a:solidFill>
                  <a:srgbClr val="2F5496"/>
                </a:solidFill>
                <a:latin typeface="Arial"/>
                <a:cs typeface="Arial"/>
              </a:rPr>
              <a:t>TWO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Arial"/>
              <a:cs typeface="Arial"/>
            </a:endParaRPr>
          </a:p>
          <a:p>
            <a:pPr marL="190500">
              <a:lnSpc>
                <a:spcPct val="100000"/>
              </a:lnSpc>
            </a:pPr>
            <a:r>
              <a:rPr dirty="0" sz="1200" b="1">
                <a:solidFill>
                  <a:srgbClr val="2F5496"/>
                </a:solidFill>
                <a:latin typeface="Arial"/>
                <a:cs typeface="Arial"/>
              </a:rPr>
              <a:t>STRATEGIC</a:t>
            </a:r>
            <a:r>
              <a:rPr dirty="0" sz="1200" spc="11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F5496"/>
                </a:solidFill>
                <a:latin typeface="Arial"/>
                <a:cs typeface="Arial"/>
              </a:rPr>
              <a:t>STATEMENTS</a:t>
            </a:r>
            <a:r>
              <a:rPr dirty="0" sz="1200" spc="10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F5496"/>
                </a:solidFill>
                <a:latin typeface="Arial"/>
                <a:cs typeface="Arial"/>
              </a:rPr>
              <a:t>&amp;</a:t>
            </a:r>
            <a:r>
              <a:rPr dirty="0" sz="1200" spc="11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F5496"/>
                </a:solidFill>
                <a:latin typeface="Arial"/>
                <a:cs typeface="Arial"/>
              </a:rPr>
              <a:t>STATEMENT</a:t>
            </a:r>
            <a:r>
              <a:rPr dirty="0" sz="1200" spc="11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F5496"/>
                </a:solidFill>
                <a:latin typeface="Arial"/>
                <a:cs typeface="Arial"/>
              </a:rPr>
              <a:t>OF</a:t>
            </a:r>
            <a:r>
              <a:rPr dirty="0" sz="1200" spc="11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80" b="1">
                <a:solidFill>
                  <a:srgbClr val="2F5496"/>
                </a:solidFill>
                <a:latin typeface="Arial"/>
                <a:cs typeface="Arial"/>
              </a:rPr>
              <a:t>INTENT</a:t>
            </a:r>
            <a:endParaRPr sz="1200">
              <a:latin typeface="Arial"/>
              <a:cs typeface="Arial"/>
            </a:endParaRPr>
          </a:p>
          <a:p>
            <a:pPr lvl="1" marL="647700" indent="-457200">
              <a:lnSpc>
                <a:spcPct val="100000"/>
              </a:lnSpc>
              <a:spcBef>
                <a:spcPts val="1240"/>
              </a:spcBef>
              <a:buAutoNum type="arabicPeriod"/>
              <a:tabLst>
                <a:tab pos="647700" algn="l"/>
              </a:tabLst>
            </a:pPr>
            <a:r>
              <a:rPr dirty="0" sz="1100" spc="-40" b="1">
                <a:solidFill>
                  <a:srgbClr val="2F5496"/>
                </a:solidFill>
                <a:latin typeface="Arial"/>
                <a:cs typeface="Arial"/>
              </a:rPr>
              <a:t>Purpose</a:t>
            </a:r>
            <a:r>
              <a:rPr dirty="0" sz="1100" spc="-7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Statement</a:t>
            </a:r>
            <a:endParaRPr sz="1100">
              <a:latin typeface="Arial"/>
              <a:cs typeface="Arial"/>
            </a:endParaRPr>
          </a:p>
          <a:p>
            <a:pPr algn="just" marL="190500" marR="182880">
              <a:lnSpc>
                <a:spcPts val="1380"/>
              </a:lnSpc>
              <a:spcBef>
                <a:spcPts val="560"/>
              </a:spcBef>
            </a:pP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purpose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(2023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2027)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enable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stakeholders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agree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specific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actions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will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contribute</a:t>
            </a:r>
            <a:r>
              <a:rPr dirty="0" sz="1200" spc="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growth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7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desired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direction,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align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resources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optimal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results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within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Planning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parameters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framework,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prioritize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financial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needs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resources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best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value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money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while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working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towards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build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competitive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advantage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engaging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all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stakeholders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what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needs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done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must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done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realize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vision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goal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objectives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85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outlined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7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Strategy.The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Plan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also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intended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aid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risk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reduction,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quality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standards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assurance,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mitigate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uncertainty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implement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sound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risk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assessment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reduction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measures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while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assuring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investors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best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outputs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outcomes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through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effective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efficient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Plan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Implementation.</a:t>
            </a:r>
            <a:endParaRPr sz="1200">
              <a:latin typeface="Trebuchet MS"/>
              <a:cs typeface="Trebuchet MS"/>
            </a:endParaRPr>
          </a:p>
          <a:p>
            <a:pPr algn="just" marL="190500" marR="182880">
              <a:lnSpc>
                <a:spcPts val="1380"/>
              </a:lnSpc>
              <a:spcBef>
                <a:spcPts val="495"/>
              </a:spcBef>
            </a:pP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therefore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positions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excellence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delivery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teaching,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facilitation </a:t>
            </a:r>
            <a:r>
              <a:rPr dirty="0" sz="1200" spc="-19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learning,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knowledge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skills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transfer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1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well</a:t>
            </a:r>
            <a:r>
              <a:rPr dirty="0" sz="1200" spc="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1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holistic</a:t>
            </a:r>
            <a:r>
              <a:rPr dirty="0" sz="1200" spc="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child</a:t>
            </a:r>
            <a:r>
              <a:rPr dirty="0" sz="1200" spc="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orientation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optimal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performance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life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after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high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affinity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demands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post 21</a:t>
            </a:r>
            <a:r>
              <a:rPr dirty="0" baseline="55555" sz="900" spc="-30">
                <a:solidFill>
                  <a:srgbClr val="231F20"/>
                </a:solidFill>
                <a:latin typeface="Trebuchet MS"/>
                <a:cs typeface="Trebuchet MS"/>
              </a:rPr>
              <a:t>st</a:t>
            </a:r>
            <a:r>
              <a:rPr dirty="0" baseline="55555" sz="900" spc="52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Century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Digital</a:t>
            </a:r>
            <a:r>
              <a:rPr dirty="0" sz="1200" spc="-2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Age.</a:t>
            </a:r>
            <a:endParaRPr sz="1200">
              <a:latin typeface="Trebuchet MS"/>
              <a:cs typeface="Trebuchet MS"/>
            </a:endParaRPr>
          </a:p>
          <a:p>
            <a:pPr lvl="1" marL="647065" indent="-457200">
              <a:lnSpc>
                <a:spcPts val="1300"/>
              </a:lnSpc>
              <a:spcBef>
                <a:spcPts val="1205"/>
              </a:spcBef>
              <a:buAutoNum type="arabicPeriod" startAt="2"/>
              <a:tabLst>
                <a:tab pos="647065" algn="l"/>
              </a:tabLst>
            </a:pPr>
            <a:r>
              <a:rPr dirty="0" sz="1100" spc="-35" b="1">
                <a:solidFill>
                  <a:srgbClr val="2F5496"/>
                </a:solidFill>
                <a:latin typeface="Arial"/>
                <a:cs typeface="Arial"/>
              </a:rPr>
              <a:t>Vision</a:t>
            </a:r>
            <a:r>
              <a:rPr dirty="0" sz="1100" spc="-8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Statement</a:t>
            </a:r>
            <a:endParaRPr sz="1100">
              <a:latin typeface="Arial"/>
              <a:cs typeface="Arial"/>
            </a:endParaRPr>
          </a:p>
          <a:p>
            <a:pPr algn="just" marL="189865" marR="182880">
              <a:lnSpc>
                <a:spcPts val="1380"/>
              </a:lnSpc>
              <a:spcBef>
                <a:spcPts val="75"/>
              </a:spcBef>
            </a:pP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Center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Excellence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Provision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Quality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Inclusive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Holistic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Learner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Development.</a:t>
            </a:r>
            <a:endParaRPr sz="1200">
              <a:latin typeface="Trebuchet MS"/>
              <a:cs typeface="Trebuchet MS"/>
            </a:endParaRPr>
          </a:p>
          <a:p>
            <a:pPr lvl="1" marL="647065" indent="-457200">
              <a:lnSpc>
                <a:spcPts val="1300"/>
              </a:lnSpc>
              <a:spcBef>
                <a:spcPts val="1205"/>
              </a:spcBef>
              <a:buAutoNum type="arabicPeriod" startAt="3"/>
              <a:tabLst>
                <a:tab pos="647065" algn="l"/>
              </a:tabLst>
            </a:pPr>
            <a:r>
              <a:rPr dirty="0" sz="1100" spc="-50" b="1">
                <a:solidFill>
                  <a:srgbClr val="2F5496"/>
                </a:solidFill>
                <a:latin typeface="Arial"/>
                <a:cs typeface="Arial"/>
              </a:rPr>
              <a:t>Mission</a:t>
            </a:r>
            <a:r>
              <a:rPr dirty="0" sz="1100" spc="-6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Statement</a:t>
            </a:r>
            <a:endParaRPr sz="1100">
              <a:latin typeface="Arial"/>
              <a:cs typeface="Arial"/>
            </a:endParaRPr>
          </a:p>
          <a:p>
            <a:pPr algn="just" marL="189865" marR="167640">
              <a:lnSpc>
                <a:spcPts val="1380"/>
              </a:lnSpc>
              <a:spcBef>
                <a:spcPts val="75"/>
              </a:spcBef>
            </a:pPr>
            <a:r>
              <a:rPr dirty="0" sz="1200" spc="-17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provide,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promote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coordinate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effective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efficient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Competency- Based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Curriculum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provision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equitable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learner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centered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education,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holistic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learner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while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inculcating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culture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discipline,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hard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work,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creativity,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innovation,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research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resilience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optimal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learner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performance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post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21st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Century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Digital</a:t>
            </a:r>
            <a:r>
              <a:rPr dirty="0" sz="1200" spc="-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Age.</a:t>
            </a:r>
            <a:endParaRPr sz="1200">
              <a:latin typeface="Trebuchet MS"/>
              <a:cs typeface="Trebuchet MS"/>
            </a:endParaRPr>
          </a:p>
          <a:p>
            <a:pPr lvl="1" marL="647065" indent="-457200">
              <a:lnSpc>
                <a:spcPts val="1300"/>
              </a:lnSpc>
              <a:spcBef>
                <a:spcPts val="1205"/>
              </a:spcBef>
              <a:buAutoNum type="arabicPeriod" startAt="4"/>
              <a:tabLst>
                <a:tab pos="647065" algn="l"/>
              </a:tabLst>
            </a:pP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Overall</a:t>
            </a:r>
            <a:r>
              <a:rPr dirty="0" sz="1100" spc="-7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2F5496"/>
                </a:solidFill>
                <a:latin typeface="Arial"/>
                <a:cs typeface="Arial"/>
              </a:rPr>
              <a:t>Goal</a:t>
            </a:r>
            <a:endParaRPr sz="1100">
              <a:latin typeface="Arial"/>
              <a:cs typeface="Arial"/>
            </a:endParaRPr>
          </a:p>
          <a:p>
            <a:pPr algn="just" marL="189865" marR="168910">
              <a:lnSpc>
                <a:spcPts val="1380"/>
              </a:lnSpc>
              <a:spcBef>
                <a:spcPts val="75"/>
              </a:spcBef>
            </a:pP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overall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goal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(2023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2027)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align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school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priorities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activities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its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core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focus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academic,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behavioral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environmental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excellence,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thereby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providing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its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continuing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survival,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effectiveness,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efficiency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accountability.</a:t>
            </a:r>
            <a:endParaRPr sz="1200">
              <a:latin typeface="Trebuchet MS"/>
              <a:cs typeface="Trebuchet MS"/>
            </a:endParaRPr>
          </a:p>
          <a:p>
            <a:pPr lvl="1" marL="647065" indent="-457200">
              <a:lnSpc>
                <a:spcPct val="100000"/>
              </a:lnSpc>
              <a:spcBef>
                <a:spcPts val="1205"/>
              </a:spcBef>
              <a:buAutoNum type="arabicPeriod" startAt="5"/>
              <a:tabLst>
                <a:tab pos="647065" algn="l"/>
              </a:tabLst>
            </a:pP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Strategic</a:t>
            </a:r>
            <a:r>
              <a:rPr dirty="0" sz="1100" spc="-8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Objectives</a:t>
            </a:r>
            <a:endParaRPr sz="1100">
              <a:latin typeface="Arial"/>
              <a:cs typeface="Arial"/>
            </a:endParaRPr>
          </a:p>
          <a:p>
            <a:pPr algn="just" lvl="2" marL="647065" indent="-228600">
              <a:lnSpc>
                <a:spcPct val="100000"/>
              </a:lnSpc>
              <a:spcBef>
                <a:spcPts val="380"/>
              </a:spcBef>
              <a:buAutoNum type="arabicParenR"/>
              <a:tabLst>
                <a:tab pos="647065" algn="l"/>
              </a:tabLst>
            </a:pPr>
            <a:r>
              <a:rPr dirty="0" sz="1200" spc="-10" b="1">
                <a:solidFill>
                  <a:srgbClr val="231F20"/>
                </a:solidFill>
                <a:latin typeface="Arial"/>
                <a:cs typeface="Arial"/>
              </a:rPr>
              <a:t>Strategic</a:t>
            </a:r>
            <a:r>
              <a:rPr dirty="0" sz="1200" spc="-9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31F20"/>
                </a:solidFill>
                <a:latin typeface="Arial"/>
                <a:cs typeface="Arial"/>
              </a:rPr>
              <a:t>Objective</a:t>
            </a:r>
            <a:r>
              <a:rPr dirty="0" sz="1200" spc="-9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50" b="1">
                <a:solidFill>
                  <a:srgbClr val="231F20"/>
                </a:solidFill>
                <a:latin typeface="Arial"/>
                <a:cs typeface="Arial"/>
              </a:rPr>
              <a:t>1:</a:t>
            </a:r>
            <a:r>
              <a:rPr dirty="0" sz="1200" spc="-9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Develop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Culture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andTradition</a:t>
            </a:r>
            <a:endParaRPr sz="1200">
              <a:latin typeface="Trebuchet MS"/>
              <a:cs typeface="Trebuchet MS"/>
            </a:endParaRPr>
          </a:p>
          <a:p>
            <a:pPr algn="just" lvl="2" marL="647065" marR="183515" indent="-228600">
              <a:lnSpc>
                <a:spcPct val="125000"/>
              </a:lnSpc>
              <a:buAutoNum type="arabicParenR"/>
              <a:tabLst>
                <a:tab pos="647065" algn="l"/>
              </a:tabLst>
            </a:pPr>
            <a:r>
              <a:rPr dirty="0" sz="1200" b="1">
                <a:solidFill>
                  <a:srgbClr val="231F20"/>
                </a:solidFill>
                <a:latin typeface="Arial"/>
                <a:cs typeface="Arial"/>
              </a:rPr>
              <a:t>Strategic</a:t>
            </a:r>
            <a:r>
              <a:rPr dirty="0" sz="1200" spc="254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31F20"/>
                </a:solidFill>
                <a:latin typeface="Arial"/>
                <a:cs typeface="Arial"/>
              </a:rPr>
              <a:t>Objective</a:t>
            </a:r>
            <a:r>
              <a:rPr dirty="0" sz="1200" spc="254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31F20"/>
                </a:solidFill>
                <a:latin typeface="Arial"/>
                <a:cs typeface="Arial"/>
              </a:rPr>
              <a:t>No.</a:t>
            </a:r>
            <a:r>
              <a:rPr dirty="0" sz="1200" spc="15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31F20"/>
                </a:solidFill>
                <a:latin typeface="Arial"/>
                <a:cs typeface="Arial"/>
              </a:rPr>
              <a:t>2:</a:t>
            </a:r>
            <a:r>
              <a:rPr dirty="0" sz="1200" spc="15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Achieve</a:t>
            </a:r>
            <a:r>
              <a:rPr dirty="0" sz="1200" spc="229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2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sustain</a:t>
            </a:r>
            <a:r>
              <a:rPr dirty="0" sz="1200" spc="229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excellence</a:t>
            </a:r>
            <a:r>
              <a:rPr dirty="0" sz="1200" spc="2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2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academic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performance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at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all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levels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(Form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IV),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attaining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MSS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at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least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9.5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subsequent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KCSE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Exams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year-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on.</a:t>
            </a:r>
            <a:endParaRPr sz="1200">
              <a:latin typeface="Trebuchet MS"/>
              <a:cs typeface="Trebuchet MS"/>
            </a:endParaRPr>
          </a:p>
          <a:p>
            <a:pPr algn="just" lvl="2" marL="638175" marR="183515" indent="-219710">
              <a:lnSpc>
                <a:spcPct val="125000"/>
              </a:lnSpc>
              <a:buAutoNum type="arabicParenR"/>
              <a:tabLst>
                <a:tab pos="647065" algn="l"/>
              </a:tabLst>
            </a:pPr>
            <a:r>
              <a:rPr dirty="0" sz="1200" spc="-10" b="1">
                <a:solidFill>
                  <a:srgbClr val="231F20"/>
                </a:solidFill>
                <a:latin typeface="Arial"/>
                <a:cs typeface="Arial"/>
              </a:rPr>
              <a:t>Strategic</a:t>
            </a:r>
            <a:r>
              <a:rPr dirty="0" sz="1200" spc="27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231F20"/>
                </a:solidFill>
                <a:latin typeface="Arial"/>
                <a:cs typeface="Arial"/>
              </a:rPr>
              <a:t>Objective</a:t>
            </a:r>
            <a:r>
              <a:rPr dirty="0" sz="1200" spc="27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15" b="1">
                <a:solidFill>
                  <a:srgbClr val="231F20"/>
                </a:solidFill>
                <a:latin typeface="Arial"/>
                <a:cs typeface="Arial"/>
              </a:rPr>
              <a:t>No.</a:t>
            </a:r>
            <a:r>
              <a:rPr dirty="0" sz="1200" spc="15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45" b="1">
                <a:solidFill>
                  <a:srgbClr val="231F20"/>
                </a:solidFill>
                <a:latin typeface="Arial"/>
                <a:cs typeface="Arial"/>
              </a:rPr>
              <a:t>3:</a:t>
            </a:r>
            <a:r>
              <a:rPr dirty="0" sz="1200" spc="27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Improve,</a:t>
            </a:r>
            <a:r>
              <a:rPr dirty="0" sz="1200" spc="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Expand</a:t>
            </a:r>
            <a:r>
              <a:rPr dirty="0" sz="1200" spc="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Maintain</a:t>
            </a:r>
            <a:r>
              <a:rPr dirty="0" sz="1200" spc="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Adequate</a:t>
            </a:r>
            <a:r>
              <a:rPr dirty="0" sz="1200" spc="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Infrastructure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Delivery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Quality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conducive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livable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learning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environment</a:t>
            </a:r>
            <a:r>
              <a:rPr dirty="0" sz="1200" spc="229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229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Objective</a:t>
            </a:r>
            <a:r>
              <a:rPr dirty="0" sz="1200" spc="229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No.</a:t>
            </a:r>
            <a:r>
              <a:rPr dirty="0" sz="1200" spc="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4:</a:t>
            </a:r>
            <a:r>
              <a:rPr dirty="0" sz="1200" spc="7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Achieving</a:t>
            </a:r>
            <a:r>
              <a:rPr dirty="0" sz="1200" spc="229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Excellence</a:t>
            </a:r>
            <a:r>
              <a:rPr dirty="0" sz="1200" spc="229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229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Co-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curricular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activities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including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drama,</a:t>
            </a:r>
            <a:r>
              <a:rPr dirty="0" sz="1200" spc="-2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games,</a:t>
            </a:r>
            <a:r>
              <a:rPr dirty="0" sz="1200" spc="-2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sports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athletics</a:t>
            </a:r>
            <a:endParaRPr sz="1200">
              <a:latin typeface="Trebuchet MS"/>
              <a:cs typeface="Trebuchet MS"/>
            </a:endParaRPr>
          </a:p>
          <a:p>
            <a:pPr algn="just" lvl="2" marL="647065" marR="184150" indent="-228600">
              <a:lnSpc>
                <a:spcPct val="125000"/>
              </a:lnSpc>
              <a:buAutoNum type="arabicParenR"/>
              <a:tabLst>
                <a:tab pos="647065" algn="l"/>
              </a:tabLst>
            </a:pPr>
            <a:r>
              <a:rPr dirty="0" sz="1200" b="1">
                <a:solidFill>
                  <a:srgbClr val="231F20"/>
                </a:solidFill>
                <a:latin typeface="Arial"/>
                <a:cs typeface="Arial"/>
              </a:rPr>
              <a:t>Strategic</a:t>
            </a:r>
            <a:r>
              <a:rPr dirty="0" sz="1200" spc="17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31F20"/>
                </a:solidFill>
                <a:latin typeface="Arial"/>
                <a:cs typeface="Arial"/>
              </a:rPr>
              <a:t>Objective</a:t>
            </a:r>
            <a:r>
              <a:rPr dirty="0" sz="1200" spc="17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31F20"/>
                </a:solidFill>
                <a:latin typeface="Arial"/>
                <a:cs typeface="Arial"/>
              </a:rPr>
              <a:t>No.</a:t>
            </a:r>
            <a:r>
              <a:rPr dirty="0" sz="1200" spc="8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31F20"/>
                </a:solidFill>
                <a:latin typeface="Arial"/>
                <a:cs typeface="Arial"/>
              </a:rPr>
              <a:t>5:</a:t>
            </a:r>
            <a:r>
              <a:rPr dirty="0" sz="1200" spc="8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Achieving</a:t>
            </a:r>
            <a:r>
              <a:rPr dirty="0" sz="1200" spc="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Excellent</a:t>
            </a:r>
            <a:r>
              <a:rPr dirty="0" sz="1200" spc="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Environmental</a:t>
            </a:r>
            <a:r>
              <a:rPr dirty="0" sz="1200" spc="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Quality</a:t>
            </a:r>
            <a:r>
              <a:rPr dirty="0" sz="1200" spc="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Contribution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Climate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Change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Risks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Mitigation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12</a:t>
            </a:r>
            <a:r>
              <a:rPr dirty="0"/>
              <a:t> | </a:t>
            </a:r>
            <a:r>
              <a:rPr dirty="0" spc="-30">
                <a:solidFill>
                  <a:srgbClr val="FFFFFF"/>
                </a:solidFill>
              </a:rPr>
              <a:t>Page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25215" y="3190351"/>
            <a:ext cx="5690870" cy="62293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  <a:tabLst>
                <a:tab pos="469265" algn="l"/>
              </a:tabLst>
            </a:pPr>
            <a:r>
              <a:rPr dirty="0" sz="1100" spc="-20" b="1">
                <a:solidFill>
                  <a:srgbClr val="2F5496"/>
                </a:solidFill>
                <a:latin typeface="Arial"/>
                <a:cs typeface="Arial"/>
              </a:rPr>
              <a:t>2.6.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	</a:t>
            </a:r>
            <a:r>
              <a:rPr dirty="0" sz="1100" spc="-40" b="1">
                <a:solidFill>
                  <a:srgbClr val="2F5496"/>
                </a:solidFill>
                <a:latin typeface="Arial"/>
                <a:cs typeface="Arial"/>
              </a:rPr>
              <a:t>Specific</a:t>
            </a:r>
            <a:r>
              <a:rPr dirty="0" sz="1100" spc="-6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Objectives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11100"/>
              </a:lnSpc>
              <a:spcBef>
                <a:spcPts val="20"/>
              </a:spcBef>
            </a:pP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current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shall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pursue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following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development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objectives:-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13</a:t>
            </a:r>
            <a:r>
              <a:rPr dirty="0"/>
              <a:t> | </a:t>
            </a:r>
            <a:r>
              <a:rPr dirty="0" spc="-30">
                <a:solidFill>
                  <a:srgbClr val="FFFFFF"/>
                </a:solidFill>
              </a:rPr>
              <a:t>Page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625182" y="3787873"/>
            <a:ext cx="151130" cy="63500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a)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b)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c)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625159" y="4620978"/>
            <a:ext cx="1524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d)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625096" y="5230570"/>
            <a:ext cx="1479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e)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625015" y="5636964"/>
            <a:ext cx="113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f)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624923" y="6429437"/>
            <a:ext cx="151130" cy="43180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g)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h)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624893" y="7059344"/>
            <a:ext cx="1085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i)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624757" y="8684918"/>
            <a:ext cx="1511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n)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624631" y="9497706"/>
            <a:ext cx="1511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p)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624507" y="10290175"/>
            <a:ext cx="151130" cy="43180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q)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r)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624678" y="3787873"/>
            <a:ext cx="5544185" cy="713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marR="210185">
              <a:lnSpc>
                <a:spcPct val="111100"/>
              </a:lnSpc>
              <a:spcBef>
                <a:spcPts val="100"/>
              </a:spcBef>
            </a:pP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Increase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Enrolment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from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1,986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2022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2,600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2027</a:t>
            </a:r>
            <a:r>
              <a:rPr dirty="0" sz="1200" spc="500">
                <a:solidFill>
                  <a:srgbClr val="231F20"/>
                </a:solidFill>
                <a:latin typeface="Trebuchet MS"/>
                <a:cs typeface="Trebuchet MS"/>
              </a:rPr>
              <a:t>         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Increase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Sustain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Overall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Performance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MSS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at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above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9.0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annually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Increase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number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ofTSC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employed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teachers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from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22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at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2023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50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end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2027</a:t>
            </a:r>
            <a:endParaRPr sz="1200">
              <a:latin typeface="Trebuchet MS"/>
              <a:cs typeface="Trebuchet MS"/>
            </a:endParaRPr>
          </a:p>
          <a:p>
            <a:pPr algn="just" marL="469900" marR="551815">
              <a:lnSpc>
                <a:spcPct val="111100"/>
              </a:lnSpc>
            </a:pP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Decongest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95">
                <a:solidFill>
                  <a:srgbClr val="231F20"/>
                </a:solidFill>
                <a:latin typeface="Trebuchet MS"/>
                <a:cs typeface="Trebuchet MS"/>
              </a:rPr>
              <a:t>Mt.</a:t>
            </a:r>
            <a:r>
              <a:rPr dirty="0" sz="1200" spc="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Carmel,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95">
                <a:solidFill>
                  <a:srgbClr val="231F20"/>
                </a:solidFill>
                <a:latin typeface="Trebuchet MS"/>
                <a:cs typeface="Trebuchet MS"/>
              </a:rPr>
              <a:t>Mt.</a:t>
            </a:r>
            <a:r>
              <a:rPr dirty="0" sz="1200" spc="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Kenya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Mt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Everest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Hostels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25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dirty="0" sz="1200" spc="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constructing</a:t>
            </a:r>
            <a:r>
              <a:rPr dirty="0" sz="1200" spc="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completion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1no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triple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story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Hostel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capacity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500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double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decker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bed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occupancy.</a:t>
            </a:r>
            <a:endParaRPr sz="1200">
              <a:latin typeface="Trebuchet MS"/>
              <a:cs typeface="Trebuchet MS"/>
            </a:endParaRPr>
          </a:p>
          <a:p>
            <a:pPr marL="469900" marR="305435">
              <a:lnSpc>
                <a:spcPct val="111100"/>
              </a:lnSpc>
            </a:pP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Improve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subject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Standard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Mean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Scores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STEM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Subjects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follows:</a:t>
            </a:r>
            <a:r>
              <a:rPr dirty="0" sz="1200" spc="-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Math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7.0,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Biology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8.5,</a:t>
            </a:r>
            <a:r>
              <a:rPr dirty="0" sz="1200" spc="-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Physics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10.25,</a:t>
            </a:r>
            <a:r>
              <a:rPr dirty="0" sz="1200" spc="-2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Chemistry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-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8.5,</a:t>
            </a:r>
            <a:r>
              <a:rPr dirty="0" sz="1200" spc="-2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English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9.45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end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2027.</a:t>
            </a:r>
            <a:endParaRPr sz="1200">
              <a:latin typeface="Trebuchet MS"/>
              <a:cs typeface="Trebuchet MS"/>
            </a:endParaRPr>
          </a:p>
          <a:p>
            <a:pPr marL="469900" marR="257810">
              <a:lnSpc>
                <a:spcPct val="111100"/>
              </a:lnSpc>
            </a:pP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Improve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availability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quality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quantity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safe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drinking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other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utility-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purpose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water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through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enhanced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roof-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top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water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harvesting,</a:t>
            </a:r>
            <a:r>
              <a:rPr dirty="0" sz="1200" spc="-25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storage,</a:t>
            </a:r>
            <a:r>
              <a:rPr dirty="0" sz="1200" spc="-2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treatment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distribution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well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drilling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200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meters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deep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borehole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complete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reticulation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system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including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water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kiosks.</a:t>
            </a:r>
            <a:endParaRPr sz="12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160"/>
              </a:spcBef>
            </a:pP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Construct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additional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three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(3)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classrooms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annually</a:t>
            </a:r>
            <a:endParaRPr sz="1200">
              <a:latin typeface="Trebuchet MS"/>
              <a:cs typeface="Trebuchet MS"/>
            </a:endParaRPr>
          </a:p>
          <a:p>
            <a:pPr marL="469900" marR="71120">
              <a:lnSpc>
                <a:spcPct val="111100"/>
              </a:lnSpc>
            </a:pP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Construct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20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door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students'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latrines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bio-digester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component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production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extra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cooking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gas</a:t>
            </a:r>
            <a:endParaRPr sz="1200">
              <a:latin typeface="Trebuchet MS"/>
              <a:cs typeface="Trebuchet MS"/>
            </a:endParaRPr>
          </a:p>
          <a:p>
            <a:pPr marL="469900" marR="69215">
              <a:lnSpc>
                <a:spcPct val="111100"/>
              </a:lnSpc>
            </a:pP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Install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Solarmax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52KVA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Solar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Back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Up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System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Hybrid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Inverter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provide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clean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renewable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lighting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heating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energy</a:t>
            </a:r>
            <a:endParaRPr sz="120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160"/>
              </a:spcBef>
              <a:buAutoNum type="alphaLcParenR" startAt="10"/>
              <a:tabLst>
                <a:tab pos="469900" algn="l"/>
              </a:tabLst>
            </a:pP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Construct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8nos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Science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Laboratories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boost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STEM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subjects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end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2027</a:t>
            </a:r>
            <a:endParaRPr sz="120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160"/>
              </a:spcBef>
              <a:buAutoNum type="alphaLcParenR" startAt="10"/>
              <a:tabLst>
                <a:tab pos="469900" algn="l"/>
              </a:tabLst>
            </a:pP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Construct,</a:t>
            </a:r>
            <a:r>
              <a:rPr dirty="0" sz="1200" spc="-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Furnish,</a:t>
            </a:r>
            <a:r>
              <a:rPr dirty="0" sz="1200" spc="-2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Equip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Stock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500-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capacity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library,</a:t>
            </a:r>
            <a:endParaRPr sz="120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160"/>
              </a:spcBef>
              <a:buAutoNum type="alphaLcParenR" startAt="10"/>
              <a:tabLst>
                <a:tab pos="469900" algn="l"/>
              </a:tabLst>
            </a:pP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Construct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10nos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single-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bedroom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staff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houses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annually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period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4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years</a:t>
            </a:r>
            <a:endParaRPr sz="1200">
              <a:latin typeface="Trebuchet MS"/>
              <a:cs typeface="Trebuchet MS"/>
            </a:endParaRPr>
          </a:p>
          <a:p>
            <a:pPr marL="469900" marR="357505" indent="-457200">
              <a:lnSpc>
                <a:spcPct val="111100"/>
              </a:lnSpc>
              <a:buAutoNum type="alphaLcParenR" startAt="10"/>
              <a:tabLst>
                <a:tab pos="469900" algn="l"/>
              </a:tabLst>
            </a:pP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Construct,</a:t>
            </a:r>
            <a:r>
              <a:rPr dirty="0" sz="1200" spc="-2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furnish,</a:t>
            </a:r>
            <a:r>
              <a:rPr dirty="0" sz="1200" spc="-2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equip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Food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andTools/Equipment/Apparatus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Stores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conformity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Code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Regulations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Building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Construction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such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facilities within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schools;</a:t>
            </a:r>
            <a:endParaRPr sz="1200">
              <a:latin typeface="Trebuchet MS"/>
              <a:cs typeface="Trebuchet MS"/>
            </a:endParaRPr>
          </a:p>
          <a:p>
            <a:pPr marL="469900" marR="166370">
              <a:lnSpc>
                <a:spcPct val="111100"/>
              </a:lnSpc>
            </a:pP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Enlarge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modernize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food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serving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areas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ensure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children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are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protected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scorching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sun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torrential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rains</a:t>
            </a:r>
            <a:endParaRPr sz="1200">
              <a:latin typeface="Trebuchet MS"/>
              <a:cs typeface="Trebuchet MS"/>
            </a:endParaRPr>
          </a:p>
          <a:p>
            <a:pPr marL="469265" marR="5080" indent="-457200">
              <a:lnSpc>
                <a:spcPct val="111100"/>
              </a:lnSpc>
              <a:tabLst>
                <a:tab pos="469265" algn="l"/>
              </a:tabLst>
            </a:pP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o)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Acquire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unit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17-seater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Coaster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a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Single-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Cab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Pick-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UpVans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improve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mobility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service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delivery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school.</a:t>
            </a:r>
            <a:r>
              <a:rPr dirty="0" sz="1200" spc="500">
                <a:solidFill>
                  <a:srgbClr val="231F20"/>
                </a:solidFill>
                <a:latin typeface="Trebuchet MS"/>
                <a:cs typeface="Trebuchet MS"/>
              </a:rPr>
              <a:t>            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Construct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modern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administration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block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provisions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Principal's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Office,</a:t>
            </a:r>
            <a:r>
              <a:rPr dirty="0" sz="1200" spc="-2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Deputy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Principal's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Office,</a:t>
            </a:r>
            <a:r>
              <a:rPr dirty="0" sz="1200" spc="-2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Director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Studies'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Office,</a:t>
            </a:r>
            <a:r>
              <a:rPr dirty="0" sz="1200" spc="-2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Head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Examiner's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Office,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Bursar's/Cashier's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Office,</a:t>
            </a:r>
            <a:r>
              <a:rPr dirty="0" sz="1200" spc="-2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Staff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Room,</a:t>
            </a:r>
            <a:r>
              <a:rPr dirty="0" sz="1200" spc="-2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Strong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Room/Store,</a:t>
            </a:r>
            <a:r>
              <a:rPr dirty="0" sz="1200" spc="-2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Board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Room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Conference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Room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reception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area.</a:t>
            </a:r>
            <a:endParaRPr sz="1200">
              <a:latin typeface="Trebuchet MS"/>
              <a:cs typeface="Trebuchet MS"/>
            </a:endParaRPr>
          </a:p>
          <a:p>
            <a:pPr marL="469265">
              <a:lnSpc>
                <a:spcPct val="100000"/>
              </a:lnSpc>
              <a:spcBef>
                <a:spcPts val="160"/>
              </a:spcBef>
            </a:pP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Promote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ICT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integration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teaching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learning</a:t>
            </a:r>
            <a:endParaRPr sz="1200">
              <a:latin typeface="Trebuchet MS"/>
              <a:cs typeface="Trebuchet MS"/>
            </a:endParaRPr>
          </a:p>
          <a:p>
            <a:pPr marL="469265" marR="294005">
              <a:lnSpc>
                <a:spcPct val="111100"/>
              </a:lnSpc>
            </a:pP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Promote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greening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program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through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planting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shade,</a:t>
            </a:r>
            <a:r>
              <a:rPr dirty="0" sz="1200" spc="-2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fruit,</a:t>
            </a:r>
            <a:r>
              <a:rPr dirty="0" sz="1200" spc="-2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indigenous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an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exotic/commercial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trees.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774925" y="3309077"/>
            <a:ext cx="565150" cy="7630795"/>
          </a:xfrm>
          <a:prstGeom prst="rect">
            <a:avLst/>
          </a:prstGeom>
        </p:spPr>
        <p:txBody>
          <a:bodyPr wrap="square" lIns="0" tIns="6350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  <a:tabLst>
                <a:tab pos="376555" algn="l"/>
              </a:tabLst>
            </a:pPr>
            <a:r>
              <a:rPr dirty="0" sz="1100" spc="-20" b="1">
                <a:solidFill>
                  <a:srgbClr val="2F5496"/>
                </a:solidFill>
                <a:latin typeface="Arial"/>
                <a:cs typeface="Arial"/>
              </a:rPr>
              <a:t>2.7.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	Projected</a:t>
            </a:r>
            <a:r>
              <a:rPr dirty="0" sz="1100" spc="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Enrolment/Students’</a:t>
            </a:r>
            <a:r>
              <a:rPr dirty="0" sz="1100" spc="1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Population</a:t>
            </a:r>
            <a:r>
              <a:rPr dirty="0" sz="1100" spc="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(2023</a:t>
            </a:r>
            <a:r>
              <a:rPr dirty="0" sz="1100" spc="9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–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2027)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>
                <a:latin typeface="Trebuchet MS"/>
                <a:cs typeface="Trebuchet MS"/>
              </a:rPr>
              <a:t>During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the</a:t>
            </a:r>
            <a:r>
              <a:rPr dirty="0" sz="1200" spc="-25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2023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165">
                <a:latin typeface="Trebuchet MS"/>
                <a:cs typeface="Trebuchet MS"/>
              </a:rPr>
              <a:t>–</a:t>
            </a:r>
            <a:r>
              <a:rPr dirty="0" sz="1200" spc="-4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2027</a:t>
            </a:r>
            <a:r>
              <a:rPr dirty="0" sz="1200" spc="-60">
                <a:latin typeface="Trebuchet MS"/>
                <a:cs typeface="Trebuchet MS"/>
              </a:rPr>
              <a:t> </a:t>
            </a:r>
            <a:r>
              <a:rPr dirty="0" sz="1200" spc="-75">
                <a:latin typeface="Trebuchet MS"/>
                <a:cs typeface="Trebuchet MS"/>
              </a:rPr>
              <a:t>Planning</a:t>
            </a:r>
            <a:r>
              <a:rPr dirty="0" sz="1200" spc="-20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Period,</a:t>
            </a:r>
            <a:r>
              <a:rPr dirty="0" sz="1200" spc="-150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the</a:t>
            </a:r>
            <a:r>
              <a:rPr dirty="0" sz="1200" spc="-2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school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enrolment</a:t>
            </a:r>
            <a:r>
              <a:rPr dirty="0" sz="1200" spc="-4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is</a:t>
            </a:r>
            <a:r>
              <a:rPr dirty="0" sz="1200" spc="-40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envisaged</a:t>
            </a:r>
            <a:r>
              <a:rPr dirty="0" sz="1200" spc="-2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to</a:t>
            </a:r>
            <a:r>
              <a:rPr dirty="0" sz="1200" spc="-4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grow</a:t>
            </a:r>
            <a:r>
              <a:rPr dirty="0" sz="1200" spc="-40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and</a:t>
            </a:r>
            <a:r>
              <a:rPr dirty="0" sz="1200" spc="-2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expand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-75">
                <a:latin typeface="Trebuchet MS"/>
                <a:cs typeface="Trebuchet MS"/>
              </a:rPr>
              <a:t>as</a:t>
            </a:r>
            <a:r>
              <a:rPr dirty="0" sz="1200" spc="-5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per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the</a:t>
            </a:r>
            <a:r>
              <a:rPr dirty="0" sz="1200" spc="-2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table</a:t>
            </a:r>
            <a:r>
              <a:rPr dirty="0" sz="1200" spc="14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9</a:t>
            </a:r>
            <a:r>
              <a:rPr dirty="0" sz="1200" spc="-50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below: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900" spc="-70" i="1">
                <a:solidFill>
                  <a:srgbClr val="44546A"/>
                </a:solidFill>
                <a:latin typeface="Trebuchet MS"/>
                <a:cs typeface="Trebuchet MS"/>
              </a:rPr>
              <a:t>Table</a:t>
            </a:r>
            <a:r>
              <a:rPr dirty="0" sz="900" spc="-105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60" i="1">
                <a:solidFill>
                  <a:srgbClr val="44546A"/>
                </a:solidFill>
                <a:latin typeface="Trebuchet MS"/>
                <a:cs typeface="Trebuchet MS"/>
              </a:rPr>
              <a:t>10:</a:t>
            </a:r>
            <a:r>
              <a:rPr dirty="0" sz="900" spc="-95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100" i="1">
                <a:solidFill>
                  <a:srgbClr val="44546A"/>
                </a:solidFill>
                <a:latin typeface="Trebuchet MS"/>
                <a:cs typeface="Trebuchet MS"/>
              </a:rPr>
              <a:t>Project</a:t>
            </a:r>
            <a:r>
              <a:rPr dirty="0" sz="90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85" i="1">
                <a:solidFill>
                  <a:srgbClr val="44546A"/>
                </a:solidFill>
                <a:latin typeface="Trebuchet MS"/>
                <a:cs typeface="Trebuchet MS"/>
              </a:rPr>
              <a:t>Enrolment</a:t>
            </a:r>
            <a:r>
              <a:rPr dirty="0" sz="900" spc="5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75" i="1">
                <a:solidFill>
                  <a:srgbClr val="44546A"/>
                </a:solidFill>
                <a:latin typeface="Trebuchet MS"/>
                <a:cs typeface="Trebuchet MS"/>
              </a:rPr>
              <a:t>vs</a:t>
            </a:r>
            <a:r>
              <a:rPr dirty="0" sz="900" spc="1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70" i="1">
                <a:solidFill>
                  <a:srgbClr val="44546A"/>
                </a:solidFill>
                <a:latin typeface="Trebuchet MS"/>
                <a:cs typeface="Trebuchet MS"/>
              </a:rPr>
              <a:t>Classes</a:t>
            </a:r>
            <a:r>
              <a:rPr dirty="0" sz="900" spc="15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65" i="1">
                <a:solidFill>
                  <a:srgbClr val="44546A"/>
                </a:solidFill>
                <a:latin typeface="Trebuchet MS"/>
                <a:cs typeface="Trebuchet MS"/>
              </a:rPr>
              <a:t>Expansion</a:t>
            </a:r>
            <a:r>
              <a:rPr dirty="0" sz="90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55" i="1">
                <a:solidFill>
                  <a:srgbClr val="44546A"/>
                </a:solidFill>
                <a:latin typeface="Trebuchet MS"/>
                <a:cs typeface="Trebuchet MS"/>
              </a:rPr>
              <a:t>Needs</a:t>
            </a:r>
            <a:r>
              <a:rPr dirty="0" sz="900" spc="-1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90" i="1">
                <a:solidFill>
                  <a:srgbClr val="44546A"/>
                </a:solidFill>
                <a:latin typeface="Trebuchet MS"/>
                <a:cs typeface="Trebuchet MS"/>
              </a:rPr>
              <a:t>between</a:t>
            </a:r>
            <a:r>
              <a:rPr dirty="0" sz="900" i="1">
                <a:solidFill>
                  <a:srgbClr val="44546A"/>
                </a:solidFill>
                <a:latin typeface="Trebuchet MS"/>
                <a:cs typeface="Trebuchet MS"/>
              </a:rPr>
              <a:t> 2023</a:t>
            </a:r>
            <a:r>
              <a:rPr dirty="0" sz="900" spc="13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105" i="1">
                <a:solidFill>
                  <a:srgbClr val="44546A"/>
                </a:solidFill>
                <a:latin typeface="Trebuchet MS"/>
                <a:cs typeface="Trebuchet MS"/>
              </a:rPr>
              <a:t>-</a:t>
            </a:r>
            <a:r>
              <a:rPr dirty="0" sz="900" spc="5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20" i="1">
                <a:solidFill>
                  <a:srgbClr val="44546A"/>
                </a:solidFill>
                <a:latin typeface="Trebuchet MS"/>
                <a:cs typeface="Trebuchet MS"/>
              </a:rPr>
              <a:t>2027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14</a:t>
            </a:r>
            <a:r>
              <a:rPr dirty="0"/>
              <a:t> | </a:t>
            </a:r>
            <a:r>
              <a:rPr dirty="0" spc="-30">
                <a:solidFill>
                  <a:srgbClr val="FFFFFF"/>
                </a:solidFill>
              </a:rPr>
              <a:t>Page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273496" y="3249209"/>
          <a:ext cx="4429125" cy="9015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7390"/>
                <a:gridCol w="534035"/>
                <a:gridCol w="447675"/>
                <a:gridCol w="424814"/>
                <a:gridCol w="449580"/>
                <a:gridCol w="448309"/>
                <a:gridCol w="448310"/>
                <a:gridCol w="370204"/>
                <a:gridCol w="518795"/>
              </a:tblGrid>
              <a:tr h="574675">
                <a:tc>
                  <a:txBody>
                    <a:bodyPr/>
                    <a:lstStyle/>
                    <a:p>
                      <a:pPr marL="69215">
                        <a:lnSpc>
                          <a:spcPts val="1135"/>
                        </a:lnSpc>
                      </a:pPr>
                      <a:r>
                        <a:rPr dirty="0" sz="1000" spc="-10">
                          <a:latin typeface="Trebuchet MS"/>
                          <a:cs typeface="Trebuchet MS"/>
                        </a:rPr>
                        <a:t>NOTE: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</a:pPr>
                      <a:r>
                        <a:rPr dirty="0" sz="1000" spc="60" b="1">
                          <a:latin typeface="Arial"/>
                          <a:cs typeface="Arial"/>
                        </a:rPr>
                        <a:t>ADDITIONS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173990" marR="187960">
                        <a:lnSpc>
                          <a:spcPct val="112500"/>
                        </a:lnSpc>
                      </a:pPr>
                      <a:r>
                        <a:rPr dirty="0" sz="1000" spc="45" b="1">
                          <a:latin typeface="Arial"/>
                          <a:cs typeface="Arial"/>
                        </a:rPr>
                        <a:t>(STUDENTS</a:t>
                      </a:r>
                      <a:r>
                        <a:rPr dirty="0" sz="1000" spc="-1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VS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CLASSES)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25"/>
                        </a:lnSpc>
                      </a:pPr>
                      <a:r>
                        <a:rPr dirty="0" sz="1000" spc="30">
                          <a:latin typeface="Trebuchet MS"/>
                          <a:cs typeface="Trebuchet MS"/>
                        </a:rPr>
                        <a:t>TOTAL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25"/>
                        </a:lnSpc>
                      </a:pPr>
                      <a:r>
                        <a:rPr dirty="0" sz="1000" spc="-25">
                          <a:latin typeface="Trebuchet MS"/>
                          <a:cs typeface="Trebuchet MS"/>
                        </a:rPr>
                        <a:t>IV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35"/>
                        </a:lnSpc>
                      </a:pPr>
                      <a:r>
                        <a:rPr dirty="0" sz="1000" spc="-25">
                          <a:latin typeface="Trebuchet MS"/>
                          <a:cs typeface="Trebuchet MS"/>
                        </a:rPr>
                        <a:t>III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25"/>
                        </a:lnSpc>
                      </a:pPr>
                      <a:r>
                        <a:rPr dirty="0" sz="1000" spc="-25">
                          <a:latin typeface="Trebuchet MS"/>
                          <a:cs typeface="Trebuchet MS"/>
                        </a:rPr>
                        <a:t>II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25"/>
                        </a:lnSpc>
                      </a:pPr>
                      <a:r>
                        <a:rPr dirty="0" sz="1000" spc="-50">
                          <a:latin typeface="Trebuchet MS"/>
                          <a:cs typeface="Trebuchet MS"/>
                        </a:rPr>
                        <a:t>I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215" marR="64769" indent="4445">
                        <a:lnSpc>
                          <a:spcPct val="113500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FORM/ CLASS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509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770255">
                <a:tc rowSpan="11">
                  <a:txBody>
                    <a:bodyPr/>
                    <a:lstStyle/>
                    <a:p>
                      <a:pPr marL="69215">
                        <a:lnSpc>
                          <a:spcPts val="1135"/>
                        </a:lnSpc>
                      </a:pPr>
                      <a:r>
                        <a:rPr dirty="0" sz="1000" spc="-2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dirty="0" sz="10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60">
                          <a:latin typeface="Trebuchet MS"/>
                          <a:cs typeface="Trebuchet MS"/>
                        </a:rPr>
                        <a:t>above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45">
                          <a:latin typeface="Trebuchet MS"/>
                          <a:cs typeface="Trebuchet MS"/>
                        </a:rPr>
                        <a:t>projections</a:t>
                      </a:r>
                      <a:r>
                        <a:rPr dirty="0" sz="10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70">
                          <a:latin typeface="Trebuchet MS"/>
                          <a:cs typeface="Trebuchet MS"/>
                        </a:rPr>
                        <a:t>are</a:t>
                      </a:r>
                      <a:r>
                        <a:rPr dirty="0" sz="10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65">
                          <a:latin typeface="Trebuchet MS"/>
                          <a:cs typeface="Trebuchet MS"/>
                        </a:rPr>
                        <a:t>based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65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60">
                          <a:latin typeface="Trebuchet MS"/>
                          <a:cs typeface="Trebuchet MS"/>
                        </a:rPr>
                        <a:t>imperative</a:t>
                      </a:r>
                      <a:r>
                        <a:rPr dirty="0" sz="10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60">
                          <a:latin typeface="Trebuchet MS"/>
                          <a:cs typeface="Trebuchet MS"/>
                        </a:rPr>
                        <a:t>need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>
                          <a:latin typeface="Trebuchet MS"/>
                          <a:cs typeface="Trebuchet MS"/>
                        </a:rPr>
                        <a:t>to </a:t>
                      </a:r>
                      <a:r>
                        <a:rPr dirty="0" sz="1000" spc="-70">
                          <a:latin typeface="Trebuchet MS"/>
                          <a:cs typeface="Trebuchet MS"/>
                        </a:rPr>
                        <a:t>peg</a:t>
                      </a:r>
                      <a:r>
                        <a:rPr dirty="0" sz="10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45">
                          <a:latin typeface="Trebuchet MS"/>
                          <a:cs typeface="Trebuchet MS"/>
                        </a:rPr>
                        <a:t>admissions</a:t>
                      </a:r>
                      <a:r>
                        <a:rPr dirty="0" sz="10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>
                          <a:latin typeface="Trebuchet MS"/>
                          <a:cs typeface="Trebuchet MS"/>
                        </a:rPr>
                        <a:t>on </a:t>
                      </a:r>
                      <a:r>
                        <a:rPr dirty="0" sz="1000" spc="-60">
                          <a:latin typeface="Trebuchet MS"/>
                          <a:cs typeface="Trebuchet MS"/>
                        </a:rPr>
                        <a:t>physical</a:t>
                      </a:r>
                      <a:r>
                        <a:rPr dirty="0" sz="10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5">
                          <a:latin typeface="Trebuchet MS"/>
                          <a:cs typeface="Trebuchet MS"/>
                        </a:rPr>
                        <a:t>infrastructure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45">
                          <a:latin typeface="Trebuchet MS"/>
                          <a:cs typeface="Trebuchet MS"/>
                        </a:rPr>
                        <a:t>expansion</a:t>
                      </a:r>
                      <a:r>
                        <a:rPr dirty="0" sz="10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7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60">
                          <a:latin typeface="Trebuchet MS"/>
                          <a:cs typeface="Trebuchet MS"/>
                        </a:rPr>
                        <a:t>development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65">
                          <a:latin typeface="Trebuchet MS"/>
                          <a:cs typeface="Trebuchet MS"/>
                        </a:rPr>
                        <a:t>while</a:t>
                      </a:r>
                      <a:r>
                        <a:rPr dirty="0" sz="10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70">
                          <a:latin typeface="Trebuchet MS"/>
                          <a:cs typeface="Trebuchet MS"/>
                        </a:rPr>
                        <a:t>b</a:t>
                      </a:r>
                      <a:r>
                        <a:rPr dirty="0" sz="1000" spc="-1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70">
                          <a:latin typeface="Trebuchet MS"/>
                          <a:cs typeface="Trebuchet MS"/>
                        </a:rPr>
                        <a:t>eing</a:t>
                      </a:r>
                      <a:r>
                        <a:rPr dirty="0" sz="10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75">
                          <a:latin typeface="Trebuchet MS"/>
                          <a:cs typeface="Trebuchet MS"/>
                        </a:rPr>
                        <a:t>alive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65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dirty="0" sz="10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20">
                          <a:latin typeface="Trebuchet MS"/>
                          <a:cs typeface="Trebuchet MS"/>
                        </a:rPr>
                        <a:t>need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000" spc="-3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dirty="0" sz="1000" spc="-114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“LEAVE</a:t>
                      </a:r>
                      <a:r>
                        <a:rPr dirty="0" sz="100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150">
                          <a:latin typeface="Trebuchet MS"/>
                          <a:cs typeface="Trebuchet MS"/>
                        </a:rPr>
                        <a:t>NO</a:t>
                      </a:r>
                      <a:r>
                        <a:rPr dirty="0" sz="100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55">
                          <a:latin typeface="Trebuchet MS"/>
                          <a:cs typeface="Trebuchet MS"/>
                        </a:rPr>
                        <a:t>CHILD</a:t>
                      </a:r>
                      <a:r>
                        <a:rPr dirty="0" sz="10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>
                          <a:latin typeface="Trebuchet MS"/>
                          <a:cs typeface="Trebuchet MS"/>
                        </a:rPr>
                        <a:t>BEHIND”</a:t>
                      </a:r>
                      <a:r>
                        <a:rPr dirty="0" sz="10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65">
                          <a:latin typeface="Trebuchet MS"/>
                          <a:cs typeface="Trebuchet MS"/>
                        </a:rPr>
                        <a:t>as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40">
                          <a:latin typeface="Trebuchet MS"/>
                          <a:cs typeface="Trebuchet MS"/>
                        </a:rPr>
                        <a:t>espoused</a:t>
                      </a:r>
                      <a:r>
                        <a:rPr dirty="0" sz="10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60">
                          <a:latin typeface="Trebuchet MS"/>
                          <a:cs typeface="Trebuchet MS"/>
                        </a:rPr>
                        <a:t>by</a:t>
                      </a:r>
                      <a:r>
                        <a:rPr dirty="0" sz="10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65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>
                          <a:latin typeface="Trebuchet MS"/>
                          <a:cs typeface="Trebuchet MS"/>
                        </a:rPr>
                        <a:t>100%</a:t>
                      </a:r>
                      <a:r>
                        <a:rPr dirty="0" sz="1000" spc="-1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40">
                          <a:latin typeface="Trebuchet MS"/>
                          <a:cs typeface="Trebuchet MS"/>
                        </a:rPr>
                        <a:t>Transition</a:t>
                      </a:r>
                      <a:r>
                        <a:rPr dirty="0" sz="100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0">
                          <a:latin typeface="Trebuchet MS"/>
                          <a:cs typeface="Trebuchet MS"/>
                        </a:rPr>
                        <a:t>Policy</a:t>
                      </a:r>
                      <a:r>
                        <a:rPr dirty="0" sz="10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75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100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0">
                          <a:latin typeface="Trebuchet MS"/>
                          <a:cs typeface="Trebuchet MS"/>
                        </a:rPr>
                        <a:t>Transition</a:t>
                      </a:r>
                      <a:r>
                        <a:rPr dirty="0" sz="10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35">
                          <a:latin typeface="Trebuchet MS"/>
                          <a:cs typeface="Trebuchet MS"/>
                        </a:rPr>
                        <a:t>from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80">
                          <a:latin typeface="Trebuchet MS"/>
                          <a:cs typeface="Trebuchet MS"/>
                        </a:rPr>
                        <a:t>8.4.4</a:t>
                      </a:r>
                      <a:r>
                        <a:rPr dirty="0" sz="10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dirty="0" sz="10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75">
                          <a:latin typeface="Trebuchet MS"/>
                          <a:cs typeface="Trebuchet MS"/>
                        </a:rPr>
                        <a:t>2.6.6.3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55">
                          <a:latin typeface="Trebuchet MS"/>
                          <a:cs typeface="Trebuchet MS"/>
                        </a:rPr>
                        <a:t>CB</a:t>
                      </a:r>
                      <a:r>
                        <a:rPr dirty="0" sz="1000" spc="1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110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5">
                          <a:latin typeface="Trebuchet MS"/>
                          <a:cs typeface="Trebuchet MS"/>
                        </a:rPr>
                        <a:t>program.</a:t>
                      </a:r>
                      <a:r>
                        <a:rPr dirty="0" sz="10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55">
                          <a:latin typeface="Trebuchet MS"/>
                          <a:cs typeface="Trebuchet MS"/>
                        </a:rPr>
                        <a:t>We</a:t>
                      </a:r>
                      <a:r>
                        <a:rPr dirty="0" sz="100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65">
                          <a:latin typeface="Trebuchet MS"/>
                          <a:cs typeface="Trebuchet MS"/>
                        </a:rPr>
                        <a:t>are</a:t>
                      </a:r>
                      <a:r>
                        <a:rPr dirty="0" sz="100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0">
                          <a:latin typeface="Trebuchet MS"/>
                          <a:cs typeface="Trebuchet MS"/>
                        </a:rPr>
                        <a:t>committed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25">
                          <a:latin typeface="Trebuchet MS"/>
                          <a:cs typeface="Trebuchet MS"/>
                        </a:rPr>
                        <a:t>to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69215" marR="318770">
                        <a:lnSpc>
                          <a:spcPct val="112500"/>
                        </a:lnSpc>
                      </a:pPr>
                      <a:r>
                        <a:rPr dirty="0" sz="1000" spc="-35">
                          <a:latin typeface="Trebuchet MS"/>
                          <a:cs typeface="Trebuchet MS"/>
                        </a:rPr>
                        <a:t>support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7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65">
                          <a:latin typeface="Trebuchet MS"/>
                          <a:cs typeface="Trebuchet MS"/>
                        </a:rPr>
                        <a:t>implementation</a:t>
                      </a:r>
                      <a:r>
                        <a:rPr dirty="0" sz="10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6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60">
                          <a:latin typeface="Trebuchet MS"/>
                          <a:cs typeface="Trebuchet MS"/>
                        </a:rPr>
                        <a:t>these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5">
                          <a:latin typeface="Trebuchet MS"/>
                          <a:cs typeface="Trebuchet MS"/>
                        </a:rPr>
                        <a:t>policies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70">
                          <a:latin typeface="Trebuchet MS"/>
                          <a:cs typeface="Trebuchet MS"/>
                        </a:rPr>
                        <a:t>as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0">
                          <a:latin typeface="Trebuchet MS"/>
                          <a:cs typeface="Trebuchet MS"/>
                        </a:rPr>
                        <a:t>we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45">
                          <a:latin typeface="Trebuchet MS"/>
                          <a:cs typeface="Trebuchet MS"/>
                        </a:rPr>
                        <a:t>endeavor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0">
                          <a:latin typeface="Trebuchet MS"/>
                          <a:cs typeface="Trebuchet MS"/>
                        </a:rPr>
                        <a:t>produce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60">
                          <a:latin typeface="Trebuchet MS"/>
                          <a:cs typeface="Trebuchet MS"/>
                        </a:rPr>
                        <a:t>holistically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40">
                          <a:latin typeface="Trebuchet MS"/>
                          <a:cs typeface="Trebuchet MS"/>
                        </a:rPr>
                        <a:t>oriented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65">
                          <a:latin typeface="Trebuchet MS"/>
                          <a:cs typeface="Trebuchet MS"/>
                        </a:rPr>
                        <a:t>children</a:t>
                      </a:r>
                      <a:r>
                        <a:rPr dirty="0" sz="10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75">
                          <a:latin typeface="Trebuchet MS"/>
                          <a:cs typeface="Trebuchet MS"/>
                        </a:rPr>
                        <a:t>that</a:t>
                      </a:r>
                      <a:r>
                        <a:rPr dirty="0" sz="10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75">
                          <a:latin typeface="Trebuchet MS"/>
                          <a:cs typeface="Trebuchet MS"/>
                        </a:rPr>
                        <a:t>will</a:t>
                      </a:r>
                      <a:r>
                        <a:rPr dirty="0" sz="10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70">
                          <a:latin typeface="Trebuchet MS"/>
                          <a:cs typeface="Trebuchet MS"/>
                        </a:rPr>
                        <a:t>be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30">
                          <a:latin typeface="Trebuchet MS"/>
                          <a:cs typeface="Trebuchet MS"/>
                        </a:rPr>
                        <a:t>best-</a:t>
                      </a:r>
                      <a:r>
                        <a:rPr dirty="0" sz="1000" spc="-80">
                          <a:latin typeface="Trebuchet MS"/>
                          <a:cs typeface="Trebuchet MS"/>
                        </a:rPr>
                        <a:t>fit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2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dirty="0" sz="10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65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25">
                          <a:latin typeface="Trebuchet MS"/>
                          <a:cs typeface="Trebuchet MS"/>
                        </a:rPr>
                        <a:t>post</a:t>
                      </a:r>
                      <a:r>
                        <a:rPr dirty="0" sz="10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21</a:t>
                      </a:r>
                      <a:r>
                        <a:rPr dirty="0" baseline="37037" sz="900" spc="-15">
                          <a:latin typeface="Trebuchet MS"/>
                          <a:cs typeface="Trebuchet MS"/>
                        </a:rPr>
                        <a:t>st</a:t>
                      </a:r>
                      <a:r>
                        <a:rPr dirty="0" baseline="37037" sz="900" spc="157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20">
                          <a:latin typeface="Trebuchet MS"/>
                          <a:cs typeface="Trebuchet MS"/>
                        </a:rPr>
                        <a:t>Century 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Digital Economy.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25"/>
                        </a:lnSpc>
                      </a:pPr>
                      <a:r>
                        <a:rPr dirty="0" sz="1000" spc="-25">
                          <a:latin typeface="Trebuchet MS"/>
                          <a:cs typeface="Trebuchet MS"/>
                        </a:rPr>
                        <a:t>28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25"/>
                        </a:lnSpc>
                      </a:pPr>
                      <a:r>
                        <a:rPr dirty="0" sz="1000" spc="-50">
                          <a:latin typeface="Trebuchet MS"/>
                          <a:cs typeface="Trebuchet MS"/>
                        </a:rPr>
                        <a:t>5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35"/>
                        </a:lnSpc>
                      </a:pPr>
                      <a:r>
                        <a:rPr dirty="0" sz="1000" spc="-50">
                          <a:latin typeface="Trebuchet MS"/>
                          <a:cs typeface="Trebuchet MS"/>
                        </a:rPr>
                        <a:t>7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25"/>
                        </a:lnSpc>
                      </a:pPr>
                      <a:r>
                        <a:rPr dirty="0" sz="1000" spc="-50">
                          <a:latin typeface="Trebuchet MS"/>
                          <a:cs typeface="Trebuchet MS"/>
                        </a:rPr>
                        <a:t>8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25"/>
                        </a:lnSpc>
                      </a:pPr>
                      <a:r>
                        <a:rPr dirty="0" sz="1000" spc="-50">
                          <a:latin typeface="Trebuchet MS"/>
                          <a:cs typeface="Trebuchet MS"/>
                        </a:rPr>
                        <a:t>8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STREAMS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01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20" b="1">
                          <a:latin typeface="Arial"/>
                          <a:cs typeface="Arial"/>
                        </a:rPr>
                        <a:t>2023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255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175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Trebuchet MS"/>
                          <a:cs typeface="Trebuchet MS"/>
                        </a:rPr>
                        <a:t>1,964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25"/>
                        </a:lnSpc>
                      </a:pPr>
                      <a:r>
                        <a:rPr dirty="0" sz="1000" spc="-25">
                          <a:latin typeface="Trebuchet MS"/>
                          <a:cs typeface="Trebuchet MS"/>
                        </a:rPr>
                        <a:t>296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35"/>
                        </a:lnSpc>
                      </a:pPr>
                      <a:r>
                        <a:rPr dirty="0" sz="1000" spc="-25">
                          <a:latin typeface="Trebuchet MS"/>
                          <a:cs typeface="Trebuchet MS"/>
                        </a:rPr>
                        <a:t>454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25"/>
                        </a:lnSpc>
                      </a:pPr>
                      <a:r>
                        <a:rPr dirty="0" sz="1000" spc="-25">
                          <a:latin typeface="Trebuchet MS"/>
                          <a:cs typeface="Trebuchet MS"/>
                        </a:rPr>
                        <a:t>606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25"/>
                        </a:lnSpc>
                      </a:pPr>
                      <a:r>
                        <a:rPr dirty="0" sz="1000" spc="-25">
                          <a:latin typeface="Trebuchet MS"/>
                          <a:cs typeface="Trebuchet MS"/>
                        </a:rPr>
                        <a:t>608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000" spc="45" b="1">
                          <a:latin typeface="Arial"/>
                          <a:cs typeface="Arial"/>
                        </a:rPr>
                        <a:t>ACTUAL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01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255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702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35"/>
                        </a:lnSpc>
                      </a:pPr>
                      <a:r>
                        <a:rPr dirty="0" sz="1000" spc="-50">
                          <a:latin typeface="Trebuchet MS"/>
                          <a:cs typeface="Trebuchet MS"/>
                        </a:rPr>
                        <a:t>3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25"/>
                        </a:lnSpc>
                      </a:pPr>
                      <a:r>
                        <a:rPr dirty="0" sz="1000" spc="-25">
                          <a:latin typeface="Trebuchet MS"/>
                          <a:cs typeface="Trebuchet MS"/>
                        </a:rPr>
                        <a:t>31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25"/>
                        </a:lnSpc>
                      </a:pPr>
                      <a:r>
                        <a:rPr dirty="0" sz="1000" spc="-50">
                          <a:latin typeface="Trebuchet MS"/>
                          <a:cs typeface="Trebuchet MS"/>
                        </a:rPr>
                        <a:t>7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35"/>
                        </a:lnSpc>
                      </a:pPr>
                      <a:r>
                        <a:rPr dirty="0" sz="1000" spc="-50">
                          <a:latin typeface="Trebuchet MS"/>
                          <a:cs typeface="Trebuchet MS"/>
                        </a:rPr>
                        <a:t>8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25"/>
                        </a:lnSpc>
                      </a:pPr>
                      <a:r>
                        <a:rPr dirty="0" sz="1000" spc="-50">
                          <a:latin typeface="Trebuchet MS"/>
                          <a:cs typeface="Trebuchet MS"/>
                        </a:rPr>
                        <a:t>8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25"/>
                        </a:lnSpc>
                      </a:pPr>
                      <a:r>
                        <a:rPr dirty="0" sz="1000" spc="-50">
                          <a:latin typeface="Trebuchet MS"/>
                          <a:cs typeface="Trebuchet MS"/>
                        </a:rPr>
                        <a:t>8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STREAMS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01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20" b="1">
                          <a:latin typeface="Arial"/>
                          <a:cs typeface="Arial"/>
                        </a:rPr>
                        <a:t>2024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255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175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35"/>
                        </a:lnSpc>
                      </a:pPr>
                      <a:r>
                        <a:rPr dirty="0" sz="1000" spc="-25">
                          <a:latin typeface="Trebuchet MS"/>
                          <a:cs typeface="Trebuchet MS"/>
                        </a:rPr>
                        <a:t>351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Trebuchet MS"/>
                          <a:cs typeface="Trebuchet MS"/>
                        </a:rPr>
                        <a:t>2,314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25"/>
                        </a:lnSpc>
                      </a:pPr>
                      <a:r>
                        <a:rPr dirty="0" sz="1000" spc="-25">
                          <a:latin typeface="Trebuchet MS"/>
                          <a:cs typeface="Trebuchet MS"/>
                        </a:rPr>
                        <a:t>454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35"/>
                        </a:lnSpc>
                      </a:pPr>
                      <a:r>
                        <a:rPr dirty="0" sz="1000" spc="-25">
                          <a:latin typeface="Trebuchet MS"/>
                          <a:cs typeface="Trebuchet MS"/>
                        </a:rPr>
                        <a:t>607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25"/>
                        </a:lnSpc>
                      </a:pPr>
                      <a:r>
                        <a:rPr dirty="0" sz="1000" spc="-25">
                          <a:latin typeface="Trebuchet MS"/>
                          <a:cs typeface="Trebuchet MS"/>
                        </a:rPr>
                        <a:t>603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25"/>
                        </a:lnSpc>
                      </a:pPr>
                      <a:r>
                        <a:rPr dirty="0" sz="1000" spc="-25">
                          <a:latin typeface="Trebuchet MS"/>
                          <a:cs typeface="Trebuchet MS"/>
                        </a:rPr>
                        <a:t>650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000" spc="45" b="1">
                          <a:latin typeface="Arial"/>
                          <a:cs typeface="Arial"/>
                        </a:rPr>
                        <a:t>ACTUAL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01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255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702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35"/>
                        </a:lnSpc>
                      </a:pPr>
                      <a:r>
                        <a:rPr dirty="0" sz="1000" spc="-50">
                          <a:latin typeface="Trebuchet MS"/>
                          <a:cs typeface="Trebuchet MS"/>
                        </a:rPr>
                        <a:t>2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25"/>
                        </a:lnSpc>
                      </a:pPr>
                      <a:r>
                        <a:rPr dirty="0" sz="1000" spc="-25">
                          <a:latin typeface="Trebuchet MS"/>
                          <a:cs typeface="Trebuchet MS"/>
                        </a:rPr>
                        <a:t>33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25"/>
                        </a:lnSpc>
                      </a:pPr>
                      <a:r>
                        <a:rPr dirty="0" sz="1000" spc="-50">
                          <a:latin typeface="Trebuchet MS"/>
                          <a:cs typeface="Trebuchet MS"/>
                        </a:rPr>
                        <a:t>8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35"/>
                        </a:lnSpc>
                      </a:pPr>
                      <a:r>
                        <a:rPr dirty="0" sz="1000" spc="-50">
                          <a:latin typeface="Trebuchet MS"/>
                          <a:cs typeface="Trebuchet MS"/>
                        </a:rPr>
                        <a:t>8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25"/>
                        </a:lnSpc>
                      </a:pPr>
                      <a:r>
                        <a:rPr dirty="0" sz="1000" spc="-50">
                          <a:latin typeface="Trebuchet MS"/>
                          <a:cs typeface="Trebuchet MS"/>
                        </a:rPr>
                        <a:t>8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25"/>
                        </a:lnSpc>
                      </a:pPr>
                      <a:r>
                        <a:rPr dirty="0" sz="1000" spc="-50">
                          <a:latin typeface="Trebuchet MS"/>
                          <a:cs typeface="Trebuchet MS"/>
                        </a:rPr>
                        <a:t>9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STREAMS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01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20" b="1">
                          <a:latin typeface="Arial"/>
                          <a:cs typeface="Arial"/>
                        </a:rPr>
                        <a:t>2025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255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1628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35"/>
                        </a:lnSpc>
                      </a:pPr>
                      <a:r>
                        <a:rPr dirty="0" sz="1000" spc="-25">
                          <a:latin typeface="Trebuchet MS"/>
                          <a:cs typeface="Trebuchet MS"/>
                        </a:rPr>
                        <a:t>239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Trebuchet MS"/>
                          <a:cs typeface="Trebuchet MS"/>
                        </a:rPr>
                        <a:t>2,553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25"/>
                        </a:lnSpc>
                      </a:pPr>
                      <a:r>
                        <a:rPr dirty="0" sz="1000" spc="-25">
                          <a:latin typeface="Trebuchet MS"/>
                          <a:cs typeface="Trebuchet MS"/>
                        </a:rPr>
                        <a:t>600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35"/>
                        </a:lnSpc>
                      </a:pPr>
                      <a:r>
                        <a:rPr dirty="0" sz="1000" spc="-25">
                          <a:latin typeface="Trebuchet MS"/>
                          <a:cs typeface="Trebuchet MS"/>
                        </a:rPr>
                        <a:t>603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25"/>
                        </a:lnSpc>
                      </a:pPr>
                      <a:r>
                        <a:rPr dirty="0" sz="1000" spc="-25">
                          <a:latin typeface="Trebuchet MS"/>
                          <a:cs typeface="Trebuchet MS"/>
                        </a:rPr>
                        <a:t>650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25"/>
                        </a:lnSpc>
                      </a:pPr>
                      <a:r>
                        <a:rPr dirty="0" sz="1000" spc="-25">
                          <a:latin typeface="Trebuchet MS"/>
                          <a:cs typeface="Trebuchet MS"/>
                        </a:rPr>
                        <a:t>700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000" spc="45" b="1">
                          <a:latin typeface="Arial"/>
                          <a:cs typeface="Arial"/>
                        </a:rPr>
                        <a:t>ACTUAL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01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255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702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35"/>
                        </a:lnSpc>
                      </a:pPr>
                      <a:r>
                        <a:rPr dirty="0" sz="1000" spc="-50">
                          <a:latin typeface="Trebuchet MS"/>
                          <a:cs typeface="Trebuchet MS"/>
                        </a:rPr>
                        <a:t>2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25"/>
                        </a:lnSpc>
                      </a:pPr>
                      <a:r>
                        <a:rPr dirty="0" sz="1000" spc="-25">
                          <a:latin typeface="Trebuchet MS"/>
                          <a:cs typeface="Trebuchet MS"/>
                        </a:rPr>
                        <a:t>35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25"/>
                        </a:lnSpc>
                      </a:pPr>
                      <a:r>
                        <a:rPr dirty="0" sz="1000" spc="-50">
                          <a:latin typeface="Trebuchet MS"/>
                          <a:cs typeface="Trebuchet MS"/>
                        </a:rPr>
                        <a:t>8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35"/>
                        </a:lnSpc>
                      </a:pPr>
                      <a:r>
                        <a:rPr dirty="0" sz="1000" spc="-50">
                          <a:latin typeface="Trebuchet MS"/>
                          <a:cs typeface="Trebuchet MS"/>
                        </a:rPr>
                        <a:t>8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25"/>
                        </a:lnSpc>
                      </a:pPr>
                      <a:r>
                        <a:rPr dirty="0" sz="1000" spc="-50">
                          <a:latin typeface="Trebuchet MS"/>
                          <a:cs typeface="Trebuchet MS"/>
                        </a:rPr>
                        <a:t>9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25"/>
                        </a:lnSpc>
                      </a:pPr>
                      <a:r>
                        <a:rPr dirty="0" sz="1000" spc="-25">
                          <a:latin typeface="Trebuchet MS"/>
                          <a:cs typeface="Trebuchet MS"/>
                        </a:rPr>
                        <a:t>10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STREAMS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01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20" b="1">
                          <a:latin typeface="Arial"/>
                          <a:cs typeface="Arial"/>
                        </a:rPr>
                        <a:t>2026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255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175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35"/>
                        </a:lnSpc>
                      </a:pPr>
                      <a:r>
                        <a:rPr dirty="0" sz="1000" spc="-25">
                          <a:latin typeface="Trebuchet MS"/>
                          <a:cs typeface="Trebuchet MS"/>
                        </a:rPr>
                        <a:t>286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Trebuchet MS"/>
                          <a:cs typeface="Trebuchet MS"/>
                        </a:rPr>
                        <a:t>2,600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25"/>
                        </a:lnSpc>
                      </a:pPr>
                      <a:r>
                        <a:rPr dirty="0" sz="1000" spc="-25">
                          <a:latin typeface="Trebuchet MS"/>
                          <a:cs typeface="Trebuchet MS"/>
                        </a:rPr>
                        <a:t>600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35"/>
                        </a:lnSpc>
                      </a:pPr>
                      <a:r>
                        <a:rPr dirty="0" sz="1000" spc="-25">
                          <a:latin typeface="Trebuchet MS"/>
                          <a:cs typeface="Trebuchet MS"/>
                        </a:rPr>
                        <a:t>650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25"/>
                        </a:lnSpc>
                      </a:pPr>
                      <a:r>
                        <a:rPr dirty="0" sz="1000" spc="-25">
                          <a:latin typeface="Trebuchet MS"/>
                          <a:cs typeface="Trebuchet MS"/>
                        </a:rPr>
                        <a:t>650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25"/>
                        </a:lnSpc>
                      </a:pPr>
                      <a:r>
                        <a:rPr dirty="0" sz="1000" spc="-25">
                          <a:latin typeface="Trebuchet MS"/>
                          <a:cs typeface="Trebuchet MS"/>
                        </a:rPr>
                        <a:t>700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000" spc="45" b="1">
                          <a:latin typeface="Arial"/>
                          <a:cs typeface="Arial"/>
                        </a:rPr>
                        <a:t>ACTUAL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01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255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702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35"/>
                        </a:lnSpc>
                      </a:pPr>
                      <a:r>
                        <a:rPr dirty="0" sz="1000" spc="-50">
                          <a:latin typeface="Trebuchet MS"/>
                          <a:cs typeface="Trebuchet MS"/>
                        </a:rPr>
                        <a:t>2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25"/>
                        </a:lnSpc>
                      </a:pPr>
                      <a:r>
                        <a:rPr dirty="0" sz="1000" spc="-25">
                          <a:latin typeface="Trebuchet MS"/>
                          <a:cs typeface="Trebuchet MS"/>
                        </a:rPr>
                        <a:t>37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25"/>
                        </a:lnSpc>
                      </a:pPr>
                      <a:r>
                        <a:rPr dirty="0" sz="1000" spc="-50">
                          <a:latin typeface="Trebuchet MS"/>
                          <a:cs typeface="Trebuchet MS"/>
                        </a:rPr>
                        <a:t>8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35"/>
                        </a:lnSpc>
                      </a:pPr>
                      <a:r>
                        <a:rPr dirty="0" sz="1000" spc="-50">
                          <a:latin typeface="Trebuchet MS"/>
                          <a:cs typeface="Trebuchet MS"/>
                        </a:rPr>
                        <a:t>9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25"/>
                        </a:lnSpc>
                      </a:pPr>
                      <a:r>
                        <a:rPr dirty="0" sz="1000" spc="-25">
                          <a:latin typeface="Trebuchet MS"/>
                          <a:cs typeface="Trebuchet MS"/>
                        </a:rPr>
                        <a:t>10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25"/>
                        </a:lnSpc>
                      </a:pPr>
                      <a:r>
                        <a:rPr dirty="0" sz="1000" spc="-25">
                          <a:latin typeface="Trebuchet MS"/>
                          <a:cs typeface="Trebuchet MS"/>
                        </a:rPr>
                        <a:t>10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STREAMS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01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20" b="1">
                          <a:latin typeface="Arial"/>
                          <a:cs typeface="Arial"/>
                        </a:rPr>
                        <a:t>2027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255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1628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35"/>
                        </a:lnSpc>
                      </a:pPr>
                      <a:r>
                        <a:rPr dirty="0" sz="1000" spc="-50">
                          <a:latin typeface="Trebuchet MS"/>
                          <a:cs typeface="Trebuchet MS"/>
                        </a:rPr>
                        <a:t>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Trebuchet MS"/>
                          <a:cs typeface="Trebuchet MS"/>
                        </a:rPr>
                        <a:t>2,600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25"/>
                        </a:lnSpc>
                      </a:pPr>
                      <a:r>
                        <a:rPr dirty="0" sz="1000" spc="-25">
                          <a:latin typeface="Trebuchet MS"/>
                          <a:cs typeface="Trebuchet MS"/>
                        </a:rPr>
                        <a:t>650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35"/>
                        </a:lnSpc>
                      </a:pPr>
                      <a:r>
                        <a:rPr dirty="0" sz="1000" spc="-25">
                          <a:latin typeface="Trebuchet MS"/>
                          <a:cs typeface="Trebuchet MS"/>
                        </a:rPr>
                        <a:t>650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25"/>
                        </a:lnSpc>
                      </a:pPr>
                      <a:r>
                        <a:rPr dirty="0" sz="1000" spc="-25">
                          <a:latin typeface="Trebuchet MS"/>
                          <a:cs typeface="Trebuchet MS"/>
                        </a:rPr>
                        <a:t>650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25"/>
                        </a:lnSpc>
                      </a:pPr>
                      <a:r>
                        <a:rPr dirty="0" sz="1000" spc="-25">
                          <a:latin typeface="Trebuchet MS"/>
                          <a:cs typeface="Trebuchet MS"/>
                        </a:rPr>
                        <a:t>700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000" spc="45" b="1">
                          <a:latin typeface="Arial"/>
                          <a:cs typeface="Arial"/>
                        </a:rPr>
                        <a:t>ACTUAL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01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255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00456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35"/>
                        </a:lnSpc>
                      </a:pPr>
                      <a:r>
                        <a:rPr dirty="0" sz="1000" spc="-50">
                          <a:latin typeface="Trebuchet MS"/>
                          <a:cs typeface="Trebuchet MS"/>
                        </a:rPr>
                        <a:t>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Trebuchet MS"/>
                          <a:cs typeface="Trebuchet MS"/>
                        </a:rPr>
                        <a:t>2,600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25"/>
                        </a:lnSpc>
                      </a:pPr>
                      <a:r>
                        <a:rPr dirty="0" sz="1000" spc="-25">
                          <a:latin typeface="Trebuchet MS"/>
                          <a:cs typeface="Trebuchet MS"/>
                        </a:rPr>
                        <a:t>650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35"/>
                        </a:lnSpc>
                      </a:pPr>
                      <a:r>
                        <a:rPr dirty="0" sz="1000" spc="-25">
                          <a:latin typeface="Trebuchet MS"/>
                          <a:cs typeface="Trebuchet MS"/>
                        </a:rPr>
                        <a:t>650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25"/>
                        </a:lnSpc>
                      </a:pPr>
                      <a:r>
                        <a:rPr dirty="0" sz="1000" spc="-25">
                          <a:latin typeface="Trebuchet MS"/>
                          <a:cs typeface="Trebuchet MS"/>
                        </a:rPr>
                        <a:t>650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25"/>
                        </a:lnSpc>
                      </a:pPr>
                      <a:r>
                        <a:rPr dirty="0" sz="1000" spc="-25">
                          <a:latin typeface="Trebuchet MS"/>
                          <a:cs typeface="Trebuchet MS"/>
                        </a:rPr>
                        <a:t>700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215" marR="66040" indent="100330">
                        <a:lnSpc>
                          <a:spcPct val="113500"/>
                        </a:lnSpc>
                      </a:pPr>
                      <a:r>
                        <a:rPr dirty="0" sz="1000" spc="55" b="1">
                          <a:latin typeface="Arial"/>
                          <a:cs typeface="Arial"/>
                        </a:rPr>
                        <a:t>OPTIMUM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ENROLMENT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5090" vert="vert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048079" y="3478581"/>
            <a:ext cx="7075805" cy="9584690"/>
          </a:xfrm>
          <a:custGeom>
            <a:avLst/>
            <a:gdLst/>
            <a:ahLst/>
            <a:cxnLst/>
            <a:rect l="l" t="t" r="r" b="b"/>
            <a:pathLst>
              <a:path w="7075805" h="9584690">
                <a:moveTo>
                  <a:pt x="7075354" y="0"/>
                </a:moveTo>
                <a:lnTo>
                  <a:pt x="0" y="0"/>
                </a:lnTo>
                <a:lnTo>
                  <a:pt x="0" y="9584334"/>
                </a:lnTo>
                <a:lnTo>
                  <a:pt x="7075354" y="9584334"/>
                </a:lnTo>
                <a:lnTo>
                  <a:pt x="7075354" y="0"/>
                </a:lnTo>
                <a:close/>
              </a:path>
            </a:pathLst>
          </a:custGeom>
          <a:solidFill>
            <a:srgbClr val="4BB3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819490" y="2820109"/>
            <a:ext cx="6135370" cy="9843135"/>
          </a:xfrm>
          <a:custGeom>
            <a:avLst/>
            <a:gdLst/>
            <a:ahLst/>
            <a:cxnLst/>
            <a:rect l="l" t="t" r="r" b="b"/>
            <a:pathLst>
              <a:path w="6135370" h="9843135">
                <a:moveTo>
                  <a:pt x="6135367" y="0"/>
                </a:moveTo>
                <a:lnTo>
                  <a:pt x="0" y="0"/>
                </a:lnTo>
                <a:lnTo>
                  <a:pt x="0" y="9842680"/>
                </a:lnTo>
                <a:lnTo>
                  <a:pt x="6135367" y="9842680"/>
                </a:lnTo>
                <a:lnTo>
                  <a:pt x="61353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675542" y="2877773"/>
            <a:ext cx="4799330" cy="2964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2400" spc="-110" b="1">
                <a:solidFill>
                  <a:srgbClr val="4BB34B"/>
                </a:solidFill>
                <a:latin typeface="Arial"/>
                <a:cs typeface="Arial"/>
              </a:rPr>
              <a:t>Table</a:t>
            </a:r>
            <a:r>
              <a:rPr dirty="0" sz="2400" spc="-50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2400" spc="-110" b="1">
                <a:solidFill>
                  <a:srgbClr val="4BB34B"/>
                </a:solidFill>
                <a:latin typeface="Arial"/>
                <a:cs typeface="Arial"/>
              </a:rPr>
              <a:t>of</a:t>
            </a:r>
            <a:r>
              <a:rPr dirty="0" sz="2400" spc="-50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4BB34B"/>
                </a:solidFill>
                <a:latin typeface="Arial"/>
                <a:cs typeface="Arial"/>
              </a:rPr>
              <a:t>Contents</a:t>
            </a:r>
            <a:endParaRPr sz="2400">
              <a:latin typeface="Arial"/>
              <a:cs typeface="Arial"/>
            </a:endParaRPr>
          </a:p>
          <a:p>
            <a:pPr marL="12700" marR="3761740">
              <a:lnSpc>
                <a:spcPct val="128499"/>
              </a:lnSpc>
              <a:spcBef>
                <a:spcPts val="1735"/>
              </a:spcBef>
            </a:pPr>
            <a:r>
              <a:rPr dirty="0" sz="1000">
                <a:latin typeface="Trebuchet MS"/>
                <a:cs typeface="Trebuchet MS"/>
              </a:rPr>
              <a:t>KEY</a:t>
            </a:r>
            <a:r>
              <a:rPr dirty="0" sz="1000" spc="4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STATEMENTS </a:t>
            </a:r>
            <a:r>
              <a:rPr dirty="0" sz="1000">
                <a:latin typeface="Trebuchet MS"/>
                <a:cs typeface="Trebuchet MS"/>
              </a:rPr>
              <a:t>LIST OF</a:t>
            </a:r>
            <a:r>
              <a:rPr dirty="0" sz="1000" spc="-13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TABLES </a:t>
            </a:r>
            <a:r>
              <a:rPr dirty="0" sz="1000">
                <a:latin typeface="Trebuchet MS"/>
                <a:cs typeface="Trebuchet MS"/>
              </a:rPr>
              <a:t>LIST</a:t>
            </a:r>
            <a:r>
              <a:rPr dirty="0" sz="1000" spc="-1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OF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FIGURES</a:t>
            </a:r>
            <a:endParaRPr sz="1000">
              <a:latin typeface="Trebuchet MS"/>
              <a:cs typeface="Trebuchet MS"/>
            </a:endParaRPr>
          </a:p>
          <a:p>
            <a:pPr marL="12700" marR="3232150">
              <a:lnSpc>
                <a:spcPct val="129000"/>
              </a:lnSpc>
            </a:pPr>
            <a:r>
              <a:rPr dirty="0" sz="1000" spc="20">
                <a:latin typeface="Trebuchet MS"/>
                <a:cs typeface="Trebuchet MS"/>
              </a:rPr>
              <a:t>DEFINITION</a:t>
            </a:r>
            <a:r>
              <a:rPr dirty="0" sz="1000" spc="80">
                <a:latin typeface="Trebuchet MS"/>
                <a:cs typeface="Trebuchet MS"/>
              </a:rPr>
              <a:t> </a:t>
            </a:r>
            <a:r>
              <a:rPr dirty="0" sz="1000" spc="20">
                <a:latin typeface="Trebuchet MS"/>
                <a:cs typeface="Trebuchet MS"/>
              </a:rPr>
              <a:t>OF</a:t>
            </a:r>
            <a:r>
              <a:rPr dirty="0" sz="1000" spc="85">
                <a:latin typeface="Trebuchet MS"/>
                <a:cs typeface="Trebuchet MS"/>
              </a:rPr>
              <a:t> </a:t>
            </a:r>
            <a:r>
              <a:rPr dirty="0" sz="1000" spc="20">
                <a:latin typeface="Trebuchet MS"/>
                <a:cs typeface="Trebuchet MS"/>
              </a:rPr>
              <a:t>KEY</a:t>
            </a:r>
            <a:r>
              <a:rPr dirty="0" sz="1000" spc="-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TERMS PREFACE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1000" spc="60">
                <a:latin typeface="Trebuchet MS"/>
                <a:cs typeface="Trebuchet MS"/>
              </a:rPr>
              <a:t>FORWARD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000" spc="60">
                <a:latin typeface="Trebuchet MS"/>
                <a:cs typeface="Trebuchet MS"/>
              </a:rPr>
              <a:t>FORWARD</a:t>
            </a:r>
            <a:r>
              <a:rPr dirty="0" sz="1000" spc="1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BY</a:t>
            </a:r>
            <a:r>
              <a:rPr dirty="0" sz="1000" spc="1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TSC</a:t>
            </a:r>
            <a:r>
              <a:rPr dirty="0" sz="1000" spc="10">
                <a:latin typeface="Trebuchet MS"/>
                <a:cs typeface="Trebuchet MS"/>
              </a:rPr>
              <a:t> </a:t>
            </a:r>
            <a:r>
              <a:rPr dirty="0" sz="1000" spc="80">
                <a:latin typeface="Trebuchet MS"/>
                <a:cs typeface="Trebuchet MS"/>
              </a:rPr>
              <a:t>COUNTY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DIRECTOR</a:t>
            </a:r>
            <a:endParaRPr sz="1000">
              <a:latin typeface="Trebuchet MS"/>
              <a:cs typeface="Trebuchet MS"/>
            </a:endParaRPr>
          </a:p>
          <a:p>
            <a:pPr marL="12700" marR="1409700">
              <a:lnSpc>
                <a:spcPct val="128000"/>
              </a:lnSpc>
              <a:spcBef>
                <a:spcPts val="10"/>
              </a:spcBef>
            </a:pPr>
            <a:r>
              <a:rPr dirty="0" sz="1000" spc="60">
                <a:latin typeface="Trebuchet MS"/>
                <a:cs typeface="Trebuchet MS"/>
              </a:rPr>
              <a:t>FORWARD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20">
                <a:latin typeface="Trebuchet MS"/>
                <a:cs typeface="Trebuchet MS"/>
              </a:rPr>
              <a:t>BY</a:t>
            </a:r>
            <a:r>
              <a:rPr dirty="0" sz="1000" spc="15">
                <a:latin typeface="Trebuchet MS"/>
                <a:cs typeface="Trebuchet MS"/>
              </a:rPr>
              <a:t> </a:t>
            </a:r>
            <a:r>
              <a:rPr dirty="0" sz="1000" spc="20">
                <a:latin typeface="Trebuchet MS"/>
                <a:cs typeface="Trebuchet MS"/>
              </a:rPr>
              <a:t>CHAIRMAN,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80">
                <a:latin typeface="Trebuchet MS"/>
                <a:cs typeface="Trebuchet MS"/>
              </a:rPr>
              <a:t>BOARD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20">
                <a:latin typeface="Trebuchet MS"/>
                <a:cs typeface="Trebuchet MS"/>
              </a:rPr>
              <a:t>OF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40">
                <a:latin typeface="Trebuchet MS"/>
                <a:cs typeface="Trebuchet MS"/>
              </a:rPr>
              <a:t>MANAGEMENT </a:t>
            </a:r>
            <a:r>
              <a:rPr dirty="0" sz="1000" spc="45">
                <a:latin typeface="Trebuchet MS"/>
                <a:cs typeface="Trebuchet MS"/>
              </a:rPr>
              <a:t>ENDORSEMENT</a:t>
            </a:r>
            <a:r>
              <a:rPr dirty="0" sz="1000" spc="8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BY</a:t>
            </a:r>
            <a:r>
              <a:rPr dirty="0" sz="1000" spc="7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CHAIRPERSON,</a:t>
            </a:r>
            <a:r>
              <a:rPr dirty="0" sz="1000" spc="8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PARENTS</a:t>
            </a:r>
            <a:r>
              <a:rPr dirty="0" sz="1000" spc="-70">
                <a:latin typeface="Trebuchet MS"/>
                <a:cs typeface="Trebuchet MS"/>
              </a:rPr>
              <a:t> </a:t>
            </a:r>
            <a:r>
              <a:rPr dirty="0" sz="1000" spc="35">
                <a:latin typeface="Trebuchet MS"/>
                <a:cs typeface="Trebuchet MS"/>
              </a:rPr>
              <a:t>ASSOCIATION</a:t>
            </a:r>
            <a:endParaRPr sz="1000">
              <a:latin typeface="Trebuchet MS"/>
              <a:cs typeface="Trebuchet MS"/>
            </a:endParaRPr>
          </a:p>
          <a:p>
            <a:pPr marL="12700" marR="5080">
              <a:lnSpc>
                <a:spcPct val="129000"/>
              </a:lnSpc>
            </a:pPr>
            <a:r>
              <a:rPr dirty="0" sz="1000">
                <a:latin typeface="Trebuchet MS"/>
                <a:cs typeface="Trebuchet MS"/>
              </a:rPr>
              <a:t>COMMITMENT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OF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THE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70">
                <a:latin typeface="Trebuchet MS"/>
                <a:cs typeface="Trebuchet MS"/>
              </a:rPr>
              <a:t>SCHOOL </a:t>
            </a:r>
            <a:r>
              <a:rPr dirty="0" sz="1000">
                <a:latin typeface="Trebuchet MS"/>
                <a:cs typeface="Trebuchet MS"/>
              </a:rPr>
              <a:t>PRINCIPAL&amp;SECRETARY,</a:t>
            </a:r>
            <a:r>
              <a:rPr dirty="0" sz="1000" spc="65">
                <a:latin typeface="Trebuchet MS"/>
                <a:cs typeface="Trebuchet MS"/>
              </a:rPr>
              <a:t> BOARD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OF</a:t>
            </a:r>
            <a:r>
              <a:rPr dirty="0" sz="1000" spc="65">
                <a:latin typeface="Trebuchet MS"/>
                <a:cs typeface="Trebuchet MS"/>
              </a:rPr>
              <a:t> </a:t>
            </a:r>
            <a:r>
              <a:rPr dirty="0" sz="1000" spc="40">
                <a:latin typeface="Trebuchet MS"/>
                <a:cs typeface="Trebuchet MS"/>
              </a:rPr>
              <a:t>MANAGEMENT </a:t>
            </a:r>
            <a:r>
              <a:rPr dirty="0" sz="1000" spc="55">
                <a:latin typeface="Trebuchet MS"/>
                <a:cs typeface="Trebuchet MS"/>
              </a:rPr>
              <a:t>ACKNOWLEDGEMENT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000" spc="10">
                <a:latin typeface="Trebuchet MS"/>
                <a:cs typeface="Trebuchet MS"/>
              </a:rPr>
              <a:t>ABBREVIATIONS</a:t>
            </a:r>
            <a:r>
              <a:rPr dirty="0" sz="1000" spc="-70">
                <a:latin typeface="Trebuchet MS"/>
                <a:cs typeface="Trebuchet MS"/>
              </a:rPr>
              <a:t> </a:t>
            </a:r>
            <a:r>
              <a:rPr dirty="0" sz="1000" spc="120">
                <a:latin typeface="Trebuchet MS"/>
                <a:cs typeface="Trebuchet MS"/>
              </a:rPr>
              <a:t>AND</a:t>
            </a:r>
            <a:r>
              <a:rPr dirty="0" sz="1000" spc="-55">
                <a:latin typeface="Trebuchet MS"/>
                <a:cs typeface="Trebuchet MS"/>
              </a:rPr>
              <a:t> </a:t>
            </a:r>
            <a:r>
              <a:rPr dirty="0" sz="1000" spc="50">
                <a:latin typeface="Trebuchet MS"/>
                <a:cs typeface="Trebuchet MS"/>
              </a:rPr>
              <a:t>ACRONYMS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4376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17" name="object 17" descr=""/>
          <p:cNvSpPr txBox="1"/>
          <p:nvPr/>
        </p:nvSpPr>
        <p:spPr>
          <a:xfrm>
            <a:off x="7747481" y="12702413"/>
            <a:ext cx="516890" cy="18542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b="1">
                <a:latin typeface="Arial"/>
                <a:cs typeface="Arial"/>
              </a:rPr>
              <a:t>ii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|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659965" y="6222262"/>
            <a:ext cx="4175125" cy="44704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1200" b="1">
                <a:solidFill>
                  <a:srgbClr val="4BB34B"/>
                </a:solidFill>
                <a:latin typeface="Arial"/>
                <a:cs typeface="Arial"/>
              </a:rPr>
              <a:t>CHAPTER</a:t>
            </a:r>
            <a:r>
              <a:rPr dirty="0" sz="1200" spc="270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1200" spc="45" b="1">
                <a:solidFill>
                  <a:srgbClr val="4BB34B"/>
                </a:solidFill>
                <a:latin typeface="Arial"/>
                <a:cs typeface="Arial"/>
              </a:rPr>
              <a:t>ONE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dirty="0" sz="1000" b="1">
                <a:solidFill>
                  <a:srgbClr val="4BB34B"/>
                </a:solidFill>
                <a:latin typeface="Arial"/>
                <a:cs typeface="Arial"/>
              </a:rPr>
              <a:t>PAST</a:t>
            </a:r>
            <a:r>
              <a:rPr dirty="0" sz="1000" spc="60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BB34B"/>
                </a:solidFill>
                <a:latin typeface="Arial"/>
                <a:cs typeface="Arial"/>
              </a:rPr>
              <a:t>FIVE</a:t>
            </a:r>
            <a:r>
              <a:rPr dirty="0" sz="1000" spc="60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BB34B"/>
                </a:solidFill>
                <a:latin typeface="Arial"/>
                <a:cs typeface="Arial"/>
              </a:rPr>
              <a:t>-YEAR</a:t>
            </a:r>
            <a:r>
              <a:rPr dirty="0" sz="1000" spc="60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BB34B"/>
                </a:solidFill>
                <a:latin typeface="Arial"/>
                <a:cs typeface="Arial"/>
              </a:rPr>
              <a:t>PLAN</a:t>
            </a:r>
            <a:r>
              <a:rPr dirty="0" sz="1000" spc="60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BB34B"/>
                </a:solidFill>
                <a:latin typeface="Arial"/>
                <a:cs typeface="Arial"/>
              </a:rPr>
              <a:t>(2018</a:t>
            </a:r>
            <a:r>
              <a:rPr dirty="0" sz="1000" spc="60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BB34B"/>
                </a:solidFill>
                <a:latin typeface="Arial"/>
                <a:cs typeface="Arial"/>
              </a:rPr>
              <a:t>-</a:t>
            </a:r>
            <a:r>
              <a:rPr dirty="0" sz="1000" spc="45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BB34B"/>
                </a:solidFill>
                <a:latin typeface="Arial"/>
                <a:cs typeface="Arial"/>
              </a:rPr>
              <a:t>2022)</a:t>
            </a:r>
            <a:r>
              <a:rPr dirty="0" sz="1000" spc="60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BB34B"/>
                </a:solidFill>
                <a:latin typeface="Arial"/>
                <a:cs typeface="Arial"/>
              </a:rPr>
              <a:t>PERFORMANCE</a:t>
            </a:r>
            <a:r>
              <a:rPr dirty="0" sz="1000" spc="70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1000" spc="40" b="1">
                <a:solidFill>
                  <a:srgbClr val="4BB34B"/>
                </a:solidFill>
                <a:latin typeface="Arial"/>
                <a:cs typeface="Arial"/>
              </a:rPr>
              <a:t>OVERVIEW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659965" y="6639533"/>
            <a:ext cx="273685" cy="1398905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900" spc="-25">
                <a:latin typeface="Trebuchet MS"/>
                <a:cs typeface="Trebuchet MS"/>
              </a:rPr>
              <a:t>1.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900" spc="-20">
                <a:latin typeface="Trebuchet MS"/>
                <a:cs typeface="Trebuchet MS"/>
              </a:rPr>
              <a:t>1.1.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900" spc="-75">
                <a:latin typeface="Trebuchet MS"/>
                <a:cs typeface="Trebuchet MS"/>
              </a:rPr>
              <a:t>1.1.1.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900" spc="-75">
                <a:latin typeface="Trebuchet MS"/>
                <a:cs typeface="Trebuchet MS"/>
              </a:rPr>
              <a:t>1.1.2.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900" spc="-20">
                <a:latin typeface="Trebuchet MS"/>
                <a:cs typeface="Trebuchet MS"/>
              </a:rPr>
              <a:t>1.2.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900" spc="-20">
                <a:latin typeface="Trebuchet MS"/>
                <a:cs typeface="Trebuchet MS"/>
              </a:rPr>
              <a:t>1.3.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900" spc="-20">
                <a:latin typeface="Trebuchet MS"/>
                <a:cs typeface="Trebuchet MS"/>
              </a:rPr>
              <a:t>1.4.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659965" y="6639533"/>
            <a:ext cx="4358640" cy="2903220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553085">
              <a:lnSpc>
                <a:spcPct val="100000"/>
              </a:lnSpc>
              <a:spcBef>
                <a:spcPts val="565"/>
              </a:spcBef>
            </a:pPr>
            <a:r>
              <a:rPr dirty="0" sz="900" spc="-10">
                <a:latin typeface="Trebuchet MS"/>
                <a:cs typeface="Trebuchet MS"/>
              </a:rPr>
              <a:t>Introduction</a:t>
            </a:r>
            <a:endParaRPr sz="900">
              <a:latin typeface="Trebuchet MS"/>
              <a:cs typeface="Trebuchet MS"/>
            </a:endParaRPr>
          </a:p>
          <a:p>
            <a:pPr marL="553085" marR="69850">
              <a:lnSpc>
                <a:spcPct val="142200"/>
              </a:lnSpc>
              <a:spcBef>
                <a:spcPts val="15"/>
              </a:spcBef>
            </a:pPr>
            <a:r>
              <a:rPr dirty="0" sz="900" spc="-40">
                <a:latin typeface="Trebuchet MS"/>
                <a:cs typeface="Trebuchet MS"/>
              </a:rPr>
              <a:t>Successes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and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Challenges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During</a:t>
            </a:r>
            <a:r>
              <a:rPr dirty="0" sz="900" spc="-3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the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2018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120">
                <a:latin typeface="Trebuchet MS"/>
                <a:cs typeface="Trebuchet MS"/>
              </a:rPr>
              <a:t>–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2022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Strategic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Plan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Implementation </a:t>
            </a:r>
            <a:r>
              <a:rPr dirty="0" sz="900" spc="-10">
                <a:latin typeface="Trebuchet MS"/>
                <a:cs typeface="Trebuchet MS"/>
              </a:rPr>
              <a:t>Successes:</a:t>
            </a:r>
            <a:endParaRPr sz="900">
              <a:latin typeface="Trebuchet MS"/>
              <a:cs typeface="Trebuchet MS"/>
            </a:endParaRPr>
          </a:p>
          <a:p>
            <a:pPr marL="553085" marR="246379">
              <a:lnSpc>
                <a:spcPct val="143300"/>
              </a:lnSpc>
            </a:pPr>
            <a:r>
              <a:rPr dirty="0" sz="900" spc="-55">
                <a:latin typeface="Trebuchet MS"/>
                <a:cs typeface="Trebuchet MS"/>
              </a:rPr>
              <a:t>Incomplete-</a:t>
            </a:r>
            <a:r>
              <a:rPr dirty="0" sz="900" spc="-25">
                <a:latin typeface="Trebuchet MS"/>
                <a:cs typeface="Trebuchet MS"/>
              </a:rPr>
              <a:t>Ongoing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Strategic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Development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Projects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9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Actions</a:t>
            </a:r>
            <a:r>
              <a:rPr dirty="0" sz="900" spc="50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Challenges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Experienced</a:t>
            </a:r>
            <a:r>
              <a:rPr dirty="0" sz="900" spc="-10">
                <a:latin typeface="Trebuchet MS"/>
                <a:cs typeface="Trebuchet MS"/>
              </a:rPr>
              <a:t> During </a:t>
            </a:r>
            <a:r>
              <a:rPr dirty="0" sz="900" spc="-65">
                <a:latin typeface="Trebuchet MS"/>
                <a:cs typeface="Trebuchet MS"/>
              </a:rPr>
              <a:t>the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2018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120">
                <a:latin typeface="Trebuchet MS"/>
                <a:cs typeface="Trebuchet MS"/>
              </a:rPr>
              <a:t>–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2022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Plan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Implementation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Period</a:t>
            </a:r>
            <a:endParaRPr sz="900">
              <a:latin typeface="Trebuchet MS"/>
              <a:cs typeface="Trebuchet MS"/>
            </a:endParaRPr>
          </a:p>
          <a:p>
            <a:pPr marL="549275" marR="5080" indent="3810">
              <a:lnSpc>
                <a:spcPct val="134800"/>
              </a:lnSpc>
              <a:spcBef>
                <a:spcPts val="80"/>
              </a:spcBef>
            </a:pPr>
            <a:r>
              <a:rPr dirty="0" sz="900" spc="-40">
                <a:latin typeface="Trebuchet MS"/>
                <a:cs typeface="Trebuchet MS"/>
              </a:rPr>
              <a:t>School</a:t>
            </a:r>
            <a:r>
              <a:rPr dirty="0" sz="900" spc="-95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Admission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Enrollment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During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2018</a:t>
            </a:r>
            <a:r>
              <a:rPr dirty="0" sz="900" spc="-17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-</a:t>
            </a:r>
            <a:r>
              <a:rPr dirty="0" sz="900" spc="-35">
                <a:latin typeface="Trebuchet MS"/>
                <a:cs typeface="Trebuchet MS"/>
              </a:rPr>
              <a:t>2022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Plan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Implementation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Period </a:t>
            </a:r>
            <a:r>
              <a:rPr dirty="0" sz="900" spc="-55">
                <a:latin typeface="Trebuchet MS"/>
                <a:cs typeface="Trebuchet MS"/>
              </a:rPr>
              <a:t>Kenya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Certificate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of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Secondary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Education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(KCSE) </a:t>
            </a:r>
            <a:r>
              <a:rPr dirty="0" sz="900" spc="-50">
                <a:latin typeface="Trebuchet MS"/>
                <a:cs typeface="Trebuchet MS"/>
              </a:rPr>
              <a:t>Performance</a:t>
            </a:r>
            <a:r>
              <a:rPr dirty="0" sz="900" spc="-12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Trends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during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Plan </a:t>
            </a:r>
            <a:r>
              <a:rPr dirty="0" sz="900" spc="-60">
                <a:latin typeface="Trebuchet MS"/>
                <a:cs typeface="Trebuchet MS"/>
              </a:rPr>
              <a:t>Implementation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Period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(2018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-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2022).</a:t>
            </a:r>
            <a:endParaRPr sz="900">
              <a:latin typeface="Trebuchet MS"/>
              <a:cs typeface="Trebuchet MS"/>
            </a:endParaRPr>
          </a:p>
          <a:p>
            <a:pPr lvl="1" marL="553085" indent="-540385">
              <a:lnSpc>
                <a:spcPct val="100000"/>
              </a:lnSpc>
              <a:spcBef>
                <a:spcPts val="150"/>
              </a:spcBef>
              <a:buAutoNum type="arabicPeriod" startAt="5"/>
              <a:tabLst>
                <a:tab pos="553085" algn="l"/>
              </a:tabLst>
            </a:pPr>
            <a:r>
              <a:rPr dirty="0" sz="900" spc="-30">
                <a:latin typeface="Trebuchet MS"/>
                <a:cs typeface="Trebuchet MS"/>
              </a:rPr>
              <a:t>Curriculum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Based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Establishment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as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85">
                <a:latin typeface="Trebuchet MS"/>
                <a:cs typeface="Trebuchet MS"/>
              </a:rPr>
              <a:t>at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December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2022</a:t>
            </a:r>
            <a:endParaRPr sz="900">
              <a:latin typeface="Trebuchet MS"/>
              <a:cs typeface="Trebuchet MS"/>
            </a:endParaRPr>
          </a:p>
          <a:p>
            <a:pPr lvl="2" marL="553085" indent="-540385">
              <a:lnSpc>
                <a:spcPct val="100000"/>
              </a:lnSpc>
              <a:spcBef>
                <a:spcPts val="455"/>
              </a:spcBef>
              <a:buAutoNum type="arabicPeriod"/>
              <a:tabLst>
                <a:tab pos="553085" algn="l"/>
              </a:tabLst>
            </a:pPr>
            <a:r>
              <a:rPr dirty="0" sz="900" spc="-30">
                <a:latin typeface="Trebuchet MS"/>
                <a:cs typeface="Trebuchet MS"/>
              </a:rPr>
              <a:t>Curriculum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Based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Establishment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for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Senior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Master/Mistress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as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85">
                <a:latin typeface="Trebuchet MS"/>
                <a:cs typeface="Trebuchet MS"/>
              </a:rPr>
              <a:t>at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December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2022</a:t>
            </a:r>
            <a:endParaRPr sz="900">
              <a:latin typeface="Trebuchet MS"/>
              <a:cs typeface="Trebuchet MS"/>
            </a:endParaRPr>
          </a:p>
          <a:p>
            <a:pPr lvl="2" marL="553085" indent="-540385">
              <a:lnSpc>
                <a:spcPct val="100000"/>
              </a:lnSpc>
              <a:spcBef>
                <a:spcPts val="470"/>
              </a:spcBef>
              <a:buAutoNum type="arabicPeriod"/>
              <a:tabLst>
                <a:tab pos="553085" algn="l"/>
              </a:tabLst>
            </a:pPr>
            <a:r>
              <a:rPr dirty="0" sz="900" spc="-35">
                <a:latin typeface="Trebuchet MS"/>
                <a:cs typeface="Trebuchet MS"/>
              </a:rPr>
              <a:t>Gaps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in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the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CBE</a:t>
            </a:r>
            <a:endParaRPr sz="900">
              <a:latin typeface="Trebuchet MS"/>
              <a:cs typeface="Trebuchet MS"/>
            </a:endParaRPr>
          </a:p>
          <a:p>
            <a:pPr lvl="2" marL="553085" indent="-540385">
              <a:lnSpc>
                <a:spcPct val="100000"/>
              </a:lnSpc>
              <a:spcBef>
                <a:spcPts val="465"/>
              </a:spcBef>
              <a:buAutoNum type="arabicPeriod"/>
              <a:tabLst>
                <a:tab pos="553085" algn="l"/>
              </a:tabLst>
            </a:pPr>
            <a:r>
              <a:rPr dirty="0" sz="900" spc="-35">
                <a:latin typeface="Trebuchet MS"/>
                <a:cs typeface="Trebuchet MS"/>
              </a:rPr>
              <a:t>Short</a:t>
            </a:r>
            <a:r>
              <a:rPr dirty="0" sz="900" spc="-12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Term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Interventions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to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address</a:t>
            </a:r>
            <a:r>
              <a:rPr dirty="0" sz="900">
                <a:latin typeface="Trebuchet MS"/>
                <a:cs typeface="Trebuchet MS"/>
              </a:rPr>
              <a:t> CBE </a:t>
            </a:r>
            <a:r>
              <a:rPr dirty="0" sz="900" spc="-20">
                <a:latin typeface="Trebuchet MS"/>
                <a:cs typeface="Trebuchet MS"/>
              </a:rPr>
              <a:t>Gaps</a:t>
            </a:r>
            <a:endParaRPr sz="900">
              <a:latin typeface="Trebuchet MS"/>
              <a:cs typeface="Trebuchet MS"/>
            </a:endParaRPr>
          </a:p>
          <a:p>
            <a:pPr lvl="3" marL="553085" indent="-540385">
              <a:lnSpc>
                <a:spcPct val="100000"/>
              </a:lnSpc>
              <a:spcBef>
                <a:spcPts val="455"/>
              </a:spcBef>
              <a:buAutoNum type="arabicPeriod"/>
              <a:tabLst>
                <a:tab pos="553085" algn="l"/>
              </a:tabLst>
            </a:pPr>
            <a:r>
              <a:rPr dirty="0" sz="900" spc="55">
                <a:latin typeface="Trebuchet MS"/>
                <a:cs typeface="Trebuchet MS"/>
              </a:rPr>
              <a:t>BOM</a:t>
            </a:r>
            <a:r>
              <a:rPr dirty="0" sz="900" spc="-114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Teachers</a:t>
            </a:r>
            <a:endParaRPr sz="900">
              <a:latin typeface="Trebuchet MS"/>
              <a:cs typeface="Trebuchet MS"/>
            </a:endParaRPr>
          </a:p>
          <a:p>
            <a:pPr lvl="3" marL="553085" indent="-540385">
              <a:lnSpc>
                <a:spcPct val="100000"/>
              </a:lnSpc>
              <a:spcBef>
                <a:spcPts val="470"/>
              </a:spcBef>
              <a:buAutoNum type="arabicPeriod"/>
              <a:tabLst>
                <a:tab pos="553085" algn="l"/>
              </a:tabLst>
            </a:pPr>
            <a:r>
              <a:rPr dirty="0" sz="900">
                <a:latin typeface="Trebuchet MS"/>
                <a:cs typeface="Trebuchet MS"/>
              </a:rPr>
              <a:t>T</a:t>
            </a:r>
            <a:r>
              <a:rPr dirty="0" sz="900" spc="-13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eachers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on</a:t>
            </a:r>
            <a:r>
              <a:rPr dirty="0" sz="900" spc="-130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Teaching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Practice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(TP)</a:t>
            </a:r>
            <a:endParaRPr sz="900">
              <a:latin typeface="Trebuchet MS"/>
              <a:cs typeface="Trebuchet MS"/>
            </a:endParaRPr>
          </a:p>
          <a:p>
            <a:pPr lvl="3" marL="553085" indent="-540385">
              <a:lnSpc>
                <a:spcPct val="100000"/>
              </a:lnSpc>
              <a:spcBef>
                <a:spcPts val="455"/>
              </a:spcBef>
              <a:buAutoNum type="arabicPeriod"/>
              <a:tabLst>
                <a:tab pos="553085" algn="l"/>
              </a:tabLst>
            </a:pPr>
            <a:r>
              <a:rPr dirty="0" sz="900">
                <a:latin typeface="Trebuchet MS"/>
                <a:cs typeface="Trebuchet MS"/>
              </a:rPr>
              <a:t>TSC</a:t>
            </a:r>
            <a:r>
              <a:rPr dirty="0" sz="900" spc="5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Intern</a:t>
            </a:r>
            <a:r>
              <a:rPr dirty="0" sz="900" spc="-7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Teachers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675542" y="9926164"/>
            <a:ext cx="3460750" cy="44704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1200" spc="20" b="1">
                <a:solidFill>
                  <a:srgbClr val="4BB34B"/>
                </a:solidFill>
                <a:latin typeface="Arial"/>
                <a:cs typeface="Arial"/>
              </a:rPr>
              <a:t>CHAPTER</a:t>
            </a:r>
            <a:r>
              <a:rPr dirty="0" sz="1200" spc="-50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1200" spc="145" b="1">
                <a:solidFill>
                  <a:srgbClr val="4BB34B"/>
                </a:solidFill>
                <a:latin typeface="Arial"/>
                <a:cs typeface="Arial"/>
              </a:rPr>
              <a:t>TWO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dirty="0" sz="1000" b="1">
                <a:solidFill>
                  <a:srgbClr val="4BB34B"/>
                </a:solidFill>
                <a:latin typeface="Arial"/>
                <a:cs typeface="Arial"/>
              </a:rPr>
              <a:t>STRATEGIC</a:t>
            </a:r>
            <a:r>
              <a:rPr dirty="0" sz="1000" spc="130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BB34B"/>
                </a:solidFill>
                <a:latin typeface="Arial"/>
                <a:cs typeface="Arial"/>
              </a:rPr>
              <a:t>STATEMENTS</a:t>
            </a:r>
            <a:r>
              <a:rPr dirty="0" sz="1000" spc="130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BB34B"/>
                </a:solidFill>
                <a:latin typeface="Arial"/>
                <a:cs typeface="Arial"/>
              </a:rPr>
              <a:t>&amp;</a:t>
            </a:r>
            <a:r>
              <a:rPr dirty="0" sz="1000" spc="130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BB34B"/>
                </a:solidFill>
                <a:latin typeface="Arial"/>
                <a:cs typeface="Arial"/>
              </a:rPr>
              <a:t>STATEMENT</a:t>
            </a:r>
            <a:r>
              <a:rPr dirty="0" sz="1000" spc="130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BB34B"/>
                </a:solidFill>
                <a:latin typeface="Arial"/>
                <a:cs typeface="Arial"/>
              </a:rPr>
              <a:t>OF</a:t>
            </a:r>
            <a:r>
              <a:rPr dirty="0" sz="1000" spc="135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1000" spc="65" b="1">
                <a:solidFill>
                  <a:srgbClr val="4BB34B"/>
                </a:solidFill>
                <a:latin typeface="Arial"/>
                <a:cs typeface="Arial"/>
              </a:rPr>
              <a:t>INTENT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675542" y="10343433"/>
            <a:ext cx="248285" cy="1987550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900" spc="-20">
                <a:latin typeface="Trebuchet MS"/>
                <a:cs typeface="Trebuchet MS"/>
              </a:rPr>
              <a:t>2.1.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900" spc="-20">
                <a:latin typeface="Trebuchet MS"/>
                <a:cs typeface="Trebuchet MS"/>
              </a:rPr>
              <a:t>2.2.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900" spc="-20">
                <a:latin typeface="Trebuchet MS"/>
                <a:cs typeface="Trebuchet MS"/>
              </a:rPr>
              <a:t>2.3.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900" spc="-20">
                <a:latin typeface="Trebuchet MS"/>
                <a:cs typeface="Trebuchet MS"/>
              </a:rPr>
              <a:t>2.4.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900" spc="-20">
                <a:latin typeface="Trebuchet MS"/>
                <a:cs typeface="Trebuchet MS"/>
              </a:rPr>
              <a:t>2.5.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900" spc="-20">
                <a:latin typeface="Trebuchet MS"/>
                <a:cs typeface="Trebuchet MS"/>
              </a:rPr>
              <a:t>2.6.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900" spc="-20">
                <a:latin typeface="Trebuchet MS"/>
                <a:cs typeface="Trebuchet MS"/>
              </a:rPr>
              <a:t>2.7.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900" spc="-20">
                <a:latin typeface="Trebuchet MS"/>
                <a:cs typeface="Trebuchet MS"/>
              </a:rPr>
              <a:t>2.8.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900" spc="-20">
                <a:latin typeface="Trebuchet MS"/>
                <a:cs typeface="Trebuchet MS"/>
              </a:rPr>
              <a:t>2.9.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900" spc="-60">
                <a:latin typeface="Trebuchet MS"/>
                <a:cs typeface="Trebuchet MS"/>
              </a:rPr>
              <a:t>2.10.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216511" y="10343433"/>
            <a:ext cx="4112260" cy="1987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168015">
              <a:lnSpc>
                <a:spcPct val="143200"/>
              </a:lnSpc>
              <a:spcBef>
                <a:spcPts val="100"/>
              </a:spcBef>
            </a:pPr>
            <a:r>
              <a:rPr dirty="0" sz="900" spc="-30">
                <a:latin typeface="Trebuchet MS"/>
                <a:cs typeface="Trebuchet MS"/>
              </a:rPr>
              <a:t>Purpose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Statement Vision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Statement </a:t>
            </a:r>
            <a:r>
              <a:rPr dirty="0" sz="900" spc="-20">
                <a:latin typeface="Trebuchet MS"/>
                <a:cs typeface="Trebuchet MS"/>
              </a:rPr>
              <a:t>Mission </a:t>
            </a:r>
            <a:r>
              <a:rPr dirty="0" sz="900" spc="-10">
                <a:latin typeface="Trebuchet MS"/>
                <a:cs typeface="Trebuchet MS"/>
              </a:rPr>
              <a:t>Statement </a:t>
            </a:r>
            <a:r>
              <a:rPr dirty="0" sz="900" spc="-30">
                <a:latin typeface="Trebuchet MS"/>
                <a:cs typeface="Trebuchet MS"/>
              </a:rPr>
              <a:t>Overall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Goal </a:t>
            </a:r>
            <a:r>
              <a:rPr dirty="0" sz="900" spc="-65">
                <a:latin typeface="Trebuchet MS"/>
                <a:cs typeface="Trebuchet MS"/>
              </a:rPr>
              <a:t>Strategic</a:t>
            </a:r>
            <a:r>
              <a:rPr dirty="0" sz="900" spc="6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Objectives </a:t>
            </a:r>
            <a:r>
              <a:rPr dirty="0" sz="900" spc="-70">
                <a:latin typeface="Trebuchet MS"/>
                <a:cs typeface="Trebuchet MS"/>
              </a:rPr>
              <a:t>Specific</a:t>
            </a:r>
            <a:r>
              <a:rPr dirty="0" sz="900" spc="5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Objectives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900" spc="-50">
                <a:latin typeface="Trebuchet MS"/>
                <a:cs typeface="Trebuchet MS"/>
              </a:rPr>
              <a:t>Projected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Enrolment/Students’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Population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(2023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120">
                <a:latin typeface="Trebuchet MS"/>
                <a:cs typeface="Trebuchet MS"/>
              </a:rPr>
              <a:t>–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2027)</a:t>
            </a:r>
            <a:endParaRPr sz="900">
              <a:latin typeface="Trebuchet MS"/>
              <a:cs typeface="Trebuchet MS"/>
            </a:endParaRPr>
          </a:p>
          <a:p>
            <a:pPr marL="12700" marR="5080">
              <a:lnSpc>
                <a:spcPct val="143300"/>
              </a:lnSpc>
            </a:pPr>
            <a:r>
              <a:rPr dirty="0" sz="900" spc="-55">
                <a:latin typeface="Trebuchet MS"/>
                <a:cs typeface="Trebuchet MS"/>
              </a:rPr>
              <a:t>Projected</a:t>
            </a:r>
            <a:r>
              <a:rPr dirty="0" sz="900" spc="-10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Academic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Performance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by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Posted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KCSE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Mean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Standard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Scores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(2023</a:t>
            </a:r>
            <a:r>
              <a:rPr dirty="0" sz="900" spc="100">
                <a:latin typeface="Trebuchet MS"/>
                <a:cs typeface="Trebuchet MS"/>
              </a:rPr>
              <a:t> </a:t>
            </a:r>
            <a:r>
              <a:rPr dirty="0" sz="900" spc="120">
                <a:latin typeface="Trebuchet MS"/>
                <a:cs typeface="Trebuchet MS"/>
              </a:rPr>
              <a:t>–</a:t>
            </a:r>
            <a:r>
              <a:rPr dirty="0" sz="900" spc="-10">
                <a:latin typeface="Trebuchet MS"/>
                <a:cs typeface="Trebuchet MS"/>
              </a:rPr>
              <a:t> 2027) </a:t>
            </a:r>
            <a:r>
              <a:rPr dirty="0" sz="900" spc="-50">
                <a:latin typeface="Trebuchet MS"/>
                <a:cs typeface="Trebuchet MS"/>
              </a:rPr>
              <a:t>Projected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CBE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by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Employer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(TSC/BOM)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for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the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Period,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2023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120">
                <a:latin typeface="Trebuchet MS"/>
                <a:cs typeface="Trebuchet MS"/>
              </a:rPr>
              <a:t>–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2027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900" spc="-70">
                <a:latin typeface="Trebuchet MS"/>
                <a:cs typeface="Trebuchet MS"/>
              </a:rPr>
              <a:t>Justification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of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the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School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Strategic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Plan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(2023 </a:t>
            </a:r>
            <a:r>
              <a:rPr dirty="0" sz="900" spc="120">
                <a:latin typeface="Trebuchet MS"/>
                <a:cs typeface="Trebuchet MS"/>
              </a:rPr>
              <a:t>–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2027)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574656" y="3451584"/>
            <a:ext cx="196850" cy="23793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4460">
              <a:lnSpc>
                <a:spcPct val="128699"/>
              </a:lnSpc>
              <a:spcBef>
                <a:spcPts val="100"/>
              </a:spcBef>
            </a:pPr>
            <a:r>
              <a:rPr dirty="0" sz="1000" spc="-50" b="1">
                <a:latin typeface="Arial"/>
                <a:cs typeface="Arial"/>
              </a:rPr>
              <a:t>i </a:t>
            </a:r>
            <a:r>
              <a:rPr dirty="0" sz="1000" spc="-25" b="1">
                <a:latin typeface="Arial"/>
                <a:cs typeface="Arial"/>
              </a:rPr>
              <a:t>iv iv</a:t>
            </a:r>
            <a:r>
              <a:rPr dirty="0" sz="1000" spc="500" b="1">
                <a:latin typeface="Arial"/>
                <a:cs typeface="Arial"/>
              </a:rPr>
              <a:t> </a:t>
            </a:r>
            <a:r>
              <a:rPr dirty="0" sz="1000" spc="-50" b="1">
                <a:latin typeface="Arial"/>
                <a:cs typeface="Arial"/>
              </a:rPr>
              <a:t>v</a:t>
            </a:r>
            <a:r>
              <a:rPr dirty="0" sz="1000" spc="50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vi vii ix</a:t>
            </a:r>
            <a:r>
              <a:rPr dirty="0" sz="1000" spc="500" b="1">
                <a:latin typeface="Arial"/>
                <a:cs typeface="Arial"/>
              </a:rPr>
              <a:t> </a:t>
            </a:r>
            <a:r>
              <a:rPr dirty="0" sz="1000" spc="-50" b="1">
                <a:latin typeface="Arial"/>
                <a:cs typeface="Arial"/>
              </a:rPr>
              <a:t>x</a:t>
            </a:r>
            <a:r>
              <a:rPr dirty="0" sz="1000" spc="50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xi xii xiii </a:t>
            </a:r>
            <a:r>
              <a:rPr dirty="0" sz="1000" spc="-30" b="1">
                <a:latin typeface="Arial"/>
                <a:cs typeface="Arial"/>
              </a:rPr>
              <a:t>xiv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511832" y="6444947"/>
            <a:ext cx="228600" cy="1593850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900" b="1">
                <a:solidFill>
                  <a:srgbClr val="4BB34B"/>
                </a:solidFill>
                <a:latin typeface="Arial"/>
                <a:cs typeface="Arial"/>
              </a:rPr>
              <a:t>-</a:t>
            </a:r>
            <a:r>
              <a:rPr dirty="0" sz="900" spc="-5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4BB34B"/>
                </a:solidFill>
                <a:latin typeface="Arial"/>
                <a:cs typeface="Arial"/>
              </a:rPr>
              <a:t>1</a:t>
            </a:r>
            <a:r>
              <a:rPr dirty="0" sz="900" spc="-10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900" spc="-50" b="1">
                <a:solidFill>
                  <a:srgbClr val="4BB34B"/>
                </a:solidFill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1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1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1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1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2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2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4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449351" y="8145475"/>
            <a:ext cx="290830" cy="1399540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marL="74930">
              <a:lnSpc>
                <a:spcPct val="100000"/>
              </a:lnSpc>
              <a:spcBef>
                <a:spcPts val="570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5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74930">
              <a:lnSpc>
                <a:spcPct val="100000"/>
              </a:lnSpc>
              <a:spcBef>
                <a:spcPts val="470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6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74930">
              <a:lnSpc>
                <a:spcPct val="100000"/>
              </a:lnSpc>
              <a:spcBef>
                <a:spcPts val="455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7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10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10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10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11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464928" y="9664038"/>
            <a:ext cx="2908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12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464928" y="9911250"/>
            <a:ext cx="290830" cy="2379345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900" b="1">
                <a:solidFill>
                  <a:srgbClr val="4BB34B"/>
                </a:solidFill>
                <a:latin typeface="Arial"/>
                <a:cs typeface="Arial"/>
              </a:rPr>
              <a:t>-</a:t>
            </a:r>
            <a:r>
              <a:rPr dirty="0" sz="900" spc="-10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4BB34B"/>
                </a:solidFill>
                <a:latin typeface="Arial"/>
                <a:cs typeface="Arial"/>
              </a:rPr>
              <a:t>13</a:t>
            </a:r>
            <a:r>
              <a:rPr dirty="0" sz="900" spc="-15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900" spc="-50" b="1">
                <a:solidFill>
                  <a:srgbClr val="4BB34B"/>
                </a:solidFill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900" b="1">
                <a:solidFill>
                  <a:srgbClr val="4BB34B"/>
                </a:solidFill>
                <a:latin typeface="Arial"/>
                <a:cs typeface="Arial"/>
              </a:rPr>
              <a:t>-</a:t>
            </a:r>
            <a:r>
              <a:rPr dirty="0" sz="900" spc="-10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4BB34B"/>
                </a:solidFill>
                <a:latin typeface="Arial"/>
                <a:cs typeface="Arial"/>
              </a:rPr>
              <a:t>13</a:t>
            </a:r>
            <a:r>
              <a:rPr dirty="0" sz="900" spc="-15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900" spc="-50" b="1">
                <a:solidFill>
                  <a:srgbClr val="4BB34B"/>
                </a:solidFill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13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13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13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13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13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14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15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16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16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17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2625705" y="5622097"/>
          <a:ext cx="5615940" cy="1961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1465"/>
                <a:gridCol w="422909"/>
                <a:gridCol w="424180"/>
                <a:gridCol w="424180"/>
                <a:gridCol w="422910"/>
                <a:gridCol w="424179"/>
                <a:gridCol w="369570"/>
                <a:gridCol w="373379"/>
                <a:gridCol w="368300"/>
                <a:gridCol w="375285"/>
                <a:gridCol w="369570"/>
              </a:tblGrid>
              <a:tr h="5803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60325">
                        <a:lnSpc>
                          <a:spcPts val="935"/>
                        </a:lnSpc>
                      </a:pPr>
                      <a:r>
                        <a:rPr dirty="0" sz="850" spc="50" b="1">
                          <a:latin typeface="Arial"/>
                          <a:cs typeface="Arial"/>
                        </a:rPr>
                        <a:t>ACTUAL</a:t>
                      </a:r>
                      <a:r>
                        <a:rPr dirty="0" sz="850" spc="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55" b="1"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850" spc="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10" b="1">
                          <a:latin typeface="Arial"/>
                          <a:cs typeface="Arial"/>
                        </a:rPr>
                        <a:t>STANDARD</a:t>
                      </a:r>
                      <a:r>
                        <a:rPr dirty="0" sz="850" spc="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 b="1">
                          <a:latin typeface="Arial"/>
                          <a:cs typeface="Arial"/>
                        </a:rPr>
                        <a:t>SCORE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60325">
                        <a:lnSpc>
                          <a:spcPts val="935"/>
                        </a:lnSpc>
                      </a:pPr>
                      <a:r>
                        <a:rPr dirty="0" sz="850" b="1">
                          <a:latin typeface="Arial"/>
                          <a:cs typeface="Arial"/>
                        </a:rPr>
                        <a:t>PROJECTED</a:t>
                      </a:r>
                      <a:r>
                        <a:rPr dirty="0" sz="850" spc="1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35" b="1">
                          <a:latin typeface="Arial"/>
                          <a:cs typeface="Arial"/>
                        </a:rPr>
                        <a:t>MEAN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603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850" spc="10" b="1">
                          <a:latin typeface="Arial"/>
                          <a:cs typeface="Arial"/>
                        </a:rPr>
                        <a:t>STANDARD</a:t>
                      </a:r>
                      <a:r>
                        <a:rPr dirty="0" sz="850" spc="229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20" b="1">
                          <a:latin typeface="Arial"/>
                          <a:cs typeface="Arial"/>
                        </a:rPr>
                        <a:t>SCORE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002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85"/>
                        </a:lnSpc>
                      </a:pPr>
                      <a:r>
                        <a:rPr dirty="0" sz="850" spc="-20" b="1">
                          <a:latin typeface="Arial"/>
                          <a:cs typeface="Arial"/>
                        </a:rPr>
                        <a:t>2018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85"/>
                        </a:lnSpc>
                      </a:pPr>
                      <a:r>
                        <a:rPr dirty="0" sz="850" spc="-20" b="1">
                          <a:latin typeface="Arial"/>
                          <a:cs typeface="Arial"/>
                        </a:rPr>
                        <a:t>2019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85"/>
                        </a:lnSpc>
                      </a:pPr>
                      <a:r>
                        <a:rPr dirty="0" sz="850" spc="-20" b="1">
                          <a:latin typeface="Arial"/>
                          <a:cs typeface="Arial"/>
                        </a:rPr>
                        <a:t>2020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85"/>
                        </a:lnSpc>
                      </a:pPr>
                      <a:r>
                        <a:rPr dirty="0" sz="850" spc="-20" b="1">
                          <a:latin typeface="Arial"/>
                          <a:cs typeface="Arial"/>
                        </a:rPr>
                        <a:t>2021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85"/>
                        </a:lnSpc>
                      </a:pPr>
                      <a:r>
                        <a:rPr dirty="0" sz="850" spc="-20" b="1">
                          <a:latin typeface="Arial"/>
                          <a:cs typeface="Arial"/>
                        </a:rPr>
                        <a:t>2022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5"/>
                        </a:lnSpc>
                      </a:pPr>
                      <a:r>
                        <a:rPr dirty="0" sz="850" spc="-20" b="1">
                          <a:latin typeface="Arial"/>
                          <a:cs typeface="Arial"/>
                        </a:rPr>
                        <a:t>2023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85"/>
                        </a:lnSpc>
                      </a:pPr>
                      <a:r>
                        <a:rPr dirty="0" sz="850" spc="-20" b="1">
                          <a:latin typeface="Arial"/>
                          <a:cs typeface="Arial"/>
                        </a:rPr>
                        <a:t>2024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5"/>
                        </a:lnSpc>
                      </a:pPr>
                      <a:r>
                        <a:rPr dirty="0" sz="850" spc="-20" b="1">
                          <a:latin typeface="Arial"/>
                          <a:cs typeface="Arial"/>
                        </a:rPr>
                        <a:t>2025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85"/>
                        </a:lnSpc>
                      </a:pPr>
                      <a:r>
                        <a:rPr dirty="0" sz="850" spc="-20" b="1">
                          <a:latin typeface="Arial"/>
                          <a:cs typeface="Arial"/>
                        </a:rPr>
                        <a:t>2026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985"/>
                        </a:lnSpc>
                      </a:pPr>
                      <a:r>
                        <a:rPr dirty="0" sz="850" spc="-20" b="1">
                          <a:latin typeface="Arial"/>
                          <a:cs typeface="Arial"/>
                        </a:rPr>
                        <a:t>2027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C5E0B3"/>
                    </a:solidFill>
                  </a:tcPr>
                </a:tc>
              </a:tr>
              <a:tr h="164465">
                <a:tc>
                  <a:txBody>
                    <a:bodyPr/>
                    <a:lstStyle/>
                    <a:p>
                      <a:pPr marL="60325">
                        <a:lnSpc>
                          <a:spcPts val="935"/>
                        </a:lnSpc>
                      </a:pPr>
                      <a:r>
                        <a:rPr dirty="0" sz="850">
                          <a:latin typeface="Trebuchet MS"/>
                          <a:cs typeface="Trebuchet MS"/>
                        </a:rPr>
                        <a:t>KCSE</a:t>
                      </a:r>
                      <a:r>
                        <a:rPr dirty="0" sz="850" spc="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20">
                          <a:latin typeface="Trebuchet MS"/>
                          <a:cs typeface="Trebuchet MS"/>
                        </a:rPr>
                        <a:t>Mean</a:t>
                      </a:r>
                      <a:r>
                        <a:rPr dirty="0" sz="850" spc="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40">
                          <a:latin typeface="Trebuchet MS"/>
                          <a:cs typeface="Trebuchet MS"/>
                        </a:rPr>
                        <a:t>Standard</a:t>
                      </a:r>
                      <a:r>
                        <a:rPr dirty="0" sz="850" spc="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10">
                          <a:latin typeface="Trebuchet MS"/>
                          <a:cs typeface="Trebuchet MS"/>
                        </a:rPr>
                        <a:t>Scores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35"/>
                        </a:lnSpc>
                      </a:pPr>
                      <a:r>
                        <a:rPr dirty="0" sz="850" spc="-10">
                          <a:latin typeface="Trebuchet MS"/>
                          <a:cs typeface="Trebuchet MS"/>
                        </a:rPr>
                        <a:t>5.7702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35"/>
                        </a:lnSpc>
                      </a:pPr>
                      <a:r>
                        <a:rPr dirty="0" sz="850" spc="-10">
                          <a:latin typeface="Trebuchet MS"/>
                          <a:cs typeface="Trebuchet MS"/>
                        </a:rPr>
                        <a:t>5.4922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35"/>
                        </a:lnSpc>
                      </a:pPr>
                      <a:r>
                        <a:rPr dirty="0" sz="850" spc="-10">
                          <a:latin typeface="Trebuchet MS"/>
                          <a:cs typeface="Trebuchet MS"/>
                        </a:rPr>
                        <a:t>6.3757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35"/>
                        </a:lnSpc>
                      </a:pPr>
                      <a:r>
                        <a:rPr dirty="0" sz="850" spc="-10">
                          <a:latin typeface="Trebuchet MS"/>
                          <a:cs typeface="Trebuchet MS"/>
                        </a:rPr>
                        <a:t>8.8019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35"/>
                        </a:lnSpc>
                      </a:pPr>
                      <a:r>
                        <a:rPr dirty="0" sz="850" spc="-10">
                          <a:latin typeface="Trebuchet MS"/>
                          <a:cs typeface="Trebuchet MS"/>
                        </a:rPr>
                        <a:t>8.6400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</a:pPr>
                      <a:r>
                        <a:rPr dirty="0" sz="850" spc="-10">
                          <a:latin typeface="Trebuchet MS"/>
                          <a:cs typeface="Trebuchet MS"/>
                        </a:rPr>
                        <a:t>9.600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35"/>
                        </a:lnSpc>
                      </a:pPr>
                      <a:r>
                        <a:rPr dirty="0" sz="850" spc="-10">
                          <a:latin typeface="Trebuchet MS"/>
                          <a:cs typeface="Trebuchet MS"/>
                        </a:rPr>
                        <a:t>8.854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</a:pPr>
                      <a:r>
                        <a:rPr dirty="0" sz="850" spc="-10">
                          <a:latin typeface="Trebuchet MS"/>
                          <a:cs typeface="Trebuchet MS"/>
                        </a:rPr>
                        <a:t>9.802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35"/>
                        </a:lnSpc>
                      </a:pPr>
                      <a:r>
                        <a:rPr dirty="0" sz="850" spc="-10">
                          <a:latin typeface="Trebuchet MS"/>
                          <a:cs typeface="Trebuchet MS"/>
                        </a:rPr>
                        <a:t>9.831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935"/>
                        </a:lnSpc>
                      </a:pPr>
                      <a:r>
                        <a:rPr dirty="0" sz="850" spc="-10">
                          <a:latin typeface="Trebuchet MS"/>
                          <a:cs typeface="Trebuchet MS"/>
                        </a:rPr>
                        <a:t>9.866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C5E0B3"/>
                    </a:solidFill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marL="60325">
                        <a:lnSpc>
                          <a:spcPts val="935"/>
                        </a:lnSpc>
                      </a:pPr>
                      <a:r>
                        <a:rPr dirty="0" sz="850" spc="-60">
                          <a:latin typeface="Trebuchet MS"/>
                          <a:cs typeface="Trebuchet MS"/>
                        </a:rPr>
                        <a:t>Total</a:t>
                      </a:r>
                      <a:r>
                        <a:rPr dirty="0" sz="850" spc="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>
                          <a:latin typeface="Trebuchet MS"/>
                          <a:cs typeface="Trebuchet MS"/>
                        </a:rPr>
                        <a:t>No.</a:t>
                      </a:r>
                      <a:r>
                        <a:rPr dirty="0" sz="850" spc="-8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850" spc="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10">
                          <a:latin typeface="Trebuchet MS"/>
                          <a:cs typeface="Trebuchet MS"/>
                        </a:rPr>
                        <a:t>Candidates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  <a:p>
                      <a:pPr marL="603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850" spc="-10">
                          <a:latin typeface="Trebuchet MS"/>
                          <a:cs typeface="Trebuchet MS"/>
                        </a:rPr>
                        <a:t>Enrolled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35"/>
                        </a:lnSpc>
                      </a:pPr>
                      <a:r>
                        <a:rPr dirty="0" sz="850" spc="-25">
                          <a:latin typeface="Trebuchet MS"/>
                          <a:cs typeface="Trebuchet MS"/>
                        </a:rPr>
                        <a:t>161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35"/>
                        </a:lnSpc>
                      </a:pPr>
                      <a:r>
                        <a:rPr dirty="0" sz="850" spc="-25">
                          <a:latin typeface="Trebuchet MS"/>
                          <a:cs typeface="Trebuchet MS"/>
                        </a:rPr>
                        <a:t>193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35"/>
                        </a:lnSpc>
                      </a:pPr>
                      <a:r>
                        <a:rPr dirty="0" sz="850" spc="-25">
                          <a:latin typeface="Trebuchet MS"/>
                          <a:cs typeface="Trebuchet MS"/>
                        </a:rPr>
                        <a:t>189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35"/>
                        </a:lnSpc>
                      </a:pPr>
                      <a:r>
                        <a:rPr dirty="0" sz="850" spc="-25">
                          <a:latin typeface="Trebuchet MS"/>
                          <a:cs typeface="Trebuchet MS"/>
                        </a:rPr>
                        <a:t>207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35"/>
                        </a:lnSpc>
                      </a:pPr>
                      <a:r>
                        <a:rPr dirty="0" sz="850" spc="-25">
                          <a:latin typeface="Trebuchet MS"/>
                          <a:cs typeface="Trebuchet MS"/>
                        </a:rPr>
                        <a:t>208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3025">
                        <a:lnSpc>
                          <a:spcPts val="935"/>
                        </a:lnSpc>
                      </a:pPr>
                      <a:r>
                        <a:rPr dirty="0" sz="850" spc="-25">
                          <a:latin typeface="Trebuchet MS"/>
                          <a:cs typeface="Trebuchet MS"/>
                        </a:rPr>
                        <a:t>296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35"/>
                        </a:lnSpc>
                      </a:pPr>
                      <a:r>
                        <a:rPr dirty="0" sz="850" spc="-25">
                          <a:latin typeface="Trebuchet MS"/>
                          <a:cs typeface="Trebuchet MS"/>
                        </a:rPr>
                        <a:t>450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4295">
                        <a:lnSpc>
                          <a:spcPts val="935"/>
                        </a:lnSpc>
                      </a:pPr>
                      <a:r>
                        <a:rPr dirty="0" sz="850" spc="-25">
                          <a:latin typeface="Trebuchet MS"/>
                          <a:cs typeface="Trebuchet MS"/>
                        </a:rPr>
                        <a:t>598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35"/>
                        </a:lnSpc>
                      </a:pPr>
                      <a:r>
                        <a:rPr dirty="0" sz="850" spc="-25">
                          <a:latin typeface="Trebuchet MS"/>
                          <a:cs typeface="Trebuchet MS"/>
                        </a:rPr>
                        <a:t>600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935"/>
                        </a:lnSpc>
                      </a:pPr>
                      <a:r>
                        <a:rPr dirty="0" sz="850" spc="-25">
                          <a:latin typeface="Trebuchet MS"/>
                          <a:cs typeface="Trebuchet MS"/>
                        </a:rPr>
                        <a:t>605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C5E0B3"/>
                    </a:solidFill>
                  </a:tcPr>
                </a:tc>
              </a:tr>
              <a:tr h="452120">
                <a:tc>
                  <a:txBody>
                    <a:bodyPr/>
                    <a:lstStyle/>
                    <a:p>
                      <a:pPr marL="60325">
                        <a:lnSpc>
                          <a:spcPts val="935"/>
                        </a:lnSpc>
                      </a:pPr>
                      <a:r>
                        <a:rPr dirty="0" sz="850" spc="-60">
                          <a:latin typeface="Trebuchet MS"/>
                          <a:cs typeface="Trebuchet MS"/>
                        </a:rPr>
                        <a:t>Total</a:t>
                      </a:r>
                      <a:r>
                        <a:rPr dirty="0" sz="850" spc="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>
                          <a:latin typeface="Trebuchet MS"/>
                          <a:cs typeface="Trebuchet MS"/>
                        </a:rPr>
                        <a:t>No.</a:t>
                      </a:r>
                      <a:r>
                        <a:rPr dirty="0" sz="850" spc="-8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850" spc="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10">
                          <a:latin typeface="Trebuchet MS"/>
                          <a:cs typeface="Trebuchet MS"/>
                        </a:rPr>
                        <a:t>Candidates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  <a:p>
                      <a:pPr marL="60325" marR="78740">
                        <a:lnSpc>
                          <a:spcPts val="1180"/>
                        </a:lnSpc>
                        <a:spcBef>
                          <a:spcPts val="55"/>
                        </a:spcBef>
                      </a:pPr>
                      <a:r>
                        <a:rPr dirty="0" sz="850" spc="-35">
                          <a:latin typeface="Trebuchet MS"/>
                          <a:cs typeface="Trebuchet MS"/>
                        </a:rPr>
                        <a:t>Qualifying</a:t>
                      </a:r>
                      <a:r>
                        <a:rPr dirty="0" sz="85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1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dirty="0" sz="85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10">
                          <a:latin typeface="Trebuchet MS"/>
                          <a:cs typeface="Trebuchet MS"/>
                        </a:rPr>
                        <a:t>Direct</a:t>
                      </a:r>
                      <a:r>
                        <a:rPr dirty="0" sz="85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25">
                          <a:latin typeface="Trebuchet MS"/>
                          <a:cs typeface="Trebuchet MS"/>
                        </a:rPr>
                        <a:t>University </a:t>
                      </a:r>
                      <a:r>
                        <a:rPr dirty="0" sz="850" spc="-10">
                          <a:latin typeface="Trebuchet MS"/>
                          <a:cs typeface="Trebuchet MS"/>
                        </a:rPr>
                        <a:t>Admissions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35"/>
                        </a:lnSpc>
                      </a:pPr>
                      <a:r>
                        <a:rPr dirty="0" sz="850" spc="-25">
                          <a:latin typeface="Trebuchet MS"/>
                          <a:cs typeface="Trebuchet MS"/>
                        </a:rPr>
                        <a:t>47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35"/>
                        </a:lnSpc>
                      </a:pPr>
                      <a:r>
                        <a:rPr dirty="0" sz="850" spc="-25">
                          <a:latin typeface="Trebuchet MS"/>
                          <a:cs typeface="Trebuchet MS"/>
                        </a:rPr>
                        <a:t>49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35"/>
                        </a:lnSpc>
                      </a:pPr>
                      <a:r>
                        <a:rPr dirty="0" sz="850" spc="-25">
                          <a:latin typeface="Trebuchet MS"/>
                          <a:cs typeface="Trebuchet MS"/>
                        </a:rPr>
                        <a:t>76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35"/>
                        </a:lnSpc>
                      </a:pPr>
                      <a:r>
                        <a:rPr dirty="0" sz="850" spc="-25">
                          <a:latin typeface="Trebuchet MS"/>
                          <a:cs typeface="Trebuchet MS"/>
                        </a:rPr>
                        <a:t>198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35"/>
                        </a:lnSpc>
                      </a:pPr>
                      <a:r>
                        <a:rPr dirty="0" sz="850" spc="-25">
                          <a:latin typeface="Trebuchet MS"/>
                          <a:cs typeface="Trebuchet MS"/>
                        </a:rPr>
                        <a:t>205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3025">
                        <a:lnSpc>
                          <a:spcPts val="935"/>
                        </a:lnSpc>
                      </a:pPr>
                      <a:r>
                        <a:rPr dirty="0" sz="850" spc="-25">
                          <a:latin typeface="Trebuchet MS"/>
                          <a:cs typeface="Trebuchet MS"/>
                        </a:rPr>
                        <a:t>290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35"/>
                        </a:lnSpc>
                      </a:pPr>
                      <a:r>
                        <a:rPr dirty="0" sz="850" spc="-25">
                          <a:latin typeface="Trebuchet MS"/>
                          <a:cs typeface="Trebuchet MS"/>
                        </a:rPr>
                        <a:t>396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4295">
                        <a:lnSpc>
                          <a:spcPts val="935"/>
                        </a:lnSpc>
                      </a:pPr>
                      <a:r>
                        <a:rPr dirty="0" sz="850" spc="-25">
                          <a:latin typeface="Trebuchet MS"/>
                          <a:cs typeface="Trebuchet MS"/>
                        </a:rPr>
                        <a:t>568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35"/>
                        </a:lnSpc>
                      </a:pPr>
                      <a:r>
                        <a:rPr dirty="0" sz="850" spc="-25">
                          <a:latin typeface="Trebuchet MS"/>
                          <a:cs typeface="Trebuchet MS"/>
                        </a:rPr>
                        <a:t>571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935"/>
                        </a:lnSpc>
                      </a:pPr>
                      <a:r>
                        <a:rPr dirty="0" sz="850" spc="-25">
                          <a:latin typeface="Trebuchet MS"/>
                          <a:cs typeface="Trebuchet MS"/>
                        </a:rPr>
                        <a:t>577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C5E0B3"/>
                    </a:solidFill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marL="60325">
                        <a:lnSpc>
                          <a:spcPts val="935"/>
                        </a:lnSpc>
                      </a:pPr>
                      <a:r>
                        <a:rPr dirty="0" sz="850" spc="-50">
                          <a:latin typeface="Trebuchet MS"/>
                          <a:cs typeface="Trebuchet MS"/>
                        </a:rPr>
                        <a:t>Percentage</a:t>
                      </a:r>
                      <a:r>
                        <a:rPr dirty="0" sz="850" spc="-9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35">
                          <a:latin typeface="Trebuchet MS"/>
                          <a:cs typeface="Trebuchet MS"/>
                        </a:rPr>
                        <a:t>Transition</a:t>
                      </a:r>
                      <a:r>
                        <a:rPr dirty="0" sz="850" spc="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25">
                          <a:latin typeface="Trebuchet MS"/>
                          <a:cs typeface="Trebuchet MS"/>
                        </a:rPr>
                        <a:t>to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  <a:p>
                      <a:pPr marL="603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850" spc="-25">
                          <a:latin typeface="Trebuchet MS"/>
                          <a:cs typeface="Trebuchet MS"/>
                        </a:rPr>
                        <a:t>University</a:t>
                      </a:r>
                      <a:r>
                        <a:rPr dirty="0" sz="85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20">
                          <a:latin typeface="Trebuchet MS"/>
                          <a:cs typeface="Trebuchet MS"/>
                        </a:rPr>
                        <a:t>P.A.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35"/>
                        </a:lnSpc>
                      </a:pPr>
                      <a:r>
                        <a:rPr dirty="0" sz="850" spc="-10">
                          <a:latin typeface="Trebuchet MS"/>
                          <a:cs typeface="Trebuchet MS"/>
                        </a:rPr>
                        <a:t>29.19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35"/>
                        </a:lnSpc>
                      </a:pPr>
                      <a:r>
                        <a:rPr dirty="0" sz="850" spc="-10">
                          <a:latin typeface="Trebuchet MS"/>
                          <a:cs typeface="Trebuchet MS"/>
                        </a:rPr>
                        <a:t>25.39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35"/>
                        </a:lnSpc>
                      </a:pPr>
                      <a:r>
                        <a:rPr dirty="0" sz="850" spc="-10">
                          <a:latin typeface="Trebuchet MS"/>
                          <a:cs typeface="Trebuchet MS"/>
                        </a:rPr>
                        <a:t>40.21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35"/>
                        </a:lnSpc>
                      </a:pPr>
                      <a:r>
                        <a:rPr dirty="0" sz="850" spc="-10">
                          <a:latin typeface="Trebuchet MS"/>
                          <a:cs typeface="Trebuchet MS"/>
                        </a:rPr>
                        <a:t>95.65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35"/>
                        </a:lnSpc>
                      </a:pPr>
                      <a:r>
                        <a:rPr dirty="0" sz="850" spc="-10">
                          <a:latin typeface="Trebuchet MS"/>
                          <a:cs typeface="Trebuchet MS"/>
                        </a:rPr>
                        <a:t>98.56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</a:pPr>
                      <a:r>
                        <a:rPr dirty="0" sz="850" spc="-10">
                          <a:latin typeface="Trebuchet MS"/>
                          <a:cs typeface="Trebuchet MS"/>
                        </a:rPr>
                        <a:t>97.97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35"/>
                        </a:lnSpc>
                      </a:pPr>
                      <a:r>
                        <a:rPr dirty="0" sz="850" spc="-10">
                          <a:latin typeface="Trebuchet MS"/>
                          <a:cs typeface="Trebuchet MS"/>
                        </a:rPr>
                        <a:t>88.00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</a:pPr>
                      <a:r>
                        <a:rPr dirty="0" sz="850" spc="-10">
                          <a:latin typeface="Trebuchet MS"/>
                          <a:cs typeface="Trebuchet MS"/>
                        </a:rPr>
                        <a:t>94.98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35"/>
                        </a:lnSpc>
                      </a:pPr>
                      <a:r>
                        <a:rPr dirty="0" sz="850" spc="-10">
                          <a:latin typeface="Trebuchet MS"/>
                          <a:cs typeface="Trebuchet MS"/>
                        </a:rPr>
                        <a:t>95.17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935"/>
                        </a:lnSpc>
                      </a:pPr>
                      <a:r>
                        <a:rPr dirty="0" sz="850" spc="-10">
                          <a:latin typeface="Trebuchet MS"/>
                          <a:cs typeface="Trebuchet MS"/>
                        </a:rPr>
                        <a:t>95.37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999999"/>
                      </a:solidFill>
                      <a:prstDash val="solid"/>
                    </a:lnL>
                    <a:lnR w="952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C5E0B3"/>
                    </a:solidFill>
                  </a:tcPr>
                </a:tc>
              </a:tr>
            </a:tbl>
          </a:graphicData>
        </a:graphic>
      </p:graphicFrame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15</a:t>
            </a:r>
            <a:r>
              <a:rPr dirty="0"/>
              <a:t> | </a:t>
            </a:r>
            <a:r>
              <a:rPr dirty="0" spc="-30">
                <a:solidFill>
                  <a:srgbClr val="FFFFFF"/>
                </a:solidFill>
              </a:rPr>
              <a:t>Page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625980" y="10016739"/>
          <a:ext cx="5661025" cy="2216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5795"/>
                <a:gridCol w="649605"/>
                <a:gridCol w="1459864"/>
                <a:gridCol w="568325"/>
                <a:gridCol w="972185"/>
                <a:gridCol w="1282064"/>
              </a:tblGrid>
              <a:tr h="315595">
                <a:tc>
                  <a:txBody>
                    <a:bodyPr/>
                    <a:lstStyle/>
                    <a:p>
                      <a:pPr marL="165100">
                        <a:lnSpc>
                          <a:spcPts val="965"/>
                        </a:lnSpc>
                      </a:pPr>
                      <a:r>
                        <a:rPr dirty="0" sz="900" b="1">
                          <a:latin typeface="Arial"/>
                          <a:cs typeface="Arial"/>
                        </a:rPr>
                        <a:t>No.</a:t>
                      </a:r>
                      <a:r>
                        <a:rPr dirty="0" sz="9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 b="1">
                          <a:latin typeface="Arial"/>
                          <a:cs typeface="Arial"/>
                        </a:rPr>
                        <a:t>of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906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900" spc="-10" b="1">
                          <a:latin typeface="Arial"/>
                          <a:cs typeface="Arial"/>
                        </a:rPr>
                        <a:t>Streams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19050">
                      <a:solidFill>
                        <a:srgbClr val="8EAAD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10" b="1">
                          <a:latin typeface="Arial"/>
                          <a:cs typeface="Arial"/>
                        </a:rPr>
                        <a:t>Classes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19050">
                      <a:solidFill>
                        <a:srgbClr val="8EAAD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b="1">
                          <a:latin typeface="Arial"/>
                          <a:cs typeface="Arial"/>
                        </a:rPr>
                        <a:t>Maximum</a:t>
                      </a:r>
                      <a:r>
                        <a:rPr dirty="0" sz="900" spc="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 b="1">
                          <a:latin typeface="Arial"/>
                          <a:cs typeface="Arial"/>
                        </a:rPr>
                        <a:t>Enrolment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19050">
                      <a:solidFill>
                        <a:srgbClr val="8EAAD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25" b="1">
                          <a:latin typeface="Arial"/>
                          <a:cs typeface="Arial"/>
                        </a:rPr>
                        <a:t>CBE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19050">
                      <a:solidFill>
                        <a:srgbClr val="8EAAD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b="1">
                          <a:latin typeface="Arial"/>
                          <a:cs typeface="Arial"/>
                        </a:rPr>
                        <a:t>No.</a:t>
                      </a:r>
                      <a:r>
                        <a:rPr dirty="0" sz="900" spc="-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00" spc="-10" b="1">
                          <a:latin typeface="Arial"/>
                          <a:cs typeface="Arial"/>
                        </a:rPr>
                        <a:t> Deputy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900" spc="-10" b="1">
                          <a:latin typeface="Arial"/>
                          <a:cs typeface="Arial"/>
                        </a:rPr>
                        <a:t>Principals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19050">
                      <a:solidFill>
                        <a:srgbClr val="8EAAD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b="1">
                          <a:latin typeface="Arial"/>
                          <a:cs typeface="Arial"/>
                        </a:rPr>
                        <a:t>No.</a:t>
                      </a:r>
                      <a:r>
                        <a:rPr dirty="0" sz="900" spc="-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00" spc="-10" b="1">
                          <a:latin typeface="Arial"/>
                          <a:cs typeface="Arial"/>
                        </a:rPr>
                        <a:t> Senior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900" spc="-10" b="1">
                          <a:latin typeface="Arial"/>
                          <a:cs typeface="Arial"/>
                        </a:rPr>
                        <a:t>Masters/</a:t>
                      </a:r>
                      <a:r>
                        <a:rPr dirty="0" sz="9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 b="1">
                          <a:latin typeface="Arial"/>
                          <a:cs typeface="Arial"/>
                        </a:rPr>
                        <a:t>Mistresses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6350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19050">
                      <a:solidFill>
                        <a:srgbClr val="8EAADB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64465">
                <a:tc>
                  <a:txBody>
                    <a:bodyPr/>
                    <a:lstStyle/>
                    <a:p>
                      <a:pPr marL="291465">
                        <a:lnSpc>
                          <a:spcPts val="1019"/>
                        </a:lnSpc>
                      </a:pPr>
                      <a:r>
                        <a:rPr dirty="0" sz="900" spc="-50" b="1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19050">
                      <a:solidFill>
                        <a:srgbClr val="8EAADB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9"/>
                        </a:lnSpc>
                      </a:pPr>
                      <a:r>
                        <a:rPr dirty="0" sz="900" spc="-50">
                          <a:latin typeface="Trebuchet MS"/>
                          <a:cs typeface="Trebuchet MS"/>
                        </a:rPr>
                        <a:t>4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19050">
                      <a:solidFill>
                        <a:srgbClr val="8EAADB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019"/>
                        </a:lnSpc>
                      </a:pPr>
                      <a:r>
                        <a:rPr dirty="0" sz="900" spc="-25">
                          <a:latin typeface="Trebuchet MS"/>
                          <a:cs typeface="Trebuchet MS"/>
                        </a:rPr>
                        <a:t>180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19050">
                      <a:solidFill>
                        <a:srgbClr val="8EAADB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9"/>
                        </a:lnSpc>
                      </a:pPr>
                      <a:r>
                        <a:rPr dirty="0" sz="900" spc="-50">
                          <a:latin typeface="Trebuchet MS"/>
                          <a:cs typeface="Trebuchet MS"/>
                        </a:rPr>
                        <a:t>9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19050">
                      <a:solidFill>
                        <a:srgbClr val="8EAADB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9"/>
                        </a:lnSpc>
                      </a:pPr>
                      <a:r>
                        <a:rPr dirty="0" sz="900" spc="-50">
                          <a:latin typeface="Trebuchet MS"/>
                          <a:cs typeface="Trebuchet MS"/>
                        </a:rPr>
                        <a:t>1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19050">
                      <a:solidFill>
                        <a:srgbClr val="8EAADB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9"/>
                        </a:lnSpc>
                      </a:pPr>
                      <a:r>
                        <a:rPr dirty="0" sz="900" spc="-50">
                          <a:latin typeface="Trebuchet MS"/>
                          <a:cs typeface="Trebuchet MS"/>
                        </a:rPr>
                        <a:t>1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6350">
                      <a:solidFill>
                        <a:srgbClr val="B4C6E7"/>
                      </a:solidFill>
                      <a:prstDash val="solid"/>
                    </a:lnR>
                    <a:lnT w="19050">
                      <a:solidFill>
                        <a:srgbClr val="8EAADB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300990">
                        <a:lnSpc>
                          <a:spcPts val="965"/>
                        </a:lnSpc>
                      </a:pPr>
                      <a:r>
                        <a:rPr dirty="0" sz="900" spc="-25" b="1">
                          <a:latin typeface="Arial"/>
                          <a:cs typeface="Arial"/>
                        </a:rPr>
                        <a:t>1.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50">
                          <a:latin typeface="Trebuchet MS"/>
                          <a:cs typeface="Trebuchet MS"/>
                        </a:rPr>
                        <a:t>8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965"/>
                        </a:lnSpc>
                      </a:pPr>
                      <a:r>
                        <a:rPr dirty="0" sz="900" spc="-25">
                          <a:latin typeface="Trebuchet MS"/>
                          <a:cs typeface="Trebuchet MS"/>
                        </a:rPr>
                        <a:t>360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25">
                          <a:latin typeface="Trebuchet MS"/>
                          <a:cs typeface="Trebuchet MS"/>
                        </a:rPr>
                        <a:t>19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50">
                          <a:latin typeface="Trebuchet MS"/>
                          <a:cs typeface="Trebuchet MS"/>
                        </a:rPr>
                        <a:t>1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50">
                          <a:latin typeface="Trebuchet MS"/>
                          <a:cs typeface="Trebuchet MS"/>
                        </a:rPr>
                        <a:t>2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6350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300990">
                        <a:lnSpc>
                          <a:spcPts val="965"/>
                        </a:lnSpc>
                      </a:pPr>
                      <a:r>
                        <a:rPr dirty="0" sz="900" spc="-25" b="1">
                          <a:latin typeface="Arial"/>
                          <a:cs typeface="Arial"/>
                        </a:rPr>
                        <a:t>2.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25">
                          <a:latin typeface="Trebuchet MS"/>
                          <a:cs typeface="Trebuchet MS"/>
                        </a:rPr>
                        <a:t>12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965"/>
                        </a:lnSpc>
                      </a:pPr>
                      <a:r>
                        <a:rPr dirty="0" sz="900" spc="-25">
                          <a:latin typeface="Trebuchet MS"/>
                          <a:cs typeface="Trebuchet MS"/>
                        </a:rPr>
                        <a:t>540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25">
                          <a:latin typeface="Trebuchet MS"/>
                          <a:cs typeface="Trebuchet MS"/>
                        </a:rPr>
                        <a:t>28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50">
                          <a:latin typeface="Trebuchet MS"/>
                          <a:cs typeface="Trebuchet MS"/>
                        </a:rPr>
                        <a:t>1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50">
                          <a:latin typeface="Trebuchet MS"/>
                          <a:cs typeface="Trebuchet MS"/>
                        </a:rPr>
                        <a:t>4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6350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300990">
                        <a:lnSpc>
                          <a:spcPts val="975"/>
                        </a:lnSpc>
                      </a:pPr>
                      <a:r>
                        <a:rPr dirty="0" sz="900" spc="-25" b="1">
                          <a:latin typeface="Arial"/>
                          <a:cs typeface="Arial"/>
                        </a:rPr>
                        <a:t>3.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dirty="0" sz="900" spc="-25">
                          <a:latin typeface="Trebuchet MS"/>
                          <a:cs typeface="Trebuchet MS"/>
                        </a:rPr>
                        <a:t>16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975"/>
                        </a:lnSpc>
                      </a:pPr>
                      <a:r>
                        <a:rPr dirty="0" sz="900" spc="-25">
                          <a:latin typeface="Trebuchet MS"/>
                          <a:cs typeface="Trebuchet MS"/>
                        </a:rPr>
                        <a:t>720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dirty="0" sz="900" spc="-25">
                          <a:latin typeface="Trebuchet MS"/>
                          <a:cs typeface="Trebuchet MS"/>
                        </a:rPr>
                        <a:t>38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dirty="0" sz="900" spc="-50">
                          <a:latin typeface="Trebuchet MS"/>
                          <a:cs typeface="Trebuchet MS"/>
                        </a:rPr>
                        <a:t>1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dirty="0" sz="900" spc="-50">
                          <a:latin typeface="Trebuchet MS"/>
                          <a:cs typeface="Trebuchet MS"/>
                        </a:rPr>
                        <a:t>5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6350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300990">
                        <a:lnSpc>
                          <a:spcPts val="965"/>
                        </a:lnSpc>
                      </a:pPr>
                      <a:r>
                        <a:rPr dirty="0" sz="900" spc="-25" b="1">
                          <a:latin typeface="Arial"/>
                          <a:cs typeface="Arial"/>
                        </a:rPr>
                        <a:t>4.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25">
                          <a:latin typeface="Trebuchet MS"/>
                          <a:cs typeface="Trebuchet MS"/>
                        </a:rPr>
                        <a:t>20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965"/>
                        </a:lnSpc>
                      </a:pPr>
                      <a:r>
                        <a:rPr dirty="0" sz="900" spc="-25">
                          <a:latin typeface="Trebuchet MS"/>
                          <a:cs typeface="Trebuchet MS"/>
                        </a:rPr>
                        <a:t>900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25">
                          <a:latin typeface="Trebuchet MS"/>
                          <a:cs typeface="Trebuchet MS"/>
                        </a:rPr>
                        <a:t>47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50">
                          <a:latin typeface="Trebuchet MS"/>
                          <a:cs typeface="Trebuchet MS"/>
                        </a:rPr>
                        <a:t>1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50">
                          <a:latin typeface="Trebuchet MS"/>
                          <a:cs typeface="Trebuchet MS"/>
                        </a:rPr>
                        <a:t>6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6350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300990">
                        <a:lnSpc>
                          <a:spcPts val="965"/>
                        </a:lnSpc>
                      </a:pPr>
                      <a:r>
                        <a:rPr dirty="0" sz="900" spc="-25" b="1">
                          <a:latin typeface="Arial"/>
                          <a:cs typeface="Arial"/>
                        </a:rPr>
                        <a:t>5.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25">
                          <a:latin typeface="Trebuchet MS"/>
                          <a:cs typeface="Trebuchet MS"/>
                        </a:rPr>
                        <a:t>24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20">
                          <a:latin typeface="Trebuchet MS"/>
                          <a:cs typeface="Trebuchet MS"/>
                        </a:rPr>
                        <a:t>1080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25">
                          <a:latin typeface="Trebuchet MS"/>
                          <a:cs typeface="Trebuchet MS"/>
                        </a:rPr>
                        <a:t>55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50">
                          <a:latin typeface="Trebuchet MS"/>
                          <a:cs typeface="Trebuchet MS"/>
                        </a:rPr>
                        <a:t>2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50">
                          <a:latin typeface="Trebuchet MS"/>
                          <a:cs typeface="Trebuchet MS"/>
                        </a:rPr>
                        <a:t>6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6350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300990">
                        <a:lnSpc>
                          <a:spcPts val="965"/>
                        </a:lnSpc>
                      </a:pPr>
                      <a:r>
                        <a:rPr dirty="0" sz="900" spc="-25" b="1">
                          <a:latin typeface="Arial"/>
                          <a:cs typeface="Arial"/>
                        </a:rPr>
                        <a:t>6.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25">
                          <a:latin typeface="Trebuchet MS"/>
                          <a:cs typeface="Trebuchet MS"/>
                        </a:rPr>
                        <a:t>28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20">
                          <a:latin typeface="Trebuchet MS"/>
                          <a:cs typeface="Trebuchet MS"/>
                        </a:rPr>
                        <a:t>1260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25">
                          <a:latin typeface="Trebuchet MS"/>
                          <a:cs typeface="Trebuchet MS"/>
                        </a:rPr>
                        <a:t>63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50">
                          <a:latin typeface="Trebuchet MS"/>
                          <a:cs typeface="Trebuchet MS"/>
                        </a:rPr>
                        <a:t>2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50">
                          <a:latin typeface="Trebuchet MS"/>
                          <a:cs typeface="Trebuchet MS"/>
                        </a:rPr>
                        <a:t>7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6350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300990">
                        <a:lnSpc>
                          <a:spcPts val="965"/>
                        </a:lnSpc>
                      </a:pPr>
                      <a:r>
                        <a:rPr dirty="0" sz="900" spc="-25" b="1">
                          <a:latin typeface="Arial"/>
                          <a:cs typeface="Arial"/>
                        </a:rPr>
                        <a:t>7.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25">
                          <a:latin typeface="Trebuchet MS"/>
                          <a:cs typeface="Trebuchet MS"/>
                        </a:rPr>
                        <a:t>32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20">
                          <a:latin typeface="Trebuchet MS"/>
                          <a:cs typeface="Trebuchet MS"/>
                        </a:rPr>
                        <a:t>1440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25">
                          <a:latin typeface="Trebuchet MS"/>
                          <a:cs typeface="Trebuchet MS"/>
                        </a:rPr>
                        <a:t>68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50">
                          <a:latin typeface="Trebuchet MS"/>
                          <a:cs typeface="Trebuchet MS"/>
                        </a:rPr>
                        <a:t>2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50">
                          <a:latin typeface="Trebuchet MS"/>
                          <a:cs typeface="Trebuchet MS"/>
                        </a:rPr>
                        <a:t>7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6350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300990">
                        <a:lnSpc>
                          <a:spcPts val="965"/>
                        </a:lnSpc>
                      </a:pPr>
                      <a:r>
                        <a:rPr dirty="0" sz="900" spc="-25" b="1">
                          <a:latin typeface="Arial"/>
                          <a:cs typeface="Arial"/>
                        </a:rPr>
                        <a:t>8.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25">
                          <a:latin typeface="Trebuchet MS"/>
                          <a:cs typeface="Trebuchet MS"/>
                        </a:rPr>
                        <a:t>36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20">
                          <a:latin typeface="Trebuchet MS"/>
                          <a:cs typeface="Trebuchet MS"/>
                        </a:rPr>
                        <a:t>1620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25">
                          <a:latin typeface="Trebuchet MS"/>
                          <a:cs typeface="Trebuchet MS"/>
                        </a:rPr>
                        <a:t>76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50">
                          <a:latin typeface="Trebuchet MS"/>
                          <a:cs typeface="Trebuchet MS"/>
                        </a:rPr>
                        <a:t>2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50">
                          <a:latin typeface="Trebuchet MS"/>
                          <a:cs typeface="Trebuchet MS"/>
                        </a:rPr>
                        <a:t>7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6350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300990">
                        <a:lnSpc>
                          <a:spcPts val="965"/>
                        </a:lnSpc>
                      </a:pPr>
                      <a:r>
                        <a:rPr dirty="0" sz="900" spc="-25" b="1">
                          <a:latin typeface="Arial"/>
                          <a:cs typeface="Arial"/>
                        </a:rPr>
                        <a:t>9.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25">
                          <a:latin typeface="Trebuchet MS"/>
                          <a:cs typeface="Trebuchet MS"/>
                        </a:rPr>
                        <a:t>40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20">
                          <a:latin typeface="Trebuchet MS"/>
                          <a:cs typeface="Trebuchet MS"/>
                        </a:rPr>
                        <a:t>1800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25">
                          <a:latin typeface="Trebuchet MS"/>
                          <a:cs typeface="Trebuchet MS"/>
                        </a:rPr>
                        <a:t>85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50">
                          <a:latin typeface="Trebuchet MS"/>
                          <a:cs typeface="Trebuchet MS"/>
                        </a:rPr>
                        <a:t>2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50">
                          <a:latin typeface="Trebuchet MS"/>
                          <a:cs typeface="Trebuchet MS"/>
                        </a:rPr>
                        <a:t>8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6350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300990">
                        <a:lnSpc>
                          <a:spcPts val="965"/>
                        </a:lnSpc>
                      </a:pPr>
                      <a:r>
                        <a:rPr dirty="0" sz="900" spc="-25" b="1">
                          <a:latin typeface="Arial"/>
                          <a:cs typeface="Arial"/>
                        </a:rPr>
                        <a:t>10.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25">
                          <a:latin typeface="Trebuchet MS"/>
                          <a:cs typeface="Trebuchet MS"/>
                        </a:rPr>
                        <a:t>44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20">
                          <a:latin typeface="Trebuchet MS"/>
                          <a:cs typeface="Trebuchet MS"/>
                        </a:rPr>
                        <a:t>1980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25">
                          <a:latin typeface="Trebuchet MS"/>
                          <a:cs typeface="Trebuchet MS"/>
                        </a:rPr>
                        <a:t>93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50">
                          <a:latin typeface="Trebuchet MS"/>
                          <a:cs typeface="Trebuchet MS"/>
                        </a:rPr>
                        <a:t>2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50">
                          <a:latin typeface="Trebuchet MS"/>
                          <a:cs typeface="Trebuchet MS"/>
                        </a:rPr>
                        <a:t>9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6350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300990">
                        <a:lnSpc>
                          <a:spcPts val="965"/>
                        </a:lnSpc>
                      </a:pPr>
                      <a:r>
                        <a:rPr dirty="0" sz="900" spc="-25" b="1">
                          <a:latin typeface="Arial"/>
                          <a:cs typeface="Arial"/>
                        </a:rPr>
                        <a:t>11.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25">
                          <a:latin typeface="Trebuchet MS"/>
                          <a:cs typeface="Trebuchet MS"/>
                        </a:rPr>
                        <a:t>48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20">
                          <a:latin typeface="Trebuchet MS"/>
                          <a:cs typeface="Trebuchet MS"/>
                        </a:rPr>
                        <a:t>2160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25">
                          <a:latin typeface="Trebuchet MS"/>
                          <a:cs typeface="Trebuchet MS"/>
                        </a:rPr>
                        <a:t>101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50">
                          <a:latin typeface="Trebuchet MS"/>
                          <a:cs typeface="Trebuchet MS"/>
                        </a:rPr>
                        <a:t>2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B4C6E7"/>
                      </a:solidFill>
                      <a:prstDash val="solid"/>
                    </a:lnL>
                    <a:lnR w="9525">
                      <a:solidFill>
                        <a:srgbClr val="B4C6E7"/>
                      </a:solidFill>
                      <a:prstDash val="solid"/>
                    </a:lnR>
                    <a:lnT w="9525">
                      <a:solidFill>
                        <a:srgbClr val="B4C6E7"/>
                      </a:solidFill>
                      <a:prstDash val="solid"/>
                    </a:lnT>
                    <a:lnB w="9525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2591036" y="3067302"/>
            <a:ext cx="5727700" cy="2496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508000" algn="l"/>
              </a:tabLst>
            </a:pPr>
            <a:r>
              <a:rPr dirty="0" sz="1100" spc="-20" b="1">
                <a:solidFill>
                  <a:srgbClr val="2F5496"/>
                </a:solidFill>
                <a:latin typeface="Arial"/>
                <a:cs typeface="Arial"/>
              </a:rPr>
              <a:t>2.8.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	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Projected</a:t>
            </a:r>
            <a:r>
              <a:rPr dirty="0" sz="1100" spc="-22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2F5496"/>
                </a:solidFill>
                <a:latin typeface="Arial"/>
                <a:cs typeface="Arial"/>
              </a:rPr>
              <a:t>Academic</a:t>
            </a:r>
            <a:r>
              <a:rPr dirty="0" sz="1100" spc="-8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2F5496"/>
                </a:solidFill>
                <a:latin typeface="Arial"/>
                <a:cs typeface="Arial"/>
              </a:rPr>
              <a:t>Performance</a:t>
            </a:r>
            <a:r>
              <a:rPr dirty="0" sz="1100" spc="-8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65" b="1">
                <a:solidFill>
                  <a:srgbClr val="2F5496"/>
                </a:solidFill>
                <a:latin typeface="Arial"/>
                <a:cs typeface="Arial"/>
              </a:rPr>
              <a:t>by</a:t>
            </a:r>
            <a:r>
              <a:rPr dirty="0" sz="1100" spc="-8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50" b="1">
                <a:solidFill>
                  <a:srgbClr val="2F5496"/>
                </a:solidFill>
                <a:latin typeface="Arial"/>
                <a:cs typeface="Arial"/>
              </a:rPr>
              <a:t>Posted</a:t>
            </a:r>
            <a:r>
              <a:rPr dirty="0" sz="1100" spc="-8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30" b="1">
                <a:solidFill>
                  <a:srgbClr val="2F5496"/>
                </a:solidFill>
                <a:latin typeface="Arial"/>
                <a:cs typeface="Arial"/>
              </a:rPr>
              <a:t>KCSE</a:t>
            </a:r>
            <a:r>
              <a:rPr dirty="0" sz="1100" spc="-8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Mean</a:t>
            </a:r>
            <a:r>
              <a:rPr dirty="0" sz="1100" spc="-8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2F5496"/>
                </a:solidFill>
                <a:latin typeface="Arial"/>
                <a:cs typeface="Arial"/>
              </a:rPr>
              <a:t>Standard</a:t>
            </a:r>
            <a:r>
              <a:rPr dirty="0" sz="1100" spc="-8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Scores</a:t>
            </a:r>
            <a:endParaRPr sz="1100">
              <a:latin typeface="Arial"/>
              <a:cs typeface="Arial"/>
            </a:endParaRPr>
          </a:p>
          <a:p>
            <a:pPr marL="508000">
              <a:lnSpc>
                <a:spcPts val="1300"/>
              </a:lnSpc>
              <a:spcBef>
                <a:spcPts val="60"/>
              </a:spcBef>
            </a:pP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(2023</a:t>
            </a:r>
            <a:r>
              <a:rPr dirty="0" sz="1100" spc="-11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75" b="1">
                <a:solidFill>
                  <a:srgbClr val="2F5496"/>
                </a:solidFill>
                <a:latin typeface="Arial"/>
                <a:cs typeface="Arial"/>
              </a:rPr>
              <a:t>–</a:t>
            </a:r>
            <a:r>
              <a:rPr dirty="0" sz="1100" spc="-10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2027)</a:t>
            </a:r>
            <a:endParaRPr sz="1100">
              <a:latin typeface="Arial"/>
              <a:cs typeface="Arial"/>
            </a:endParaRPr>
          </a:p>
          <a:p>
            <a:pPr algn="just" marL="50165" marR="5080">
              <a:lnSpc>
                <a:spcPts val="1380"/>
              </a:lnSpc>
              <a:spcBef>
                <a:spcPts val="75"/>
              </a:spcBef>
            </a:pP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at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close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2018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2027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period,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recorded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marked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improvement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its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academic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performance,</a:t>
            </a:r>
            <a:r>
              <a:rPr dirty="0" sz="1200" spc="-2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rising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from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MSS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4.6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2018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8.8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2022.</a:t>
            </a:r>
            <a:r>
              <a:rPr dirty="0" sz="1200" spc="-2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2023</a:t>
            </a:r>
            <a:r>
              <a:rPr dirty="0" sz="1200" spc="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2027</a:t>
            </a:r>
            <a:r>
              <a:rPr dirty="0" sz="1200" spc="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Planning</a:t>
            </a:r>
            <a:r>
              <a:rPr dirty="0" sz="1200" spc="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Period,</a:t>
            </a:r>
            <a:r>
              <a:rPr dirty="0" sz="1200" spc="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projected</a:t>
            </a:r>
            <a:r>
              <a:rPr dirty="0" sz="1200" spc="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MSS</a:t>
            </a:r>
            <a:r>
              <a:rPr dirty="0" sz="1200" spc="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shall</a:t>
            </a:r>
            <a:r>
              <a:rPr dirty="0" sz="1200" spc="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r>
              <a:rPr dirty="0" sz="1200" spc="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pegged</a:t>
            </a:r>
            <a:r>
              <a:rPr dirty="0" sz="1200" spc="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dirty="0" sz="1200" spc="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specific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parameters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 excellent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academic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performance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National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Qualifier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Exams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include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 the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following: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-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regular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studying,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self-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motivation,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punctuality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regular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class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attendance,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hard-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work,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ability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build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interest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subject,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availability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teaching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learning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materials,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students'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personality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traits,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accurate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setting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personal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goals,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learner-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centered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pedagogical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approaches,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prompt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response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learner's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needs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out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class,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teachers'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levels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experience</a:t>
            </a:r>
            <a:r>
              <a:rPr dirty="0" sz="1200" spc="3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3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content</a:t>
            </a:r>
            <a:r>
              <a:rPr dirty="0" sz="1200" spc="3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mastery.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3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these</a:t>
            </a:r>
            <a:r>
              <a:rPr dirty="0" sz="1200" spc="3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3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mind,</a:t>
            </a:r>
            <a:r>
              <a:rPr dirty="0" sz="1200" spc="20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3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school,</a:t>
            </a:r>
            <a:r>
              <a:rPr dirty="0" sz="1200" spc="20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using</a:t>
            </a:r>
            <a:r>
              <a:rPr dirty="0" sz="1200" spc="3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2022</a:t>
            </a:r>
            <a:r>
              <a:rPr dirty="0" sz="1200" spc="3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KCSE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performance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outcomes,</a:t>
            </a:r>
            <a:r>
              <a:rPr dirty="0" sz="1200" spc="-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has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set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following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5-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year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targets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measure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its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commitment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vision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mission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statement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school:-</a:t>
            </a:r>
            <a:endParaRPr sz="1200">
              <a:latin typeface="Trebuchet MS"/>
              <a:cs typeface="Trebuchet MS"/>
            </a:endParaRPr>
          </a:p>
          <a:p>
            <a:pPr algn="just" marL="12700">
              <a:lnSpc>
                <a:spcPct val="100000"/>
              </a:lnSpc>
              <a:spcBef>
                <a:spcPts val="440"/>
              </a:spcBef>
            </a:pPr>
            <a:r>
              <a:rPr dirty="0" sz="900" spc="-110" i="1">
                <a:solidFill>
                  <a:srgbClr val="44546A"/>
                </a:solidFill>
                <a:latin typeface="Trebuchet MS"/>
                <a:cs typeface="Trebuchet MS"/>
              </a:rPr>
              <a:t>Table</a:t>
            </a:r>
            <a:r>
              <a:rPr dirty="0" sz="900" spc="1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65" i="1">
                <a:solidFill>
                  <a:srgbClr val="44546A"/>
                </a:solidFill>
                <a:latin typeface="Trebuchet MS"/>
                <a:cs typeface="Trebuchet MS"/>
              </a:rPr>
              <a:t>11:</a:t>
            </a:r>
            <a:r>
              <a:rPr dirty="0" sz="900" spc="-17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95" i="1">
                <a:solidFill>
                  <a:srgbClr val="44546A"/>
                </a:solidFill>
                <a:latin typeface="Trebuchet MS"/>
                <a:cs typeface="Trebuchet MS"/>
              </a:rPr>
              <a:t>Actual</a:t>
            </a:r>
            <a:r>
              <a:rPr dirty="0" sz="900" spc="15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80" i="1">
                <a:solidFill>
                  <a:srgbClr val="44546A"/>
                </a:solidFill>
                <a:latin typeface="Trebuchet MS"/>
                <a:cs typeface="Trebuchet MS"/>
              </a:rPr>
              <a:t>vs</a:t>
            </a:r>
            <a:r>
              <a:rPr dirty="0" sz="900" spc="1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105" i="1">
                <a:solidFill>
                  <a:srgbClr val="44546A"/>
                </a:solidFill>
                <a:latin typeface="Trebuchet MS"/>
                <a:cs typeface="Trebuchet MS"/>
              </a:rPr>
              <a:t>Projected</a:t>
            </a:r>
            <a:r>
              <a:rPr dirty="0" sz="900" spc="15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80" i="1">
                <a:solidFill>
                  <a:srgbClr val="44546A"/>
                </a:solidFill>
                <a:latin typeface="Trebuchet MS"/>
                <a:cs typeface="Trebuchet MS"/>
              </a:rPr>
              <a:t>MSS,Total</a:t>
            </a:r>
            <a:r>
              <a:rPr dirty="0" sz="900" spc="15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80" i="1">
                <a:solidFill>
                  <a:srgbClr val="44546A"/>
                </a:solidFill>
                <a:latin typeface="Trebuchet MS"/>
                <a:cs typeface="Trebuchet MS"/>
              </a:rPr>
              <a:t>Candidates</a:t>
            </a:r>
            <a:r>
              <a:rPr dirty="0" sz="900" spc="15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100" i="1">
                <a:solidFill>
                  <a:srgbClr val="44546A"/>
                </a:solidFill>
                <a:latin typeface="Trebuchet MS"/>
                <a:cs typeface="Trebuchet MS"/>
              </a:rPr>
              <a:t>Enrolled</a:t>
            </a:r>
            <a:r>
              <a:rPr dirty="0" sz="900" spc="1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75" i="1">
                <a:solidFill>
                  <a:srgbClr val="44546A"/>
                </a:solidFill>
                <a:latin typeface="Trebuchet MS"/>
                <a:cs typeface="Trebuchet MS"/>
              </a:rPr>
              <a:t>and</a:t>
            </a:r>
            <a:r>
              <a:rPr dirty="0" sz="900" spc="15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95" i="1">
                <a:solidFill>
                  <a:srgbClr val="44546A"/>
                </a:solidFill>
                <a:latin typeface="Trebuchet MS"/>
                <a:cs typeface="Trebuchet MS"/>
              </a:rPr>
              <a:t>%</a:t>
            </a:r>
            <a:r>
              <a:rPr dirty="0" sz="900" spc="-14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100" i="1">
                <a:solidFill>
                  <a:srgbClr val="44546A"/>
                </a:solidFill>
                <a:latin typeface="Trebuchet MS"/>
                <a:cs typeface="Trebuchet MS"/>
              </a:rPr>
              <a:t>Transition</a:t>
            </a:r>
            <a:r>
              <a:rPr dirty="0" sz="900" spc="1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110" i="1">
                <a:solidFill>
                  <a:srgbClr val="44546A"/>
                </a:solidFill>
                <a:latin typeface="Trebuchet MS"/>
                <a:cs typeface="Trebuchet MS"/>
              </a:rPr>
              <a:t>to</a:t>
            </a:r>
            <a:r>
              <a:rPr dirty="0" sz="900" spc="-14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95" i="1">
                <a:solidFill>
                  <a:srgbClr val="44546A"/>
                </a:solidFill>
                <a:latin typeface="Trebuchet MS"/>
                <a:cs typeface="Trebuchet MS"/>
              </a:rPr>
              <a:t>Varsities</a:t>
            </a:r>
            <a:r>
              <a:rPr dirty="0" sz="900" spc="15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95" i="1">
                <a:solidFill>
                  <a:srgbClr val="44546A"/>
                </a:solidFill>
                <a:latin typeface="Trebuchet MS"/>
                <a:cs typeface="Trebuchet MS"/>
              </a:rPr>
              <a:t>per</a:t>
            </a:r>
            <a:r>
              <a:rPr dirty="0" sz="900" spc="1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10" i="1">
                <a:solidFill>
                  <a:srgbClr val="44546A"/>
                </a:solidFill>
                <a:latin typeface="Trebuchet MS"/>
                <a:cs typeface="Trebuchet MS"/>
              </a:rPr>
              <a:t>annum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594570" y="7604881"/>
            <a:ext cx="5709285" cy="2339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9209">
              <a:lnSpc>
                <a:spcPct val="100000"/>
              </a:lnSpc>
              <a:spcBef>
                <a:spcPts val="100"/>
              </a:spcBef>
            </a:pPr>
            <a:r>
              <a:rPr dirty="0" sz="1000" spc="-45" b="1" i="1">
                <a:solidFill>
                  <a:srgbClr val="231F20"/>
                </a:solidFill>
                <a:latin typeface="Trebuchet MS"/>
                <a:cs typeface="Trebuchet MS"/>
              </a:rPr>
              <a:t>Source:</a:t>
            </a:r>
            <a:r>
              <a:rPr dirty="0" sz="1000" spc="-105" b="1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000" spc="-85" i="1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000" spc="10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000" spc="-85" i="1">
                <a:solidFill>
                  <a:srgbClr val="231F20"/>
                </a:solidFill>
                <a:latin typeface="Trebuchet MS"/>
                <a:cs typeface="Trebuchet MS"/>
              </a:rPr>
              <a:t>Data,</a:t>
            </a:r>
            <a:r>
              <a:rPr dirty="0" sz="1000" spc="-10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000" spc="-20" i="1">
                <a:solidFill>
                  <a:srgbClr val="231F20"/>
                </a:solidFill>
                <a:latin typeface="Trebuchet MS"/>
                <a:cs typeface="Trebuchet MS"/>
              </a:rPr>
              <a:t>2022</a:t>
            </a:r>
            <a:endParaRPr sz="1000">
              <a:latin typeface="Trebuchet MS"/>
              <a:cs typeface="Trebuchet MS"/>
            </a:endParaRPr>
          </a:p>
          <a:p>
            <a:pPr marL="20320">
              <a:lnSpc>
                <a:spcPts val="1300"/>
              </a:lnSpc>
              <a:spcBef>
                <a:spcPts val="840"/>
              </a:spcBef>
              <a:tabLst>
                <a:tab pos="476884" algn="l"/>
              </a:tabLst>
            </a:pPr>
            <a:r>
              <a:rPr dirty="0" sz="1100" spc="-20" b="1">
                <a:solidFill>
                  <a:srgbClr val="2F5496"/>
                </a:solidFill>
                <a:latin typeface="Arial"/>
                <a:cs typeface="Arial"/>
              </a:rPr>
              <a:t>2.9.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	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Projected</a:t>
            </a:r>
            <a:r>
              <a:rPr dirty="0" sz="1100" spc="-6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CBE</a:t>
            </a:r>
            <a:r>
              <a:rPr dirty="0" sz="1100" spc="-6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65" b="1">
                <a:solidFill>
                  <a:srgbClr val="2F5496"/>
                </a:solidFill>
                <a:latin typeface="Arial"/>
                <a:cs typeface="Arial"/>
              </a:rPr>
              <a:t>by</a:t>
            </a:r>
            <a:r>
              <a:rPr dirty="0" sz="1100" spc="-6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2F5496"/>
                </a:solidFill>
                <a:latin typeface="Arial"/>
                <a:cs typeface="Arial"/>
              </a:rPr>
              <a:t>Employer</a:t>
            </a:r>
            <a:r>
              <a:rPr dirty="0" sz="1100" spc="-6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(TSC/BOM)</a:t>
            </a:r>
            <a:r>
              <a:rPr dirty="0" sz="1100" spc="-6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for</a:t>
            </a:r>
            <a:r>
              <a:rPr dirty="0" sz="1100" spc="-6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the</a:t>
            </a:r>
            <a:r>
              <a:rPr dirty="0" sz="1100" spc="-6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2F5496"/>
                </a:solidFill>
                <a:latin typeface="Arial"/>
                <a:cs typeface="Arial"/>
              </a:rPr>
              <a:t>Period,</a:t>
            </a:r>
            <a:r>
              <a:rPr dirty="0" sz="1100" spc="-21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2023</a:t>
            </a:r>
            <a:r>
              <a:rPr dirty="0" sz="1100" spc="-6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75" b="1">
                <a:solidFill>
                  <a:srgbClr val="2F5496"/>
                </a:solidFill>
                <a:latin typeface="Arial"/>
                <a:cs typeface="Arial"/>
              </a:rPr>
              <a:t>–</a:t>
            </a:r>
            <a:r>
              <a:rPr dirty="0" sz="1100" spc="-6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2F5496"/>
                </a:solidFill>
                <a:latin typeface="Arial"/>
                <a:cs typeface="Arial"/>
              </a:rPr>
              <a:t>2027</a:t>
            </a:r>
            <a:endParaRPr sz="1100">
              <a:latin typeface="Arial"/>
              <a:cs typeface="Arial"/>
            </a:endParaRPr>
          </a:p>
          <a:p>
            <a:pPr algn="just" marL="19685" marR="5080">
              <a:lnSpc>
                <a:spcPts val="1380"/>
              </a:lnSpc>
              <a:spcBef>
                <a:spcPts val="75"/>
              </a:spcBef>
            </a:pP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per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table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4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this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(see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below),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going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projected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student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infrastructure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development,</a:t>
            </a:r>
            <a:r>
              <a:rPr dirty="0" sz="1200" spc="-2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expansion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growth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herein,</a:t>
            </a:r>
            <a:r>
              <a:rPr dirty="0" sz="1200" spc="-2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it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expected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TSC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shall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live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its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own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Policy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Provisions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CBE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Extra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County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Schools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student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population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1,980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above.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This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implies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will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continue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attracting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TSC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employed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teachers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starting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May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2023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December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2027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until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an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optimal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CBE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93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TSC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Teaching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Staff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student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population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1,980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thereby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attained.</a:t>
            </a:r>
            <a:r>
              <a:rPr dirty="0" sz="1200" spc="-2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It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also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envisaged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resources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at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disposal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BoM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shall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capacitate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BoM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hire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extra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teaching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non-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teaching</a:t>
            </a:r>
            <a:r>
              <a:rPr dirty="0" sz="1200" spc="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staff</a:t>
            </a:r>
            <a:r>
              <a:rPr dirty="0" sz="1200" spc="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optimize</a:t>
            </a:r>
            <a:r>
              <a:rPr dirty="0" sz="1200" spc="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school's</a:t>
            </a:r>
            <a:r>
              <a:rPr dirty="0" sz="1200" spc="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CBE</a:t>
            </a:r>
            <a:r>
              <a:rPr dirty="0" sz="1200" spc="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requirement,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therefore</a:t>
            </a:r>
            <a:r>
              <a:rPr dirty="0" sz="1200" spc="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improve</a:t>
            </a:r>
            <a:r>
              <a:rPr dirty="0" sz="1200" spc="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school's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capacity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effective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supervision,</a:t>
            </a:r>
            <a:r>
              <a:rPr dirty="0" sz="1200" spc="-2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teaching,</a:t>
            </a:r>
            <a:r>
              <a:rPr dirty="0" sz="1200" spc="-2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learning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students'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assessment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programmes.</a:t>
            </a:r>
            <a:endParaRPr sz="1200">
              <a:latin typeface="Trebuchet MS"/>
              <a:cs typeface="Trebuchet MS"/>
            </a:endParaRPr>
          </a:p>
          <a:p>
            <a:pPr algn="just" marL="12700">
              <a:lnSpc>
                <a:spcPct val="100000"/>
              </a:lnSpc>
              <a:spcBef>
                <a:spcPts val="1305"/>
              </a:spcBef>
            </a:pPr>
            <a:r>
              <a:rPr dirty="0" sz="900" spc="-110" i="1">
                <a:solidFill>
                  <a:srgbClr val="231F20"/>
                </a:solidFill>
                <a:latin typeface="Trebuchet MS"/>
                <a:cs typeface="Trebuchet MS"/>
              </a:rPr>
              <a:t>Table</a:t>
            </a:r>
            <a:r>
              <a:rPr dirty="0" sz="900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50" i="1">
                <a:solidFill>
                  <a:srgbClr val="231F20"/>
                </a:solidFill>
                <a:latin typeface="Trebuchet MS"/>
                <a:cs typeface="Trebuchet MS"/>
              </a:rPr>
              <a:t>12:</a:t>
            </a:r>
            <a:r>
              <a:rPr dirty="0" sz="900" spc="30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45" i="1">
                <a:solidFill>
                  <a:srgbClr val="231F20"/>
                </a:solidFill>
                <a:latin typeface="Trebuchet MS"/>
                <a:cs typeface="Trebuchet MS"/>
              </a:rPr>
              <a:t>TSC</a:t>
            </a:r>
            <a:r>
              <a:rPr dirty="0" sz="900" spc="-7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100" i="1">
                <a:solidFill>
                  <a:srgbClr val="231F20"/>
                </a:solidFill>
                <a:latin typeface="Trebuchet MS"/>
                <a:cs typeface="Trebuchet MS"/>
              </a:rPr>
              <a:t>Approved</a:t>
            </a:r>
            <a:r>
              <a:rPr dirty="0" sz="900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45" i="1">
                <a:solidFill>
                  <a:srgbClr val="231F20"/>
                </a:solidFill>
                <a:latin typeface="Trebuchet MS"/>
                <a:cs typeface="Trebuchet MS"/>
              </a:rPr>
              <a:t>CBE</a:t>
            </a:r>
            <a:r>
              <a:rPr dirty="0" sz="900" spc="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90" i="1">
                <a:solidFill>
                  <a:srgbClr val="231F20"/>
                </a:solidFill>
                <a:latin typeface="Trebuchet MS"/>
                <a:cs typeface="Trebuchet MS"/>
              </a:rPr>
              <a:t>Establishment</a:t>
            </a:r>
            <a:r>
              <a:rPr dirty="0" sz="900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114" i="1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900" spc="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75" i="1">
                <a:solidFill>
                  <a:srgbClr val="231F20"/>
                </a:solidFill>
                <a:latin typeface="Trebuchet MS"/>
                <a:cs typeface="Trebuchet MS"/>
              </a:rPr>
              <a:t>Secondary</a:t>
            </a:r>
            <a:r>
              <a:rPr dirty="0" sz="900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75" i="1">
                <a:solidFill>
                  <a:srgbClr val="231F20"/>
                </a:solidFill>
                <a:latin typeface="Trebuchet MS"/>
                <a:cs typeface="Trebuchet MS"/>
              </a:rPr>
              <a:t>Schools</a:t>
            </a:r>
            <a:r>
              <a:rPr dirty="0" sz="900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95" i="1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900" spc="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10" i="1">
                <a:solidFill>
                  <a:srgbClr val="231F20"/>
                </a:solidFill>
                <a:latin typeface="Trebuchet MS"/>
                <a:cs typeface="Trebuchet MS"/>
              </a:rPr>
              <a:t>Kenya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597400" y="12253918"/>
            <a:ext cx="134175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5" i="1">
                <a:solidFill>
                  <a:srgbClr val="231F20"/>
                </a:solidFill>
                <a:latin typeface="Trebuchet MS"/>
                <a:cs typeface="Trebuchet MS"/>
              </a:rPr>
              <a:t>[</a:t>
            </a:r>
            <a:r>
              <a:rPr dirty="0" sz="1000" spc="-55" b="1" i="1">
                <a:solidFill>
                  <a:srgbClr val="231F20"/>
                </a:solidFill>
                <a:latin typeface="Trebuchet MS"/>
                <a:cs typeface="Trebuchet MS"/>
              </a:rPr>
              <a:t>Source</a:t>
            </a:r>
            <a:r>
              <a:rPr dirty="0" sz="1000" spc="-55" i="1">
                <a:solidFill>
                  <a:srgbClr val="231F20"/>
                </a:solidFill>
                <a:latin typeface="Trebuchet MS"/>
                <a:cs typeface="Trebuchet MS"/>
              </a:rPr>
              <a:t>:TSC,</a:t>
            </a:r>
            <a:r>
              <a:rPr dirty="0" sz="1000" spc="-7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000" spc="-45" i="1">
                <a:solidFill>
                  <a:srgbClr val="231F20"/>
                </a:solidFill>
                <a:latin typeface="Trebuchet MS"/>
                <a:cs typeface="Trebuchet MS"/>
              </a:rPr>
              <a:t>2017,</a:t>
            </a:r>
            <a:r>
              <a:rPr dirty="0" sz="1000" spc="-75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000" spc="-10" i="1">
                <a:solidFill>
                  <a:srgbClr val="231F20"/>
                </a:solidFill>
                <a:latin typeface="Trebuchet MS"/>
                <a:cs typeface="Trebuchet MS"/>
              </a:rPr>
              <a:t>2022]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06468" y="3256724"/>
            <a:ext cx="5699760" cy="44246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just" marL="12700" marR="5080">
              <a:lnSpc>
                <a:spcPts val="1390"/>
              </a:lnSpc>
              <a:spcBef>
                <a:spcPts val="185"/>
              </a:spcBef>
            </a:pP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Table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11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gives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TSC's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ideal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staffing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levels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will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guide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staffing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infrastructure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growth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4">
                <a:solidFill>
                  <a:srgbClr val="231F20"/>
                </a:solidFill>
                <a:latin typeface="Trebuchet MS"/>
                <a:cs typeface="Trebuchet MS"/>
              </a:rPr>
              <a:t>at</a:t>
            </a:r>
            <a:r>
              <a:rPr dirty="0" sz="1200" spc="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Ober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Boys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High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during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period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as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follows:</a:t>
            </a:r>
            <a:endParaRPr sz="1200">
              <a:latin typeface="Trebuchet MS"/>
              <a:cs typeface="Trebuchet MS"/>
            </a:endParaRPr>
          </a:p>
          <a:p>
            <a:pPr marL="469900" marR="798830" indent="-457200">
              <a:lnSpc>
                <a:spcPts val="1390"/>
              </a:lnSpc>
              <a:spcBef>
                <a:spcPts val="5"/>
              </a:spcBef>
              <a:buAutoNum type="alphaLcParenBoth"/>
              <a:tabLst>
                <a:tab pos="469900" algn="l"/>
              </a:tabLst>
            </a:pP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No.</a:t>
            </a:r>
            <a:r>
              <a:rPr dirty="0" sz="1200" spc="-2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streams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grow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optimal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capacity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between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8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12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streams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accommodate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growing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population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students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perTable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10;</a:t>
            </a:r>
            <a:r>
              <a:rPr dirty="0" sz="1200" spc="-2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endParaRPr sz="1200">
              <a:latin typeface="Trebuchet MS"/>
              <a:cs typeface="Trebuchet MS"/>
            </a:endParaRPr>
          </a:p>
          <a:p>
            <a:pPr marL="469900" marR="367030" indent="-457200">
              <a:lnSpc>
                <a:spcPts val="1390"/>
              </a:lnSpc>
              <a:spcBef>
                <a:spcPts val="5"/>
              </a:spcBef>
              <a:buAutoNum type="alphaLcParenBoth"/>
              <a:tabLst>
                <a:tab pos="469900" algn="l"/>
              </a:tabLst>
            </a:pP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Actual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number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classes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grow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exponentially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expansion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number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streams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students'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population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(SeeTable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10).</a:t>
            </a:r>
            <a:endParaRPr sz="1200">
              <a:latin typeface="Trebuchet MS"/>
              <a:cs typeface="Trebuchet MS"/>
            </a:endParaRPr>
          </a:p>
          <a:p>
            <a:pPr marL="469900" marR="524510" indent="-457200">
              <a:lnSpc>
                <a:spcPts val="1390"/>
              </a:lnSpc>
              <a:buAutoNum type="alphaLcParenBoth"/>
              <a:tabLst>
                <a:tab pos="469900" algn="l"/>
              </a:tabLst>
            </a:pP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TSC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Employed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teachers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increase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from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current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22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68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end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period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(2027).</a:t>
            </a:r>
            <a:endParaRPr sz="1200">
              <a:latin typeface="Trebuchet MS"/>
              <a:cs typeface="Trebuchet MS"/>
            </a:endParaRPr>
          </a:p>
          <a:p>
            <a:pPr marL="469900" marR="902335" indent="-457200">
              <a:lnSpc>
                <a:spcPts val="1390"/>
              </a:lnSpc>
              <a:spcBef>
                <a:spcPts val="5"/>
              </a:spcBef>
              <a:buAutoNum type="alphaLcParenBoth"/>
              <a:tabLst>
                <a:tab pos="469900" algn="l"/>
              </a:tabLst>
            </a:pP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have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Deputy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Principals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in-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charge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2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Academic</a:t>
            </a:r>
            <a:r>
              <a:rPr dirty="0" sz="1200" spc="-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Affairs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Administration</a:t>
            </a:r>
            <a:r>
              <a:rPr dirty="0" sz="1200" spc="-2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Affairs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respectively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end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2023.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200" b="1">
                <a:solidFill>
                  <a:srgbClr val="2F5496"/>
                </a:solidFill>
                <a:latin typeface="Arial"/>
                <a:cs typeface="Arial"/>
              </a:rPr>
              <a:t>2.1.10</a:t>
            </a:r>
            <a:r>
              <a:rPr dirty="0" sz="1200" spc="1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50" b="1">
                <a:solidFill>
                  <a:srgbClr val="2F5496"/>
                </a:solidFill>
                <a:latin typeface="Arial"/>
                <a:cs typeface="Arial"/>
              </a:rPr>
              <a:t>Justification</a:t>
            </a:r>
            <a:r>
              <a:rPr dirty="0" sz="1200" spc="-10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40" b="1">
                <a:solidFill>
                  <a:srgbClr val="2F5496"/>
                </a:solidFill>
                <a:latin typeface="Arial"/>
                <a:cs typeface="Arial"/>
              </a:rPr>
              <a:t>of</a:t>
            </a:r>
            <a:r>
              <a:rPr dirty="0" sz="1200" spc="-10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F5496"/>
                </a:solidFill>
                <a:latin typeface="Arial"/>
                <a:cs typeface="Arial"/>
              </a:rPr>
              <a:t>the</a:t>
            </a:r>
            <a:r>
              <a:rPr dirty="0" sz="1200" spc="-10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50" b="1">
                <a:solidFill>
                  <a:srgbClr val="2F5496"/>
                </a:solidFill>
                <a:latin typeface="Arial"/>
                <a:cs typeface="Arial"/>
              </a:rPr>
              <a:t>School</a:t>
            </a:r>
            <a:r>
              <a:rPr dirty="0" sz="1200" spc="-10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F5496"/>
                </a:solidFill>
                <a:latin typeface="Arial"/>
                <a:cs typeface="Arial"/>
              </a:rPr>
              <a:t>Strategic</a:t>
            </a:r>
            <a:r>
              <a:rPr dirty="0" sz="1200" spc="-10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35" b="1">
                <a:solidFill>
                  <a:srgbClr val="2F5496"/>
                </a:solidFill>
                <a:latin typeface="Arial"/>
                <a:cs typeface="Arial"/>
              </a:rPr>
              <a:t>Plan</a:t>
            </a:r>
            <a:r>
              <a:rPr dirty="0" sz="1200" spc="-10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F5496"/>
                </a:solidFill>
                <a:latin typeface="Arial"/>
                <a:cs typeface="Arial"/>
              </a:rPr>
              <a:t>(2023</a:t>
            </a:r>
            <a:r>
              <a:rPr dirty="0" sz="1200" spc="-10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75" b="1">
                <a:solidFill>
                  <a:srgbClr val="2F5496"/>
                </a:solidFill>
                <a:latin typeface="Arial"/>
                <a:cs typeface="Arial"/>
              </a:rPr>
              <a:t>–</a:t>
            </a:r>
            <a:r>
              <a:rPr dirty="0" sz="1200" spc="-10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F5496"/>
                </a:solidFill>
                <a:latin typeface="Arial"/>
                <a:cs typeface="Arial"/>
              </a:rPr>
              <a:t>2027)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125000"/>
              </a:lnSpc>
              <a:spcBef>
                <a:spcPts val="500"/>
              </a:spcBef>
            </a:pP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structure,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content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strategies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8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designed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espoused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help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its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administration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carry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out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its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mission,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vision,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live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its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values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(OBER).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document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also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intended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help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school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comply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mandates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regulations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of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government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bestowed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upon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Ministry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implemented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through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its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various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agencies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organs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purpose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8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seamless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transition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from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8.4.4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2.6.6.3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curriculum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framework.The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Strategy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also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hopes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intends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keep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operationally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fiscally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healthy,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now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future,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thereby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being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above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its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peers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when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it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comes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3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95">
                <a:solidFill>
                  <a:srgbClr val="231F20"/>
                </a:solidFill>
                <a:latin typeface="Trebuchet MS"/>
                <a:cs typeface="Trebuchet MS"/>
              </a:rPr>
              <a:t>TSC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Performance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Contracts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Principal,</a:t>
            </a:r>
            <a:r>
              <a:rPr dirty="0" sz="1200" spc="3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Senior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Masters/Mistresses,Teachers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Support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Staffs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within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confines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theT-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PAD.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4486" y="8073215"/>
            <a:ext cx="5721184" cy="4102671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16</a:t>
            </a:r>
            <a:r>
              <a:rPr dirty="0"/>
              <a:t> | </a:t>
            </a:r>
            <a:r>
              <a:rPr dirty="0" spc="-30">
                <a:solidFill>
                  <a:srgbClr val="FFFFFF"/>
                </a:solidFill>
              </a:rPr>
              <a:t>Page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27863" y="3209976"/>
            <a:ext cx="5697855" cy="9148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400" spc="20" b="1">
                <a:solidFill>
                  <a:srgbClr val="2F5496"/>
                </a:solidFill>
                <a:latin typeface="Arial"/>
                <a:cs typeface="Arial"/>
              </a:rPr>
              <a:t>CHAPTER</a:t>
            </a:r>
            <a:r>
              <a:rPr dirty="0" sz="1400" spc="-8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2F5496"/>
                </a:solidFill>
                <a:latin typeface="Arial"/>
                <a:cs typeface="Arial"/>
              </a:rPr>
              <a:t>THREE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4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5"/>
              </a:spcBef>
            </a:pPr>
            <a:r>
              <a:rPr dirty="0" sz="1200" b="1">
                <a:solidFill>
                  <a:srgbClr val="2F5496"/>
                </a:solidFill>
                <a:latin typeface="Arial"/>
                <a:cs typeface="Arial"/>
              </a:rPr>
              <a:t>LEGAL</a:t>
            </a:r>
            <a:r>
              <a:rPr dirty="0" sz="1200" spc="-4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100" b="1">
                <a:solidFill>
                  <a:srgbClr val="2F5496"/>
                </a:solidFill>
                <a:latin typeface="Arial"/>
                <a:cs typeface="Arial"/>
              </a:rPr>
              <a:t>AND</a:t>
            </a:r>
            <a:r>
              <a:rPr dirty="0" sz="1200" spc="13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F5496"/>
                </a:solidFill>
                <a:latin typeface="Arial"/>
                <a:cs typeface="Arial"/>
              </a:rPr>
              <a:t>POLICY</a:t>
            </a:r>
            <a:r>
              <a:rPr dirty="0" sz="1200" spc="13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F5496"/>
                </a:solidFill>
                <a:latin typeface="Arial"/>
                <a:cs typeface="Arial"/>
              </a:rPr>
              <a:t>FRAMEWORK</a:t>
            </a:r>
            <a:r>
              <a:rPr dirty="0" sz="1200" spc="13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F5496"/>
                </a:solidFill>
                <a:latin typeface="Arial"/>
                <a:cs typeface="Arial"/>
              </a:rPr>
              <a:t>FOR</a:t>
            </a:r>
            <a:r>
              <a:rPr dirty="0" sz="1200" spc="13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F5496"/>
                </a:solidFill>
                <a:latin typeface="Arial"/>
                <a:cs typeface="Arial"/>
              </a:rPr>
              <a:t>STRATEGIC</a:t>
            </a:r>
            <a:r>
              <a:rPr dirty="0" sz="1200" spc="13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60" b="1">
                <a:solidFill>
                  <a:srgbClr val="2F5496"/>
                </a:solidFill>
                <a:latin typeface="Arial"/>
                <a:cs typeface="Arial"/>
              </a:rPr>
              <a:t>PLANNING</a:t>
            </a:r>
            <a:endParaRPr sz="1200">
              <a:latin typeface="Arial"/>
              <a:cs typeface="Arial"/>
            </a:endParaRPr>
          </a:p>
          <a:p>
            <a:pPr lvl="1" marL="471170" indent="-457200">
              <a:lnSpc>
                <a:spcPts val="1435"/>
              </a:lnSpc>
              <a:spcBef>
                <a:spcPts val="1190"/>
              </a:spcBef>
              <a:buAutoNum type="arabicPeriod"/>
              <a:tabLst>
                <a:tab pos="471170" algn="l"/>
              </a:tabLst>
            </a:pPr>
            <a:r>
              <a:rPr dirty="0" sz="1200" spc="-10" b="1">
                <a:solidFill>
                  <a:srgbClr val="2F5496"/>
                </a:solidFill>
                <a:latin typeface="Arial"/>
                <a:cs typeface="Arial"/>
              </a:rPr>
              <a:t>Introduction</a:t>
            </a:r>
            <a:endParaRPr sz="1200">
              <a:latin typeface="Arial"/>
              <a:cs typeface="Arial"/>
            </a:endParaRPr>
          </a:p>
          <a:p>
            <a:pPr algn="just" marL="13335" marR="19685">
              <a:lnSpc>
                <a:spcPts val="1430"/>
              </a:lnSpc>
              <a:spcBef>
                <a:spcPts val="50"/>
              </a:spcBef>
            </a:pP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Ober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Boys'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High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(2023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2027)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founded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the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principal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targets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Sustainable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Goal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No.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4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(SDG4)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quality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sustainable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development.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designed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contribute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realization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global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(SDG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#4),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Continental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(African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Union's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Continental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Strategy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Africa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(CESA),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Regional</a:t>
            </a:r>
            <a:r>
              <a:rPr dirty="0" sz="1200" spc="1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(Intergovernmental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Authority</a:t>
            </a:r>
            <a:r>
              <a:rPr dirty="0" sz="1200" spc="1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dirty="0" sz="1200" spc="1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1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1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IGAD</a:t>
            </a:r>
            <a:r>
              <a:rPr dirty="0" sz="1200" spc="1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1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Regional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Policy</a:t>
            </a:r>
            <a:r>
              <a:rPr dirty="0" sz="1200" spc="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Framework),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East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Africa</a:t>
            </a:r>
            <a:r>
              <a:rPr dirty="0" sz="1200" spc="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Community</a:t>
            </a:r>
            <a:r>
              <a:rPr dirty="0" sz="1200" spc="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(EAC</a:t>
            </a:r>
            <a:r>
              <a:rPr dirty="0" sz="1200" spc="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Curriculum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Harmonization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Program),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Constitution </a:t>
            </a:r>
            <a:r>
              <a:rPr dirty="0" sz="1200" spc="-1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Kenya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Article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35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(3)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9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Policy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Framework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Training: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Reforming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Training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Kenya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among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other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policy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instruments.The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commitment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8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these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policies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legal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frameworks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7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so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crucial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the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process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building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sub-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national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national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synergies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towards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achieving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SDG4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targets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Aspiration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AU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Agenda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2063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within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framework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Kenya's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Education Sector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Sector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Policies.</a:t>
            </a:r>
            <a:endParaRPr sz="1200">
              <a:latin typeface="Trebuchet MS"/>
              <a:cs typeface="Trebuchet MS"/>
            </a:endParaRPr>
          </a:p>
          <a:p>
            <a:pPr lvl="1" marL="470534" indent="-457200">
              <a:lnSpc>
                <a:spcPts val="1435"/>
              </a:lnSpc>
              <a:spcBef>
                <a:spcPts val="1165"/>
              </a:spcBef>
              <a:buAutoNum type="arabicPeriod" startAt="2"/>
              <a:tabLst>
                <a:tab pos="470534" algn="l"/>
              </a:tabLst>
            </a:pPr>
            <a:r>
              <a:rPr dirty="0" sz="1200" spc="-55" b="1">
                <a:solidFill>
                  <a:srgbClr val="2F5496"/>
                </a:solidFill>
                <a:latin typeface="Arial"/>
                <a:cs typeface="Arial"/>
              </a:rPr>
              <a:t>Kenya</a:t>
            </a:r>
            <a:r>
              <a:rPr dirty="0" sz="1200" spc="-9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35" b="1">
                <a:solidFill>
                  <a:srgbClr val="2F5496"/>
                </a:solidFill>
                <a:latin typeface="Arial"/>
                <a:cs typeface="Arial"/>
              </a:rPr>
              <a:t>Education</a:t>
            </a:r>
            <a:r>
              <a:rPr dirty="0" sz="1200" spc="-9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F5496"/>
                </a:solidFill>
                <a:latin typeface="Arial"/>
                <a:cs typeface="Arial"/>
              </a:rPr>
              <a:t>Sector</a:t>
            </a:r>
            <a:r>
              <a:rPr dirty="0" sz="1200" spc="-9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35" b="1">
                <a:solidFill>
                  <a:srgbClr val="2F5496"/>
                </a:solidFill>
                <a:latin typeface="Arial"/>
                <a:cs typeface="Arial"/>
              </a:rPr>
              <a:t>Legal</a:t>
            </a:r>
            <a:r>
              <a:rPr dirty="0" sz="1200" spc="-9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45" b="1">
                <a:solidFill>
                  <a:srgbClr val="2F5496"/>
                </a:solidFill>
                <a:latin typeface="Arial"/>
                <a:cs typeface="Arial"/>
              </a:rPr>
              <a:t>and</a:t>
            </a:r>
            <a:r>
              <a:rPr dirty="0" sz="1200" spc="-9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55" b="1">
                <a:solidFill>
                  <a:srgbClr val="2F5496"/>
                </a:solidFill>
                <a:latin typeface="Arial"/>
                <a:cs typeface="Arial"/>
              </a:rPr>
              <a:t>Policy</a:t>
            </a:r>
            <a:r>
              <a:rPr dirty="0" sz="1200" spc="-9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F5496"/>
                </a:solidFill>
                <a:latin typeface="Arial"/>
                <a:cs typeface="Arial"/>
              </a:rPr>
              <a:t>Framework</a:t>
            </a:r>
            <a:endParaRPr sz="1200">
              <a:latin typeface="Arial"/>
              <a:cs typeface="Arial"/>
            </a:endParaRPr>
          </a:p>
          <a:p>
            <a:pPr algn="just" marL="13335" marR="5080">
              <a:lnSpc>
                <a:spcPts val="1430"/>
              </a:lnSpc>
              <a:spcBef>
                <a:spcPts val="50"/>
              </a:spcBef>
            </a:pP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Kenya has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ratified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most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international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treaties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agreements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protect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right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that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large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extent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now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form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part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country's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laws.The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Constitution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Kenya,</a:t>
            </a:r>
            <a:r>
              <a:rPr dirty="0" sz="1200" spc="-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Article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53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(1)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(b),</a:t>
            </a:r>
            <a:r>
              <a:rPr dirty="0" sz="1200" spc="-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particular,</a:t>
            </a:r>
            <a:r>
              <a:rPr dirty="0" sz="1200" spc="-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state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every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child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has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right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free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compulsory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basic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Article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55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(a)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compels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State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take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general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specific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measures,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 including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affirmative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action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programmes,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ensure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youth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access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relevant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training.</a:t>
            </a:r>
            <a:r>
              <a:rPr dirty="0" sz="1200" spc="-2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Minorities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marginalized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groups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under</a:t>
            </a:r>
            <a:r>
              <a:rPr dirty="0" sz="1200" spc="-2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Article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56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(b)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have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right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provided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special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opportunities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field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education.</a:t>
            </a:r>
            <a:endParaRPr sz="1200">
              <a:latin typeface="Trebuchet MS"/>
              <a:cs typeface="Trebuchet MS"/>
            </a:endParaRPr>
          </a:p>
          <a:p>
            <a:pPr algn="just" marL="12700" marR="20320">
              <a:lnSpc>
                <a:spcPct val="100000"/>
              </a:lnSpc>
              <a:spcBef>
                <a:spcPts val="1385"/>
              </a:spcBef>
            </a:pPr>
            <a:r>
              <a:rPr dirty="0" sz="1200" spc="-19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give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effect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Constitution,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Basic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Act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(No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14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2013)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was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passed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into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law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regulate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provision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basic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adult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basic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in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country.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Children's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Act,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2001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also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acknowledges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protects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every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child's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right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education.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Other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laws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guarantee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right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education.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rebuchet MS"/>
              <a:cs typeface="Trebuchet MS"/>
            </a:endParaRPr>
          </a:p>
          <a:p>
            <a:pPr algn="just" marL="12700" marR="20320">
              <a:lnSpc>
                <a:spcPct val="100000"/>
              </a:lnSpc>
            </a:pP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addition,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Kenya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adopted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various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general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specific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policies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education.The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most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recent 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are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third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Medium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80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Term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ofVision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2030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(2018),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Policy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Framework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Training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(2012)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Sector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Medium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Term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Expenditure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Framework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2023/24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110">
                <a:solidFill>
                  <a:srgbClr val="231F20"/>
                </a:solidFill>
                <a:latin typeface="Trebuchet MS"/>
                <a:cs typeface="Trebuchet MS"/>
              </a:rPr>
              <a:t>–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2025/26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(GOK,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2022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still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under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development).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Kenya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recognizes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key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empowering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most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marginalized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vulnerable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individuals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9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society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make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efforts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an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affirmative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basis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enable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these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individuals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to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best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exploit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their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life-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chances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alongside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their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other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Kenyan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peers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through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primary,</a:t>
            </a:r>
            <a:r>
              <a:rPr dirty="0" sz="1200" spc="-2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secondary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tertiary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education.</a:t>
            </a:r>
            <a:endParaRPr sz="1200">
              <a:latin typeface="Trebuchet MS"/>
              <a:cs typeface="Trebuchet MS"/>
            </a:endParaRPr>
          </a:p>
          <a:p>
            <a:pPr algn="just" marL="12700" marR="5715">
              <a:lnSpc>
                <a:spcPct val="100000"/>
              </a:lnSpc>
              <a:spcBef>
                <a:spcPts val="1390"/>
              </a:spcBef>
            </a:pP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2012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Policy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Framework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Science,Technology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Innovation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policy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time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giving</a:t>
            </a:r>
            <a:r>
              <a:rPr dirty="0" sz="1200" spc="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strong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bearing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Vision</a:t>
            </a:r>
            <a:r>
              <a:rPr dirty="0" sz="1200" spc="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Statement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Ober</a:t>
            </a:r>
            <a:r>
              <a:rPr dirty="0" sz="1200" spc="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Boys'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High</a:t>
            </a:r>
            <a:r>
              <a:rPr dirty="0" sz="1200" spc="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School,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is,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“aims</a:t>
            </a:r>
            <a:r>
              <a:rPr dirty="0" sz="1200" spc="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at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providing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national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policy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framework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acquire,</a:t>
            </a:r>
            <a:r>
              <a:rPr dirty="0" sz="1200" spc="-2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develop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promote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science,</a:t>
            </a:r>
            <a:r>
              <a:rPr dirty="0" sz="1200" spc="-2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technology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innovation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national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transformation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knowledge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economy.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It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aims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mainstream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application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science,</a:t>
            </a:r>
            <a:r>
              <a:rPr dirty="0" sz="1200" spc="-1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technology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innovation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national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transformation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knowledge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economy.</a:t>
            </a:r>
            <a:r>
              <a:rPr dirty="0" sz="1200" spc="-2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It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aims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mainstream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application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science,</a:t>
            </a:r>
            <a:r>
              <a:rPr dirty="0" sz="1200" spc="-2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technology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innovation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all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sectors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processes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economy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ensure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Kenyans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benefit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from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acquisition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utilization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available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capacities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capabilities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achieve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objectives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KenyaVision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2030.</a:t>
            </a:r>
            <a:r>
              <a:rPr dirty="0" sz="1200" spc="-229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However,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Kenya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acknowledges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challenge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lack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integration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culture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formal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system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which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impedes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cultural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creativity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expression.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17</a:t>
            </a:r>
            <a:r>
              <a:rPr dirty="0"/>
              <a:t> | </a:t>
            </a:r>
            <a:r>
              <a:rPr dirty="0" spc="-30">
                <a:solidFill>
                  <a:srgbClr val="FFFFFF"/>
                </a:solidFill>
              </a:rPr>
              <a:t>Page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29189" y="3226564"/>
            <a:ext cx="5688330" cy="899414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just" marL="13335" marR="19685">
              <a:lnSpc>
                <a:spcPts val="1390"/>
              </a:lnSpc>
              <a:spcBef>
                <a:spcPts val="185"/>
              </a:spcBef>
            </a:pP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Policies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guiding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schools'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planning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Kenya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are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based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Kenya's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Policy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Framework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(2012)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seeks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aligning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andTraining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Constitution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8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Kenya (2010)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Kenya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Vision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2030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beyond.The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policy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also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seeks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to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enable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Kenya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meet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its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international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commitments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regards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provision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quality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accordance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provisions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Article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35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(3)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Kenya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Constitution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2010,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particular,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goals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objectives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Sustainable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Goals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(SDG4)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aspirations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Global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Programme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(GEP)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both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which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obligate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contracting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parties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spread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benefits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all-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inclusive,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holistic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every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citizen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country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oriented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towards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driving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sustainable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agenda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through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science,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innovation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technology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much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attention</a:t>
            </a:r>
            <a:r>
              <a:rPr dirty="0" sz="1200" spc="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conservation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sustainable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use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natural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environmental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resources.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rebuchet MS"/>
              <a:cs typeface="Trebuchet MS"/>
            </a:endParaRPr>
          </a:p>
          <a:p>
            <a:pPr algn="just" marL="13335" marR="19685">
              <a:lnSpc>
                <a:spcPts val="1380"/>
              </a:lnSpc>
            </a:pP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Kenya's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Policy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Framework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Training: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Reforming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Training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Kenya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upon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which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this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draws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its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strength,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has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enabled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encapsulation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ideas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principles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should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guide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educational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sector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institutions'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policies,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programmes 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initiatives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Government,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through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Department</a:t>
            </a:r>
            <a:r>
              <a:rPr dirty="0" sz="1200" spc="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Education,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ought</a:t>
            </a:r>
            <a:r>
              <a:rPr dirty="0" sz="1200" spc="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support</a:t>
            </a:r>
            <a:r>
              <a:rPr dirty="0" sz="1200" spc="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order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effectively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meet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emerging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needs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aspirations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Kenya.</a:t>
            </a:r>
            <a:endParaRPr sz="1200">
              <a:latin typeface="Trebuchet MS"/>
              <a:cs typeface="Trebuchet MS"/>
            </a:endParaRPr>
          </a:p>
          <a:p>
            <a:pPr algn="just" marL="13335" marR="5080">
              <a:lnSpc>
                <a:spcPts val="1380"/>
              </a:lnSpc>
              <a:spcBef>
                <a:spcPts val="1380"/>
              </a:spcBef>
            </a:pP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It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basis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foregoing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policy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framework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Kenya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Board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Management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Ober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Boys'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High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has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developed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its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vision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mission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statements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 line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Kenya's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Sector</a:t>
            </a:r>
            <a:r>
              <a:rPr dirty="0" sz="1200" spc="-1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Aspirations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 and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position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 the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excellence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provision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quality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inclusive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holistic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learner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sustainable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development.</a:t>
            </a:r>
            <a:r>
              <a:rPr dirty="0" sz="1200" spc="-2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vision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shall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pursued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through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mission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seeks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provide,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promote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coordinate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effective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efficient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Competency-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Based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Curriculum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provision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equitable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quality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learner-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centred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holistic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learner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while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inculcating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culture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obedience,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boldness,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earnestness,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responsibility,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discipline,</a:t>
            </a:r>
            <a:r>
              <a:rPr dirty="0" sz="1200" spc="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hard</a:t>
            </a:r>
            <a:r>
              <a:rPr dirty="0" sz="1200" spc="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work,</a:t>
            </a:r>
            <a:r>
              <a:rPr dirty="0" sz="1200" spc="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creativity,</a:t>
            </a:r>
            <a:r>
              <a:rPr dirty="0" sz="1200" spc="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innovation,</a:t>
            </a:r>
            <a:r>
              <a:rPr dirty="0" sz="1200" spc="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research</a:t>
            </a:r>
            <a:r>
              <a:rPr dirty="0" sz="1200" spc="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resilience</a:t>
            </a:r>
            <a:r>
              <a:rPr dirty="0" sz="1200" spc="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optimal</a:t>
            </a:r>
            <a:r>
              <a:rPr dirty="0" sz="1200" spc="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learner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performance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post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21st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Century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Digital</a:t>
            </a:r>
            <a:r>
              <a:rPr dirty="0" sz="1200" spc="-2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Age.</a:t>
            </a:r>
            <a:endParaRPr sz="1200">
              <a:latin typeface="Trebuchet MS"/>
              <a:cs typeface="Trebuchet MS"/>
            </a:endParaRPr>
          </a:p>
          <a:p>
            <a:pPr marL="12700" marR="20320">
              <a:lnSpc>
                <a:spcPts val="1390"/>
              </a:lnSpc>
              <a:spcBef>
                <a:spcPts val="1195"/>
              </a:spcBef>
              <a:tabLst>
                <a:tab pos="469900" algn="l"/>
              </a:tabLst>
            </a:pPr>
            <a:r>
              <a:rPr dirty="0" sz="1200" spc="-20" b="1">
                <a:solidFill>
                  <a:srgbClr val="2F5496"/>
                </a:solidFill>
                <a:latin typeface="Arial"/>
                <a:cs typeface="Arial"/>
              </a:rPr>
              <a:t>3.3.</a:t>
            </a:r>
            <a:r>
              <a:rPr dirty="0" sz="1200" b="1">
                <a:solidFill>
                  <a:srgbClr val="2F5496"/>
                </a:solidFill>
                <a:latin typeface="Arial"/>
                <a:cs typeface="Arial"/>
              </a:rPr>
              <a:t>	</a:t>
            </a:r>
            <a:r>
              <a:rPr dirty="0" sz="1200" spc="-10" b="1">
                <a:solidFill>
                  <a:srgbClr val="2F5496"/>
                </a:solidFill>
                <a:latin typeface="Arial"/>
                <a:cs typeface="Arial"/>
              </a:rPr>
              <a:t>African</a:t>
            </a:r>
            <a:r>
              <a:rPr dirty="0" sz="1200" spc="-10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30" b="1">
                <a:solidFill>
                  <a:srgbClr val="2F5496"/>
                </a:solidFill>
                <a:latin typeface="Arial"/>
                <a:cs typeface="Arial"/>
              </a:rPr>
              <a:t>Union's</a:t>
            </a:r>
            <a:r>
              <a:rPr dirty="0" sz="1200" spc="-10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F5496"/>
                </a:solidFill>
                <a:latin typeface="Arial"/>
                <a:cs typeface="Arial"/>
              </a:rPr>
              <a:t>Continental</a:t>
            </a:r>
            <a:r>
              <a:rPr dirty="0" sz="1200" spc="-10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35" b="1">
                <a:solidFill>
                  <a:srgbClr val="2F5496"/>
                </a:solidFill>
                <a:latin typeface="Arial"/>
                <a:cs typeface="Arial"/>
              </a:rPr>
              <a:t>Education</a:t>
            </a:r>
            <a:r>
              <a:rPr dirty="0" sz="1200" spc="-9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F5496"/>
                </a:solidFill>
                <a:latin typeface="Arial"/>
                <a:cs typeface="Arial"/>
              </a:rPr>
              <a:t>Strategy</a:t>
            </a:r>
            <a:r>
              <a:rPr dirty="0" sz="1200" spc="-10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F5496"/>
                </a:solidFill>
                <a:latin typeface="Arial"/>
                <a:cs typeface="Arial"/>
              </a:rPr>
              <a:t>for</a:t>
            </a:r>
            <a:r>
              <a:rPr dirty="0" sz="1200" spc="-24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F5496"/>
                </a:solidFill>
                <a:latin typeface="Arial"/>
                <a:cs typeface="Arial"/>
              </a:rPr>
              <a:t>Africa</a:t>
            </a:r>
            <a:r>
              <a:rPr dirty="0" sz="1200" spc="-10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F5496"/>
                </a:solidFill>
                <a:latin typeface="Arial"/>
                <a:cs typeface="Arial"/>
              </a:rPr>
              <a:t>(CESA</a:t>
            </a:r>
            <a:r>
              <a:rPr dirty="0" sz="1200" spc="-10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F5496"/>
                </a:solidFill>
                <a:latin typeface="Arial"/>
                <a:cs typeface="Arial"/>
              </a:rPr>
              <a:t>16-</a:t>
            </a:r>
            <a:r>
              <a:rPr dirty="0" sz="1200" spc="-25" b="1">
                <a:solidFill>
                  <a:srgbClr val="2F5496"/>
                </a:solidFill>
                <a:latin typeface="Arial"/>
                <a:cs typeface="Arial"/>
              </a:rPr>
              <a:t>25)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CESA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(16-25)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ten-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year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continental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strategy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was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presented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Council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Ministers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adoption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response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25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Aspiration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25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AUAgenda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2063.</a:t>
            </a:r>
            <a:r>
              <a:rPr dirty="0" sz="1200" spc="-25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It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line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Global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2030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Programme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contributes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achievement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objective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4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SDGs.</a:t>
            </a:r>
            <a:r>
              <a:rPr dirty="0" sz="1200" spc="-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CESA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16-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25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calls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paradigm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shift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towards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transformative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training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systems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meet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knowledge,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competencies,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skills,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research,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innovation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creativity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required</a:t>
            </a:r>
            <a:r>
              <a:rPr dirty="0" sz="1200" spc="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nurture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African</a:t>
            </a:r>
            <a:r>
              <a:rPr dirty="0" sz="1200" spc="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core</a:t>
            </a:r>
            <a:r>
              <a:rPr dirty="0" sz="1200" spc="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values</a:t>
            </a:r>
            <a:r>
              <a:rPr dirty="0" sz="1200" spc="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promote</a:t>
            </a:r>
            <a:r>
              <a:rPr dirty="0" sz="1200" spc="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sustainable</a:t>
            </a:r>
            <a:r>
              <a:rPr dirty="0" sz="1200" spc="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development.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achievement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Aspiration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Agenda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2063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“A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prosperous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Africa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based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inclusive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growth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sustainable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development”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requires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Africa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makes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significant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investments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aim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developing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human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social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capital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through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an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skills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revolution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emphasizing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innovation,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science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technology.</a:t>
            </a:r>
            <a:r>
              <a:rPr dirty="0" sz="1200" spc="-1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AU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Continental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Education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Strategy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2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Africa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(CESA)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aims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reorient</a:t>
            </a:r>
            <a:r>
              <a:rPr dirty="0" sz="1200" spc="-2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Africa's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training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systems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meet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knowledge,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competencies,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skills,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innovation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and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creativity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required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nurture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African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core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values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promote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sustainable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at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national,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sub-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regional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continental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levels.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rebuchet MS"/>
              <a:cs typeface="Trebuchet MS"/>
            </a:endParaRPr>
          </a:p>
          <a:p>
            <a:pPr algn="just" marL="12700" marR="20955">
              <a:lnSpc>
                <a:spcPts val="1390"/>
              </a:lnSpc>
            </a:pP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key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objectives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CESA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are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to:</a:t>
            </a:r>
            <a:r>
              <a:rPr dirty="0" sz="1200" spc="-2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-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(a)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Revitalize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teaching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profession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ensure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quality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relevance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at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all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levels;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(b)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Expand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access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quality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building, rehabilitating,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preserving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education infrastructure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developing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policies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ensure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permanent,</a:t>
            </a:r>
            <a:r>
              <a:rPr dirty="0" sz="1200" spc="-1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healthy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conducive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learning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environment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all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sub-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sectors;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(c)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Harness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capacity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ICT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improve</a:t>
            </a:r>
            <a:r>
              <a:rPr dirty="0" sz="1200" spc="229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access,</a:t>
            </a:r>
            <a:r>
              <a:rPr dirty="0" sz="1200" spc="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quality</a:t>
            </a:r>
            <a:r>
              <a:rPr dirty="0" sz="1200" spc="229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229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management</a:t>
            </a:r>
            <a:r>
              <a:rPr dirty="0" sz="1200" spc="229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229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229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229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training</a:t>
            </a:r>
            <a:r>
              <a:rPr dirty="0" sz="1200" spc="229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systems;</a:t>
            </a:r>
            <a:r>
              <a:rPr dirty="0" sz="1200" spc="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(d)</a:t>
            </a:r>
            <a:r>
              <a:rPr dirty="0" sz="1200" spc="229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Ensure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acquisition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requisite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knowledge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skills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well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improved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completion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rates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at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all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levels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18</a:t>
            </a:r>
            <a:r>
              <a:rPr dirty="0"/>
              <a:t> | </a:t>
            </a:r>
            <a:r>
              <a:rPr dirty="0" spc="-30">
                <a:solidFill>
                  <a:srgbClr val="FFFFFF"/>
                </a:solidFill>
              </a:rPr>
              <a:t>Page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27762" y="3209294"/>
            <a:ext cx="5716270" cy="900811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just" marL="13970" marR="5080">
              <a:lnSpc>
                <a:spcPts val="1390"/>
              </a:lnSpc>
              <a:spcBef>
                <a:spcPts val="185"/>
              </a:spcBef>
            </a:pP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groups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through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harmonization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processes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across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all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levels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national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regional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integration;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(e)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Accelerate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processes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leading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gender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parity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equity;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(f)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Launch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comprehensive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effective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literacy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campaigns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across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continent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eradicate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illiteracy;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(g)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Strengthen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science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math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curricula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disseminate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scientific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knowledge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culture </a:t>
            </a:r>
            <a:r>
              <a:rPr dirty="0" sz="1200" spc="-18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science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8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African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society;(h)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ExpandTVET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opportunities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4">
                <a:solidFill>
                  <a:srgbClr val="231F20"/>
                </a:solidFill>
                <a:latin typeface="Trebuchet MS"/>
                <a:cs typeface="Trebuchet MS"/>
              </a:rPr>
              <a:t>at</a:t>
            </a:r>
            <a:r>
              <a:rPr dirty="0" sz="1200" spc="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both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secondary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tertiary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levels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strengthen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linkages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between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world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work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training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systems;</a:t>
            </a:r>
            <a:endParaRPr sz="1200">
              <a:latin typeface="Trebuchet MS"/>
              <a:cs typeface="Trebuchet MS"/>
            </a:endParaRPr>
          </a:p>
          <a:p>
            <a:pPr algn="just" marL="13335" marR="20320">
              <a:lnSpc>
                <a:spcPts val="1390"/>
              </a:lnSpc>
              <a:spcBef>
                <a:spcPts val="10"/>
              </a:spcBef>
            </a:pP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(i)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Revitalize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expand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tertiary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education,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research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innovation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address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continental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challenges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promote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global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competitiveness;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(j)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Promote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peace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conflict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prevention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resolution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35">
                <a:solidFill>
                  <a:srgbClr val="231F20"/>
                </a:solidFill>
                <a:latin typeface="Trebuchet MS"/>
                <a:cs typeface="Trebuchet MS"/>
              </a:rPr>
              <a:t>at</a:t>
            </a:r>
            <a:r>
              <a:rPr dirty="0" sz="1200" spc="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all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levels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all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age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groups;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(k)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Build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enhance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capacity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data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collection,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management,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analysis,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communication,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improve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management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system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8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well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8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statistic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tool,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through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capacity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building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data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collection,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management,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analysis,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communication,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usage;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(l)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Set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up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coalition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all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stakeholders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facilitate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support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initiatives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arising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from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CESA.</a:t>
            </a:r>
            <a:endParaRPr sz="1200">
              <a:latin typeface="Trebuchet MS"/>
              <a:cs typeface="Trebuchet MS"/>
            </a:endParaRPr>
          </a:p>
          <a:p>
            <a:pPr algn="just" marL="13335" marR="17780">
              <a:lnSpc>
                <a:spcPts val="1380"/>
              </a:lnSpc>
              <a:spcBef>
                <a:spcPts val="509"/>
              </a:spcBef>
            </a:pP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current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has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its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Specific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Objectives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are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coiled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around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7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AU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Agenda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2063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Continental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Strategy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Africa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(CESA).The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objectives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are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also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line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IGAD,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EAC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Kenya's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Sector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Strategy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towards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2030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SDG#4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agenda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as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espoused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Global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Program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(GEP).</a:t>
            </a:r>
            <a:endParaRPr sz="1200">
              <a:latin typeface="Trebuchet MS"/>
              <a:cs typeface="Trebuchet MS"/>
            </a:endParaRPr>
          </a:p>
          <a:p>
            <a:pPr algn="just" lvl="1" marL="472440" indent="-459105">
              <a:lnSpc>
                <a:spcPts val="1410"/>
              </a:lnSpc>
              <a:spcBef>
                <a:spcPts val="1105"/>
              </a:spcBef>
              <a:buAutoNum type="arabicPeriod"/>
              <a:tabLst>
                <a:tab pos="472440" algn="l"/>
              </a:tabLst>
            </a:pPr>
            <a:r>
              <a:rPr dirty="0" sz="1200" b="1">
                <a:solidFill>
                  <a:srgbClr val="2F5496"/>
                </a:solidFill>
                <a:latin typeface="Arial"/>
                <a:cs typeface="Arial"/>
              </a:rPr>
              <a:t>The</a:t>
            </a:r>
            <a:r>
              <a:rPr dirty="0" sz="1200" spc="-8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65" b="1">
                <a:solidFill>
                  <a:srgbClr val="2F5496"/>
                </a:solidFill>
                <a:latin typeface="Arial"/>
                <a:cs typeface="Arial"/>
              </a:rPr>
              <a:t>IGAD</a:t>
            </a:r>
            <a:r>
              <a:rPr dirty="0" sz="1200" spc="-7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35" b="1">
                <a:solidFill>
                  <a:srgbClr val="2F5496"/>
                </a:solidFill>
                <a:latin typeface="Arial"/>
                <a:cs typeface="Arial"/>
              </a:rPr>
              <a:t>Education</a:t>
            </a:r>
            <a:r>
              <a:rPr dirty="0" sz="1200" spc="-8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55" b="1">
                <a:solidFill>
                  <a:srgbClr val="2F5496"/>
                </a:solidFill>
                <a:latin typeface="Arial"/>
                <a:cs typeface="Arial"/>
              </a:rPr>
              <a:t>Policy</a:t>
            </a:r>
            <a:r>
              <a:rPr dirty="0" sz="1200" spc="-7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F5496"/>
                </a:solidFill>
                <a:latin typeface="Arial"/>
                <a:cs typeface="Arial"/>
              </a:rPr>
              <a:t>Framework</a:t>
            </a:r>
            <a:endParaRPr sz="1200">
              <a:latin typeface="Arial"/>
              <a:cs typeface="Arial"/>
            </a:endParaRPr>
          </a:p>
          <a:p>
            <a:pPr algn="just" marL="12700" marR="5715">
              <a:lnSpc>
                <a:spcPts val="1380"/>
              </a:lnSpc>
              <a:spcBef>
                <a:spcPts val="65"/>
              </a:spcBef>
            </a:pP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Intergovernmental</a:t>
            </a:r>
            <a:r>
              <a:rPr dirty="0" sz="1200" spc="-2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Authority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(IGAD)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was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established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1986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respond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drought,</a:t>
            </a:r>
            <a:r>
              <a:rPr dirty="0" sz="1200" spc="-1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desertification,</a:t>
            </a:r>
            <a:r>
              <a:rPr dirty="0" sz="1200" spc="-1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famine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related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disasters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coordinating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regional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cooperation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among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Member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States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partners,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Kenya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being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one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key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Member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States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IGAD.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Its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revitalization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1996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reinforced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these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interventions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expanded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IGAD's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mandate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provide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leadership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wide-range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sectors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focusing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peace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security;</a:t>
            </a:r>
            <a:r>
              <a:rPr dirty="0" sz="1200" spc="-2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agriculture,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food</a:t>
            </a:r>
            <a:r>
              <a:rPr dirty="0" sz="1200" spc="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security,</a:t>
            </a:r>
            <a:r>
              <a:rPr dirty="0" sz="1200" spc="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climate</a:t>
            </a:r>
            <a:r>
              <a:rPr dirty="0" sz="1200" spc="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change</a:t>
            </a:r>
            <a:r>
              <a:rPr dirty="0" sz="1200" spc="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environmental</a:t>
            </a:r>
            <a:r>
              <a:rPr dirty="0" sz="1200" spc="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protection;</a:t>
            </a:r>
            <a:r>
              <a:rPr dirty="0" sz="1200" spc="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economic</a:t>
            </a:r>
            <a:r>
              <a:rPr dirty="0" sz="1200" spc="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cooperation</a:t>
            </a:r>
            <a:r>
              <a:rPr dirty="0" sz="1200" spc="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regional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integration;</a:t>
            </a:r>
            <a:r>
              <a:rPr dirty="0" sz="1200" spc="-2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well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health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social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within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which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Division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IGAD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2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Training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falls.The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region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home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over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260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million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people,</a:t>
            </a:r>
            <a:r>
              <a:rPr dirty="0" sz="1200" spc="-2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which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60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70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percent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are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youth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school-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age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children.</a:t>
            </a:r>
            <a:endParaRPr sz="1200">
              <a:latin typeface="Trebuchet MS"/>
              <a:cs typeface="Trebuchet MS"/>
            </a:endParaRPr>
          </a:p>
          <a:p>
            <a:pPr algn="just" marL="12700" marR="20955">
              <a:lnSpc>
                <a:spcPts val="1380"/>
              </a:lnSpc>
              <a:spcBef>
                <a:spcPts val="1380"/>
              </a:spcBef>
            </a:pP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IGAD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Regional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Policy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Framework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aspires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address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concerns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this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large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segment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population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85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dirty="0" sz="1200" spc="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advocating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accessible,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equitable,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relevant,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inclusive</a:t>
            </a:r>
            <a:r>
              <a:rPr dirty="0" sz="1200" spc="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quality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all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Member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States,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imperatives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which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have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guided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formulation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2023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2027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for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Ober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Boys' High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and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which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will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guide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its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expands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partnership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collaboration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base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its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primary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stakeholders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as it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seeks wider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collaborations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and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partnerships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with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other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development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partners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donors</a:t>
            </a:r>
            <a:r>
              <a:rPr dirty="0" sz="1200" spc="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locally</a:t>
            </a:r>
            <a:r>
              <a:rPr dirty="0" sz="1200" spc="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internationally.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IGAD</a:t>
            </a:r>
            <a:r>
              <a:rPr dirty="0" sz="1200" spc="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Sector</a:t>
            </a:r>
            <a:r>
              <a:rPr dirty="0" sz="1200" spc="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Policy Framework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broad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enough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provide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directions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all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sectors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levels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education.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It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reflects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key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priority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areas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identified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national,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regional/continental,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international instruments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this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field.</a:t>
            </a:r>
            <a:endParaRPr sz="1200">
              <a:latin typeface="Trebuchet MS"/>
              <a:cs typeface="Trebuchet MS"/>
            </a:endParaRPr>
          </a:p>
          <a:p>
            <a:pPr lvl="1" marL="12700" marR="6350" indent="457200">
              <a:lnSpc>
                <a:spcPts val="1380"/>
              </a:lnSpc>
              <a:spcBef>
                <a:spcPts val="1200"/>
              </a:spcBef>
              <a:buAutoNum type="arabicPeriod" startAt="2"/>
              <a:tabLst>
                <a:tab pos="469900" algn="l"/>
              </a:tabLst>
            </a:pPr>
            <a:r>
              <a:rPr dirty="0" sz="1200" b="1">
                <a:solidFill>
                  <a:srgbClr val="2F5496"/>
                </a:solidFill>
                <a:latin typeface="Arial"/>
                <a:cs typeface="Arial"/>
              </a:rPr>
              <a:t>United</a:t>
            </a:r>
            <a:r>
              <a:rPr dirty="0" sz="1200" spc="-8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F5496"/>
                </a:solidFill>
                <a:latin typeface="Arial"/>
                <a:cs typeface="Arial"/>
              </a:rPr>
              <a:t>Nations</a:t>
            </a:r>
            <a:r>
              <a:rPr dirty="0" sz="1200" spc="-8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40" b="1">
                <a:solidFill>
                  <a:srgbClr val="2F5496"/>
                </a:solidFill>
                <a:latin typeface="Arial"/>
                <a:cs typeface="Arial"/>
              </a:rPr>
              <a:t>Sustainable</a:t>
            </a:r>
            <a:r>
              <a:rPr dirty="0" sz="1200" spc="-8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F5496"/>
                </a:solidFill>
                <a:latin typeface="Arial"/>
                <a:cs typeface="Arial"/>
              </a:rPr>
              <a:t>Development</a:t>
            </a:r>
            <a:r>
              <a:rPr dirty="0" sz="1200" spc="-8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F5496"/>
                </a:solidFill>
                <a:latin typeface="Arial"/>
                <a:cs typeface="Arial"/>
              </a:rPr>
              <a:t>Goal</a:t>
            </a:r>
            <a:r>
              <a:rPr dirty="0" sz="1200" spc="-8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F5496"/>
                </a:solidFill>
                <a:latin typeface="Arial"/>
                <a:cs typeface="Arial"/>
              </a:rPr>
              <a:t>No.</a:t>
            </a:r>
            <a:r>
              <a:rPr dirty="0" sz="1200" spc="-229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50" b="1">
                <a:solidFill>
                  <a:srgbClr val="2F5496"/>
                </a:solidFill>
                <a:latin typeface="Arial"/>
                <a:cs typeface="Arial"/>
              </a:rPr>
              <a:t>4:</a:t>
            </a:r>
            <a:r>
              <a:rPr dirty="0" sz="1200" spc="-23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F5496"/>
                </a:solidFill>
                <a:latin typeface="Arial"/>
                <a:cs typeface="Arial"/>
              </a:rPr>
              <a:t>Quality</a:t>
            </a:r>
            <a:r>
              <a:rPr dirty="0" sz="1200" spc="-8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F5496"/>
                </a:solidFill>
                <a:latin typeface="Arial"/>
                <a:cs typeface="Arial"/>
              </a:rPr>
              <a:t>Education</a:t>
            </a:r>
            <a:r>
              <a:rPr dirty="0" sz="1200" spc="50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SDG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#4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so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central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any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meaningful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sector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policy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formulation,</a:t>
            </a:r>
            <a:r>
              <a:rPr dirty="0" sz="1200" spc="-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legislation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program.</a:t>
            </a:r>
            <a:r>
              <a:rPr dirty="0" sz="1200" spc="-1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It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calls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all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nations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ensure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no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child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is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left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behind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when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it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comes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accessing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quality</a:t>
            </a:r>
            <a:r>
              <a:rPr dirty="0" sz="1200" spc="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education.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One</a:t>
            </a:r>
            <a:r>
              <a:rPr dirty="0" sz="1200" spc="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central</a:t>
            </a:r>
            <a:r>
              <a:rPr dirty="0" sz="1200" spc="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focus</a:t>
            </a:r>
            <a:r>
              <a:rPr dirty="0" sz="1200" spc="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SDG</a:t>
            </a:r>
            <a:r>
              <a:rPr dirty="0" sz="1200" spc="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#4</a:t>
            </a:r>
            <a:r>
              <a:rPr dirty="0" sz="1200" spc="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call</a:t>
            </a:r>
            <a:r>
              <a:rPr dirty="0" sz="1200" spc="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states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governments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build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upgrade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facilities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are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child,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disability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gender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sensitive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provide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safe,</a:t>
            </a:r>
            <a:r>
              <a:rPr dirty="0" sz="1200" spc="-2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non-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violent,</a:t>
            </a:r>
            <a:r>
              <a:rPr dirty="0" sz="1200" spc="-25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inclusive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effective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learning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environments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all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by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year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2030.The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SDG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#4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further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calls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upon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states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governments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ensure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2030,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there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shall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substantial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increase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supply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qualified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teachers,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including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through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international</a:t>
            </a:r>
            <a:r>
              <a:rPr dirty="0" sz="1200" spc="1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cooperation</a:t>
            </a:r>
            <a:r>
              <a:rPr dirty="0" sz="1200" spc="1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1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teacher</a:t>
            </a:r>
            <a:r>
              <a:rPr dirty="0" sz="1200" spc="1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training</a:t>
            </a:r>
            <a:r>
              <a:rPr dirty="0" sz="1200" spc="1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1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developing</a:t>
            </a:r>
            <a:r>
              <a:rPr dirty="0" sz="1200" spc="1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countries,</a:t>
            </a:r>
            <a:r>
              <a:rPr dirty="0" sz="1200" spc="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especially</a:t>
            </a:r>
            <a:r>
              <a:rPr dirty="0" sz="1200" spc="1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least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developed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countries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small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island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developing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States.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19</a:t>
            </a:r>
            <a:r>
              <a:rPr dirty="0"/>
              <a:t> | </a:t>
            </a:r>
            <a:r>
              <a:rPr dirty="0" spc="-30">
                <a:solidFill>
                  <a:srgbClr val="FFFFFF"/>
                </a:solidFill>
              </a:rPr>
              <a:t>Page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27579" y="2929602"/>
            <a:ext cx="5767705" cy="917511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3970" marR="18415">
              <a:lnSpc>
                <a:spcPts val="1390"/>
              </a:lnSpc>
              <a:spcBef>
                <a:spcPts val="185"/>
              </a:spcBef>
            </a:pP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Plan's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objectives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has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taken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into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account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SDG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#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Targets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Outcomes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including:</a:t>
            </a:r>
            <a:endParaRPr sz="1200">
              <a:latin typeface="Trebuchet MS"/>
              <a:cs typeface="Trebuchet MS"/>
            </a:endParaRPr>
          </a:p>
          <a:p>
            <a:pPr algn="just" marL="362585" marR="18415" indent="-348615">
              <a:lnSpc>
                <a:spcPts val="1390"/>
              </a:lnSpc>
              <a:spcBef>
                <a:spcPts val="5"/>
              </a:spcBef>
              <a:buAutoNum type="alphaLcParenBoth"/>
              <a:tabLst>
                <a:tab pos="362585" algn="l"/>
              </a:tabLst>
            </a:pP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urgent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need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adequate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physical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infrastructure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tuition;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accommodation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welfare;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Water,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sanitation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hygiene;</a:t>
            </a:r>
            <a:endParaRPr sz="1200">
              <a:latin typeface="Trebuchet MS"/>
              <a:cs typeface="Trebuchet MS"/>
            </a:endParaRPr>
          </a:p>
          <a:p>
            <a:pPr algn="just" marL="362585" marR="18415" indent="-348615">
              <a:lnSpc>
                <a:spcPts val="1390"/>
              </a:lnSpc>
              <a:spcBef>
                <a:spcPts val="5"/>
              </a:spcBef>
              <a:buAutoNum type="alphaLcParenBoth"/>
              <a:tabLst>
                <a:tab pos="362585" algn="l"/>
              </a:tabLst>
            </a:pP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Ensuring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safe,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inclusive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environments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nurture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learning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all,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regardless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background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disability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status;</a:t>
            </a:r>
            <a:endParaRPr sz="1200">
              <a:latin typeface="Trebuchet MS"/>
              <a:cs typeface="Trebuchet MS"/>
            </a:endParaRPr>
          </a:p>
          <a:p>
            <a:pPr algn="just" marL="361950" marR="18415" indent="-348615">
              <a:lnSpc>
                <a:spcPts val="1390"/>
              </a:lnSpc>
              <a:buAutoNum type="alphaLcParenBoth"/>
              <a:tabLst>
                <a:tab pos="361950" algn="l"/>
              </a:tabLst>
            </a:pP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urgent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attention,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more</a:t>
            </a:r>
            <a:r>
              <a:rPr dirty="0" sz="1200" spc="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immediate</a:t>
            </a:r>
            <a:r>
              <a:rPr dirty="0" sz="1200" spc="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deadline,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dirty="0" sz="1200" spc="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CBE</a:t>
            </a:r>
            <a:r>
              <a:rPr dirty="0" sz="1200" spc="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optimization</a:t>
            </a:r>
            <a:r>
              <a:rPr dirty="0" sz="1200" spc="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adequate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support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motivation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both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teaching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non-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teaching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75">
                <a:solidFill>
                  <a:srgbClr val="231F20"/>
                </a:solidFill>
                <a:latin typeface="Trebuchet MS"/>
                <a:cs typeface="Trebuchet MS"/>
              </a:rPr>
              <a:t>staff.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focus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on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staffing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staff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capacity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building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during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Planning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Period,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2023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2027,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given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much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emphasis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because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equity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gap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exacerbated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shortage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uneven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distribution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of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professionally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trained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teachers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where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student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population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is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growing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steadily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yet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supply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teachers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remains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below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approved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CBE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standards.</a:t>
            </a:r>
            <a:endParaRPr sz="1200">
              <a:latin typeface="Trebuchet MS"/>
              <a:cs typeface="Trebuchet MS"/>
            </a:endParaRPr>
          </a:p>
          <a:p>
            <a:pPr algn="just" marL="13335" marR="18415">
              <a:lnSpc>
                <a:spcPts val="1380"/>
              </a:lnSpc>
              <a:spcBef>
                <a:spcPts val="1385"/>
              </a:spcBef>
            </a:pP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120">
                <a:solidFill>
                  <a:srgbClr val="231F20"/>
                </a:solidFill>
                <a:latin typeface="Trebuchet MS"/>
                <a:cs typeface="Trebuchet MS"/>
              </a:rPr>
              <a:t>UN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SDG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#4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therefore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asserts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teachers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are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fundamental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condition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guaranteeing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quality</a:t>
            </a:r>
            <a:r>
              <a:rPr dirty="0" sz="1200" spc="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education,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teachers</a:t>
            </a:r>
            <a:r>
              <a:rPr dirty="0" sz="1200" spc="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educators</a:t>
            </a:r>
            <a:r>
              <a:rPr dirty="0" sz="1200" spc="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should</a:t>
            </a:r>
            <a:r>
              <a:rPr dirty="0" sz="1200" spc="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r>
              <a:rPr dirty="0" sz="1200" spc="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empowered,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adequately</a:t>
            </a:r>
            <a:r>
              <a:rPr dirty="0" sz="1200" spc="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recruited</a:t>
            </a:r>
            <a:r>
              <a:rPr dirty="0" sz="1200" spc="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remunerated,</a:t>
            </a:r>
            <a:r>
              <a:rPr dirty="0" sz="1200" spc="-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motivated,</a:t>
            </a:r>
            <a:r>
              <a:rPr dirty="0" sz="1200" spc="-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professionally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qualified,</a:t>
            </a:r>
            <a:r>
              <a:rPr dirty="0" sz="1200" spc="-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supported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within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well-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resourced,</a:t>
            </a:r>
            <a:r>
              <a:rPr dirty="0" sz="1200" spc="-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efficient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effectively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governed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systems.</a:t>
            </a:r>
            <a:endParaRPr sz="1200">
              <a:latin typeface="Trebuchet MS"/>
              <a:cs typeface="Trebuchet MS"/>
            </a:endParaRPr>
          </a:p>
          <a:p>
            <a:pPr algn="just" marL="13335">
              <a:lnSpc>
                <a:spcPts val="1300"/>
              </a:lnSpc>
              <a:spcBef>
                <a:spcPts val="1205"/>
              </a:spcBef>
            </a:pP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3.3.</a:t>
            </a:r>
            <a:r>
              <a:rPr dirty="0" sz="1100" spc="215" b="1">
                <a:solidFill>
                  <a:srgbClr val="2F5496"/>
                </a:solidFill>
                <a:latin typeface="Arial"/>
                <a:cs typeface="Arial"/>
              </a:rPr>
              <a:t>  </a:t>
            </a:r>
            <a:r>
              <a:rPr dirty="0" sz="1100" spc="-20" b="1">
                <a:solidFill>
                  <a:srgbClr val="2F5496"/>
                </a:solidFill>
                <a:latin typeface="Arial"/>
                <a:cs typeface="Arial"/>
              </a:rPr>
              <a:t>Implications</a:t>
            </a:r>
            <a:r>
              <a:rPr dirty="0" sz="1100" spc="-10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40" b="1">
                <a:solidFill>
                  <a:srgbClr val="2F5496"/>
                </a:solidFill>
                <a:latin typeface="Arial"/>
                <a:cs typeface="Arial"/>
              </a:rPr>
              <a:t>of</a:t>
            </a:r>
            <a:r>
              <a:rPr dirty="0" sz="1100" spc="-10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the</a:t>
            </a:r>
            <a:r>
              <a:rPr dirty="0" sz="1100" spc="-10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Strategic</a:t>
            </a:r>
            <a:r>
              <a:rPr dirty="0" sz="1100" spc="-10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30" b="1">
                <a:solidFill>
                  <a:srgbClr val="2F5496"/>
                </a:solidFill>
                <a:latin typeface="Arial"/>
                <a:cs typeface="Arial"/>
              </a:rPr>
              <a:t>Plan</a:t>
            </a:r>
            <a:r>
              <a:rPr dirty="0" sz="1100" spc="-10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40" b="1">
                <a:solidFill>
                  <a:srgbClr val="2F5496"/>
                </a:solidFill>
                <a:latin typeface="Arial"/>
                <a:cs typeface="Arial"/>
              </a:rPr>
              <a:t>on</a:t>
            </a:r>
            <a:r>
              <a:rPr dirty="0" sz="1100" spc="-10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30" b="1">
                <a:solidFill>
                  <a:srgbClr val="2F5496"/>
                </a:solidFill>
                <a:latin typeface="Arial"/>
                <a:cs typeface="Arial"/>
              </a:rPr>
              <a:t>Legal</a:t>
            </a:r>
            <a:r>
              <a:rPr dirty="0" sz="1100" spc="-10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40" b="1">
                <a:solidFill>
                  <a:srgbClr val="2F5496"/>
                </a:solidFill>
                <a:latin typeface="Arial"/>
                <a:cs typeface="Arial"/>
              </a:rPr>
              <a:t>and</a:t>
            </a:r>
            <a:r>
              <a:rPr dirty="0" sz="1100" spc="-10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50" b="1">
                <a:solidFill>
                  <a:srgbClr val="2F5496"/>
                </a:solidFill>
                <a:latin typeface="Arial"/>
                <a:cs typeface="Arial"/>
              </a:rPr>
              <a:t>Policy</a:t>
            </a:r>
            <a:r>
              <a:rPr dirty="0" sz="1100" spc="-10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Environment</a:t>
            </a:r>
            <a:endParaRPr sz="1100">
              <a:latin typeface="Arial"/>
              <a:cs typeface="Arial"/>
            </a:endParaRPr>
          </a:p>
          <a:p>
            <a:pPr algn="just" marL="13335" marR="19050">
              <a:lnSpc>
                <a:spcPts val="1380"/>
              </a:lnSpc>
              <a:spcBef>
                <a:spcPts val="75"/>
              </a:spcBef>
            </a:pP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Ober</a:t>
            </a:r>
            <a:r>
              <a:rPr dirty="0" sz="1200" spc="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Boys'</a:t>
            </a:r>
            <a:r>
              <a:rPr dirty="0" sz="1200" spc="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High</a:t>
            </a:r>
            <a:r>
              <a:rPr dirty="0" sz="1200" spc="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(2023</a:t>
            </a:r>
            <a:r>
              <a:rPr dirty="0" sz="1200" spc="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2027)</a:t>
            </a:r>
            <a:r>
              <a:rPr dirty="0" sz="1200" spc="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management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decision-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making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tool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organizational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framework</a:t>
            </a:r>
            <a:r>
              <a:rPr dirty="0" sz="1200" spc="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fully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aligned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major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policy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 and legislation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frameworks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at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global,</a:t>
            </a:r>
            <a:r>
              <a:rPr dirty="0" sz="1200" spc="-1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continental,</a:t>
            </a:r>
            <a:r>
              <a:rPr dirty="0" sz="1200" spc="-1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regional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 and national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level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sharp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focus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building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successes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previous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(2018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2022)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while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forecasting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its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priorities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preparation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full-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scale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roll-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out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Competency-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Based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Curriculum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Kenya.The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therefore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quite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cognizant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need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effective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broad-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based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preparation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cushion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from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boomerang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effects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Compulsory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Free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Basic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its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100%Transition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policy.This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achieved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through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7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pillars:</a:t>
            </a:r>
            <a:endParaRPr sz="1200">
              <a:latin typeface="Trebuchet MS"/>
              <a:cs typeface="Trebuchet MS"/>
            </a:endParaRPr>
          </a:p>
          <a:p>
            <a:pPr algn="just" marL="363855" indent="-350520">
              <a:lnSpc>
                <a:spcPts val="1415"/>
              </a:lnSpc>
              <a:spcBef>
                <a:spcPts val="1295"/>
              </a:spcBef>
              <a:buAutoNum type="alphaLcParenBoth"/>
              <a:tabLst>
                <a:tab pos="363855" algn="l"/>
              </a:tabLst>
            </a:pPr>
            <a:r>
              <a:rPr dirty="0" sz="1200" spc="-20" b="1">
                <a:solidFill>
                  <a:srgbClr val="231F20"/>
                </a:solidFill>
                <a:latin typeface="Arial"/>
                <a:cs typeface="Arial"/>
              </a:rPr>
              <a:t>Access</a:t>
            </a:r>
            <a:r>
              <a:rPr dirty="0" sz="1200" spc="2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1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Increased</a:t>
            </a:r>
            <a:r>
              <a:rPr dirty="0" sz="1200" spc="1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Enrollment,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Retention</a:t>
            </a:r>
            <a:r>
              <a:rPr dirty="0" sz="1200" spc="1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1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Completion</a:t>
            </a:r>
            <a:r>
              <a:rPr dirty="0" sz="1200" spc="1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1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1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Cycle</a:t>
            </a:r>
            <a:endParaRPr sz="1200">
              <a:latin typeface="Trebuchet MS"/>
              <a:cs typeface="Trebuchet MS"/>
            </a:endParaRPr>
          </a:p>
          <a:p>
            <a:pPr algn="just" marL="362585" indent="-349885">
              <a:lnSpc>
                <a:spcPts val="1390"/>
              </a:lnSpc>
              <a:buAutoNum type="alphaLcParenBoth"/>
              <a:tabLst>
                <a:tab pos="362585" algn="l"/>
              </a:tabLst>
            </a:pPr>
            <a:r>
              <a:rPr dirty="0" sz="1200" b="1">
                <a:solidFill>
                  <a:srgbClr val="231F20"/>
                </a:solidFill>
                <a:latin typeface="Arial"/>
                <a:cs typeface="Arial"/>
              </a:rPr>
              <a:t>Quality</a:t>
            </a:r>
            <a:r>
              <a:rPr dirty="0" sz="1200" spc="28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2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Infrastructure,</a:t>
            </a:r>
            <a:r>
              <a:rPr dirty="0" sz="1200" spc="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Pedagogical</a:t>
            </a:r>
            <a:r>
              <a:rPr dirty="0" sz="1200" spc="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Approaches,</a:t>
            </a:r>
            <a:r>
              <a:rPr dirty="0" sz="1200" spc="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Guidance</a:t>
            </a:r>
            <a:r>
              <a:rPr dirty="0" sz="1200" spc="2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&amp;</a:t>
            </a:r>
            <a:r>
              <a:rPr dirty="0" sz="1200" spc="25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Counseling,</a:t>
            </a:r>
            <a:r>
              <a:rPr dirty="0" sz="1200" spc="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Co-</a:t>
            </a:r>
            <a:endParaRPr sz="1200">
              <a:latin typeface="Trebuchet MS"/>
              <a:cs typeface="Trebuchet MS"/>
            </a:endParaRPr>
          </a:p>
          <a:p>
            <a:pPr algn="just" marL="361315">
              <a:lnSpc>
                <a:spcPts val="1390"/>
              </a:lnSpc>
            </a:pP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Curricular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Activities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Career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endParaRPr sz="1200">
              <a:latin typeface="Trebuchet MS"/>
              <a:cs typeface="Trebuchet MS"/>
            </a:endParaRPr>
          </a:p>
          <a:p>
            <a:pPr algn="just" marL="361315" marR="19685" indent="-348615">
              <a:lnSpc>
                <a:spcPts val="1390"/>
              </a:lnSpc>
              <a:spcBef>
                <a:spcPts val="65"/>
              </a:spcBef>
              <a:buAutoNum type="alphaLcParenBoth" startAt="3"/>
              <a:tabLst>
                <a:tab pos="361315" algn="l"/>
                <a:tab pos="362585" algn="l"/>
              </a:tabLst>
            </a:pPr>
            <a:r>
              <a:rPr dirty="0" sz="1200" b="1">
                <a:solidFill>
                  <a:srgbClr val="231F20"/>
                </a:solidFill>
                <a:latin typeface="Arial"/>
                <a:cs typeface="Arial"/>
              </a:rPr>
              <a:t>	Equitable</a:t>
            </a:r>
            <a:r>
              <a:rPr dirty="0" sz="12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fair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admission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policies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gives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every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child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an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equal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chance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join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learn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at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Ober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Boys'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High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endParaRPr sz="1200">
              <a:latin typeface="Trebuchet MS"/>
              <a:cs typeface="Trebuchet MS"/>
            </a:endParaRPr>
          </a:p>
          <a:p>
            <a:pPr algn="just" marL="361315" marR="19685" indent="-348615">
              <a:lnSpc>
                <a:spcPts val="1390"/>
              </a:lnSpc>
              <a:spcBef>
                <a:spcPts val="5"/>
              </a:spcBef>
              <a:buAutoNum type="alphaLcParenBoth" startAt="3"/>
              <a:tabLst>
                <a:tab pos="361315" algn="l"/>
                <a:tab pos="362585" algn="l"/>
              </a:tabLst>
            </a:pPr>
            <a:r>
              <a:rPr dirty="0" sz="1200" b="1">
                <a:solidFill>
                  <a:srgbClr val="231F20"/>
                </a:solidFill>
                <a:latin typeface="Arial"/>
                <a:cs typeface="Arial"/>
              </a:rPr>
              <a:t>	Relevant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Ensure the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curriculum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full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compliance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Quality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Assurance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Standards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strictly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follows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approved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national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secondary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education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curriculum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provided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Government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Republic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Kenya.</a:t>
            </a:r>
            <a:endParaRPr sz="1200">
              <a:latin typeface="Trebuchet MS"/>
              <a:cs typeface="Trebuchet MS"/>
            </a:endParaRPr>
          </a:p>
          <a:p>
            <a:pPr algn="just" marL="360680" marR="5080" indent="-348615">
              <a:lnSpc>
                <a:spcPts val="1390"/>
              </a:lnSpc>
              <a:spcBef>
                <a:spcPts val="5"/>
              </a:spcBef>
              <a:buAutoNum type="alphaLcParenBoth" startAt="3"/>
              <a:tabLst>
                <a:tab pos="360680" algn="l"/>
              </a:tabLst>
            </a:pPr>
            <a:r>
              <a:rPr dirty="0" sz="1200" spc="-20" b="1">
                <a:solidFill>
                  <a:srgbClr val="231F20"/>
                </a:solidFill>
                <a:latin typeface="Arial"/>
                <a:cs typeface="Arial"/>
              </a:rPr>
              <a:t>Inclusive</a:t>
            </a:r>
            <a:r>
              <a:rPr dirty="0" sz="12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school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principal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shall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strive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guarantee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the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following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attributes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inclusive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education: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-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administrative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support,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teacher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attitude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motivation,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parental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support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involvement,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collaboration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networking,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promote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best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classroom</a:t>
            </a:r>
            <a:r>
              <a:rPr dirty="0" sz="1200" spc="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practices</a:t>
            </a:r>
            <a:r>
              <a:rPr dirty="0" sz="1200" spc="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at</a:t>
            </a:r>
            <a:r>
              <a:rPr dirty="0" sz="1200" spc="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all</a:t>
            </a:r>
            <a:r>
              <a:rPr dirty="0" sz="1200" spc="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times</a:t>
            </a:r>
            <a:r>
              <a:rPr dirty="0" sz="1200" spc="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ensure</a:t>
            </a:r>
            <a:r>
              <a:rPr dirty="0" sz="1200" spc="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best</a:t>
            </a:r>
            <a:r>
              <a:rPr dirty="0" sz="1200" spc="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outcomes</a:t>
            </a:r>
            <a:r>
              <a:rPr dirty="0" sz="1200" spc="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at</a:t>
            </a:r>
            <a:r>
              <a:rPr dirty="0" sz="1200" spc="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end</a:t>
            </a:r>
            <a:r>
              <a:rPr dirty="0" sz="1200" spc="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each term/year.</a:t>
            </a:r>
            <a:endParaRPr sz="1200">
              <a:latin typeface="Trebuchet MS"/>
              <a:cs typeface="Trebuchet MS"/>
            </a:endParaRPr>
          </a:p>
          <a:p>
            <a:pPr algn="just" marL="360680" marR="20320" indent="-348615">
              <a:lnSpc>
                <a:spcPts val="1390"/>
              </a:lnSpc>
              <a:spcBef>
                <a:spcPts val="5"/>
              </a:spcBef>
              <a:buAutoNum type="alphaLcParenBoth" startAt="3"/>
              <a:tabLst>
                <a:tab pos="360680" algn="l"/>
                <a:tab pos="362585" algn="l"/>
              </a:tabLst>
            </a:pPr>
            <a:r>
              <a:rPr dirty="0" sz="1200" b="1">
                <a:solidFill>
                  <a:srgbClr val="231F20"/>
                </a:solidFill>
                <a:latin typeface="Arial"/>
                <a:cs typeface="Arial"/>
              </a:rPr>
              <a:t>	Holistic</a:t>
            </a:r>
            <a:r>
              <a:rPr dirty="0" sz="1200" spc="17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adopts</a:t>
            </a:r>
            <a:r>
              <a:rPr dirty="0" sz="1200" spc="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UNESCO</a:t>
            </a:r>
            <a:r>
              <a:rPr dirty="0" sz="1200" spc="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definition</a:t>
            </a:r>
            <a:r>
              <a:rPr dirty="0" sz="1200" spc="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holistic</a:t>
            </a:r>
            <a:r>
              <a:rPr dirty="0" sz="1200" spc="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learning</a:t>
            </a:r>
            <a:r>
              <a:rPr dirty="0" sz="1200" spc="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learning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approach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activates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learner's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intellect,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emotions,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imagination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body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more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effective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comprehensive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learning.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practice,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school,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during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2023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2027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Period,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shall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strive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towards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main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streaming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the concept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holistic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education—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philosophy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educating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whole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person,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beyond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core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academics—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build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crop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generation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has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strong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foundation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core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curriculum,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ready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part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global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solutions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global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problems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through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invocation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their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innovation,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creativity,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critical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thinking,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team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building,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conflict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management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resolutions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well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ability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remain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active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environment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nature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conservation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among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other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features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holistically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educated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nurtured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child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post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21st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Century.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20</a:t>
            </a:r>
            <a:r>
              <a:rPr dirty="0"/>
              <a:t> | </a:t>
            </a:r>
            <a:r>
              <a:rPr dirty="0" spc="-30">
                <a:solidFill>
                  <a:srgbClr val="FFFFFF"/>
                </a:solidFill>
              </a:rPr>
              <a:t>Page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28855" y="3199980"/>
            <a:ext cx="5704205" cy="3329304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just" marL="469900" marR="5080" indent="-431800">
              <a:lnSpc>
                <a:spcPct val="101099"/>
              </a:lnSpc>
              <a:spcBef>
                <a:spcPts val="85"/>
              </a:spcBef>
            </a:pPr>
            <a:r>
              <a:rPr dirty="0" sz="1200" spc="10" b="1">
                <a:solidFill>
                  <a:srgbClr val="231F20"/>
                </a:solidFill>
                <a:latin typeface="Arial"/>
                <a:cs typeface="Arial"/>
              </a:rPr>
              <a:t>(g)</a:t>
            </a:r>
            <a:r>
              <a:rPr dirty="0" sz="1200" spc="150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31F20"/>
                </a:solidFill>
                <a:latin typeface="Arial"/>
                <a:cs typeface="Arial"/>
              </a:rPr>
              <a:t>Service-</a:t>
            </a:r>
            <a:r>
              <a:rPr dirty="0" sz="1200" spc="-15" b="1">
                <a:solidFill>
                  <a:srgbClr val="231F20"/>
                </a:solidFill>
                <a:latin typeface="Arial"/>
                <a:cs typeface="Arial"/>
              </a:rPr>
              <a:t>Oriented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:-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current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recognizes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role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plays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3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cultivating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patriotism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attitude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learners.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During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Period,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2023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2027,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20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20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shall</a:t>
            </a:r>
            <a:r>
              <a:rPr dirty="0" sz="1200" spc="20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explore</a:t>
            </a:r>
            <a:r>
              <a:rPr dirty="0" sz="1200" spc="20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programs</a:t>
            </a:r>
            <a:r>
              <a:rPr dirty="0" sz="1200" spc="20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20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activities</a:t>
            </a:r>
            <a:r>
              <a:rPr dirty="0" sz="1200" spc="20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20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inculcates</a:t>
            </a:r>
            <a:r>
              <a:rPr dirty="0" sz="1200" spc="20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more</a:t>
            </a:r>
            <a:r>
              <a:rPr dirty="0" sz="1200" spc="20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patriotism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attitudes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our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learners.</a:t>
            </a:r>
            <a:r>
              <a:rPr dirty="0" sz="1200" spc="-2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Clubs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shall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strengthened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supported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carry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out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their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respective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mandates,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both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within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outside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school.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  <a:tabLst>
                <a:tab pos="469900" algn="l"/>
              </a:tabLst>
            </a:pPr>
            <a:r>
              <a:rPr dirty="0" sz="1100" spc="-20" b="1">
                <a:solidFill>
                  <a:srgbClr val="2F5496"/>
                </a:solidFill>
                <a:latin typeface="Arial"/>
                <a:cs typeface="Arial"/>
              </a:rPr>
              <a:t>3.1.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	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Conclusion</a:t>
            </a:r>
            <a:endParaRPr sz="1100">
              <a:latin typeface="Arial"/>
              <a:cs typeface="Arial"/>
            </a:endParaRPr>
          </a:p>
          <a:p>
            <a:pPr algn="just" marL="12700" marR="20320">
              <a:lnSpc>
                <a:spcPts val="1470"/>
              </a:lnSpc>
              <a:spcBef>
                <a:spcPts val="50"/>
              </a:spcBef>
            </a:pP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conclusion,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observes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no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action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outside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isolated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from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Global,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Continental,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Regional,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National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Local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sector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policies 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legislative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frameworks.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80">
                <a:solidFill>
                  <a:srgbClr val="231F20"/>
                </a:solidFill>
                <a:latin typeface="Trebuchet MS"/>
                <a:cs typeface="Trebuchet MS"/>
              </a:rPr>
              <a:t>It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75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9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this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realization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has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sought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align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itself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all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application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policy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legislation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instruments.This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considered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vital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pursuit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priorities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now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outlined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Chapter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Four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(4)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through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invocation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SDG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#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17: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Partnerships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Development.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It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hope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it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primary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partners: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Ministry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Education,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Ministry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Health,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Ministry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Water,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Ministry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Energy,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Ministry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Environment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through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NEMA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all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related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State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Departments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Agencies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well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other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independent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local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international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partners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shall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find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this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useful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determining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their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resource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mobilization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allocation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strategy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so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far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our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concerned.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5982" y="6668242"/>
            <a:ext cx="5649899" cy="5643612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21</a:t>
            </a:r>
            <a:r>
              <a:rPr dirty="0"/>
              <a:t> | </a:t>
            </a:r>
            <a:r>
              <a:rPr dirty="0" spc="-30">
                <a:solidFill>
                  <a:srgbClr val="FFFFFF"/>
                </a:solidFill>
              </a:rPr>
              <a:t>Page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28891" y="3215923"/>
            <a:ext cx="5713730" cy="81762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2F5496"/>
                </a:solidFill>
                <a:latin typeface="Arial"/>
                <a:cs typeface="Arial"/>
              </a:rPr>
              <a:t>CHAPTER</a:t>
            </a:r>
            <a:r>
              <a:rPr dirty="0" sz="1800" spc="34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800" spc="40" b="1">
                <a:solidFill>
                  <a:srgbClr val="2F5496"/>
                </a:solidFill>
                <a:latin typeface="Arial"/>
                <a:cs typeface="Arial"/>
              </a:rPr>
              <a:t>FOUR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20"/>
              </a:spcBef>
            </a:pPr>
            <a:r>
              <a:rPr dirty="0" sz="1200" spc="70" b="1">
                <a:solidFill>
                  <a:srgbClr val="2F5496"/>
                </a:solidFill>
                <a:latin typeface="Arial"/>
                <a:cs typeface="Arial"/>
              </a:rPr>
              <a:t>COORDINATION</a:t>
            </a:r>
            <a:r>
              <a:rPr dirty="0" sz="1200" spc="-5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100" b="1">
                <a:solidFill>
                  <a:srgbClr val="2F5496"/>
                </a:solidFill>
                <a:latin typeface="Arial"/>
                <a:cs typeface="Arial"/>
              </a:rPr>
              <a:t>AND</a:t>
            </a:r>
            <a:r>
              <a:rPr dirty="0" sz="1200" spc="11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20" b="1">
                <a:solidFill>
                  <a:srgbClr val="2F5496"/>
                </a:solidFill>
                <a:latin typeface="Arial"/>
                <a:cs typeface="Arial"/>
              </a:rPr>
              <a:t>IMPLEMENTATION</a:t>
            </a:r>
            <a:r>
              <a:rPr dirty="0" sz="1200" spc="10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F5496"/>
                </a:solidFill>
                <a:latin typeface="Arial"/>
                <a:cs typeface="Arial"/>
              </a:rPr>
              <a:t>FRAMEWORK.</a:t>
            </a:r>
            <a:endParaRPr sz="1200">
              <a:latin typeface="Arial"/>
              <a:cs typeface="Arial"/>
            </a:endParaRPr>
          </a:p>
          <a:p>
            <a:pPr lvl="1" marL="469900" indent="-457200">
              <a:lnSpc>
                <a:spcPct val="100000"/>
              </a:lnSpc>
              <a:spcBef>
                <a:spcPts val="1140"/>
              </a:spcBef>
              <a:buAutoNum type="arabicPeriod"/>
              <a:tabLst>
                <a:tab pos="469900" algn="l"/>
              </a:tabLst>
            </a:pPr>
            <a:r>
              <a:rPr dirty="0" sz="1200" spc="-10" b="1">
                <a:solidFill>
                  <a:srgbClr val="2F5496"/>
                </a:solidFill>
                <a:latin typeface="Arial"/>
                <a:cs typeface="Arial"/>
              </a:rPr>
              <a:t>Overview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109700"/>
              </a:lnSpc>
              <a:spcBef>
                <a:spcPts val="1000"/>
              </a:spcBef>
            </a:pP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This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chapter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provides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for the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strategy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implementation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approach;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institution's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governance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structure;</a:t>
            </a:r>
            <a:r>
              <a:rPr dirty="0" sz="1200" spc="4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projected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optimal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staffing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levels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human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resource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capacity;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effective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performance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management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system;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financial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resources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resource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management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school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resources;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staff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attitude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motivation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strategies;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ICT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integration</a:t>
            </a:r>
            <a:r>
              <a:rPr dirty="0" sz="1200" spc="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use</a:t>
            </a:r>
            <a:r>
              <a:rPr dirty="0" sz="1200" spc="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7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teaching,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learning,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exam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administration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management;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stakeholder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analysis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management; collaboration,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networking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partnership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strategies;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strategies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resource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mobilization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financial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sustainability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95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well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95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risk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management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strategy.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70">
                <a:solidFill>
                  <a:srgbClr val="231F20"/>
                </a:solidFill>
                <a:latin typeface="Trebuchet MS"/>
                <a:cs typeface="Trebuchet MS"/>
              </a:rPr>
              <a:t>It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also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details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success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factors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Plan.</a:t>
            </a:r>
            <a:endParaRPr sz="1200">
              <a:latin typeface="Trebuchet MS"/>
              <a:cs typeface="Trebuchet MS"/>
            </a:endParaRPr>
          </a:p>
          <a:p>
            <a:pPr lvl="1" marL="469265" indent="-456565">
              <a:lnSpc>
                <a:spcPct val="100000"/>
              </a:lnSpc>
              <a:spcBef>
                <a:spcPts val="1140"/>
              </a:spcBef>
              <a:buAutoNum type="arabicPeriod" startAt="2"/>
              <a:tabLst>
                <a:tab pos="469265" algn="l"/>
              </a:tabLst>
            </a:pPr>
            <a:r>
              <a:rPr dirty="0" sz="1200" b="1">
                <a:solidFill>
                  <a:srgbClr val="2F5496"/>
                </a:solidFill>
                <a:latin typeface="Arial"/>
                <a:cs typeface="Arial"/>
              </a:rPr>
              <a:t>Strategy</a:t>
            </a:r>
            <a:r>
              <a:rPr dirty="0" sz="1200" spc="-10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10" b="1">
                <a:solidFill>
                  <a:srgbClr val="2F5496"/>
                </a:solidFill>
                <a:latin typeface="Arial"/>
                <a:cs typeface="Arial"/>
              </a:rPr>
              <a:t>Implementation</a:t>
            </a:r>
            <a:r>
              <a:rPr dirty="0" sz="1200" spc="-24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F5496"/>
                </a:solidFill>
                <a:latin typeface="Arial"/>
                <a:cs typeface="Arial"/>
              </a:rPr>
              <a:t>Approach</a:t>
            </a:r>
            <a:endParaRPr sz="1200">
              <a:latin typeface="Arial"/>
              <a:cs typeface="Arial"/>
            </a:endParaRPr>
          </a:p>
          <a:p>
            <a:pPr algn="just" lvl="2" marL="469265" marR="5080" indent="-228600">
              <a:lnSpc>
                <a:spcPct val="109700"/>
              </a:lnSpc>
              <a:spcBef>
                <a:spcPts val="100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Ministry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Education,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Science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Technology,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through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State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Department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Early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Learning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Basic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Education,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shall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remain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committed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Kenya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National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Policy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Framework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release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resource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due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the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good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time,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besides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resourcing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grants-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in-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aid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support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its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capital-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intensive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agenda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per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Plan.</a:t>
            </a:r>
            <a:endParaRPr sz="1200">
              <a:latin typeface="Trebuchet MS"/>
              <a:cs typeface="Trebuchet MS"/>
            </a:endParaRPr>
          </a:p>
          <a:p>
            <a:pPr algn="just" lvl="2" marL="469265" marR="20320" indent="-228600">
              <a:lnSpc>
                <a:spcPct val="109700"/>
              </a:lnSpc>
              <a:spcBef>
                <a:spcPts val="100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Board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Management,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under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very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able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leadership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85">
                <a:solidFill>
                  <a:srgbClr val="231F20"/>
                </a:solidFill>
                <a:latin typeface="Trebuchet MS"/>
                <a:cs typeface="Trebuchet MS"/>
              </a:rPr>
              <a:t>Rev.</a:t>
            </a:r>
            <a:r>
              <a:rPr dirty="0" sz="1200" spc="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Bishop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Daniel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Ochieng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(or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his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successor),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shall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provide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leadership,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responsible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policy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formulation,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budgeting,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resource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allocation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play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an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oversight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role during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Plan.</a:t>
            </a:r>
            <a:endParaRPr sz="1200">
              <a:latin typeface="Trebuchet MS"/>
              <a:cs typeface="Trebuchet MS"/>
            </a:endParaRPr>
          </a:p>
          <a:p>
            <a:pPr algn="just" lvl="2" marL="469265" marR="5080" indent="-228600">
              <a:lnSpc>
                <a:spcPct val="109700"/>
              </a:lnSpc>
              <a:spcBef>
                <a:spcPts val="100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Principal</a:t>
            </a:r>
            <a:r>
              <a:rPr dirty="0" sz="1200" spc="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&amp;</a:t>
            </a:r>
            <a:r>
              <a:rPr dirty="0" sz="1200" spc="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Secretary</a:t>
            </a:r>
            <a:r>
              <a:rPr dirty="0" sz="1200" spc="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Board</a:t>
            </a:r>
            <a:r>
              <a:rPr dirty="0" sz="1200" spc="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Management,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Mwalimu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Tom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Odhiambo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Mboya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(or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his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successor)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will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ensure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overall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coordination,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management,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implementation,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monitoring,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evaluation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reporting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on the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progress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of the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Plan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implementation.</a:t>
            </a:r>
            <a:endParaRPr sz="1200">
              <a:latin typeface="Trebuchet MS"/>
              <a:cs typeface="Trebuchet MS"/>
            </a:endParaRPr>
          </a:p>
          <a:p>
            <a:pPr algn="just" lvl="2" marL="469265" marR="20320" indent="-228600">
              <a:lnSpc>
                <a:spcPct val="109700"/>
              </a:lnSpc>
              <a:spcBef>
                <a:spcPts val="100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respective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heads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departments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sections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led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deputy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principal,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Mr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Benard</a:t>
            </a:r>
            <a:r>
              <a:rPr dirty="0" sz="1200" spc="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Sijenyi</a:t>
            </a:r>
            <a:r>
              <a:rPr dirty="0" sz="1200" spc="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(or</a:t>
            </a:r>
            <a:r>
              <a:rPr dirty="0" sz="1200" spc="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his</a:t>
            </a:r>
            <a:r>
              <a:rPr dirty="0" sz="1200" spc="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assign/successor)</a:t>
            </a:r>
            <a:r>
              <a:rPr dirty="0" sz="1200" spc="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will</a:t>
            </a:r>
            <a:r>
              <a:rPr dirty="0" sz="1200" spc="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r>
              <a:rPr dirty="0" sz="1200" spc="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responsible</a:t>
            </a:r>
            <a:r>
              <a:rPr dirty="0" sz="1200" spc="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day-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to-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day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operationalization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Plan.</a:t>
            </a:r>
            <a:endParaRPr sz="1200">
              <a:latin typeface="Trebuchet MS"/>
              <a:cs typeface="Trebuchet MS"/>
            </a:endParaRPr>
          </a:p>
          <a:p>
            <a:pPr algn="just" lvl="2" marL="469265" marR="5080" indent="-228600">
              <a:lnSpc>
                <a:spcPct val="109700"/>
              </a:lnSpc>
              <a:spcBef>
                <a:spcPts val="100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ensure</a:t>
            </a:r>
            <a:r>
              <a:rPr dirty="0" sz="1200" spc="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effective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identified</a:t>
            </a:r>
            <a:r>
              <a:rPr dirty="0" sz="1200" spc="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activities,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strategies</a:t>
            </a:r>
            <a:r>
              <a:rPr dirty="0" sz="1200" spc="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achievement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objectives,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will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develop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annual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work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plans,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annual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budget,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targets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execute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performance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contracts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based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Plan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imperatives.</a:t>
            </a:r>
            <a:endParaRPr sz="1200">
              <a:latin typeface="Trebuchet MS"/>
              <a:cs typeface="Trebuchet MS"/>
            </a:endParaRPr>
          </a:p>
          <a:p>
            <a:pPr algn="just" lvl="2" marL="469265" marR="20320" indent="-228600">
              <a:lnSpc>
                <a:spcPct val="109700"/>
              </a:lnSpc>
              <a:spcBef>
                <a:spcPts val="100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parents,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guardians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sponsors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shall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meet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their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financial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obligations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school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real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time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ensure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smooth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operations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program.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22</a:t>
            </a:r>
            <a:r>
              <a:rPr dirty="0"/>
              <a:t> | </a:t>
            </a:r>
            <a:r>
              <a:rPr dirty="0" spc="-30">
                <a:solidFill>
                  <a:srgbClr val="FFFFFF"/>
                </a:solidFill>
              </a:rPr>
              <a:t>Page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753164" y="4425065"/>
            <a:ext cx="5441950" cy="2404745"/>
            <a:chOff x="2753164" y="4425065"/>
            <a:chExt cx="5441950" cy="240474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49177" y="4887099"/>
              <a:ext cx="1227084" cy="145880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3164" y="4425065"/>
              <a:ext cx="5441356" cy="240455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812397" y="5552171"/>
              <a:ext cx="7620" cy="385445"/>
            </a:xfrm>
            <a:custGeom>
              <a:avLst/>
              <a:gdLst/>
              <a:ahLst/>
              <a:cxnLst/>
              <a:rect l="l" t="t" r="r" b="b"/>
              <a:pathLst>
                <a:path w="7620" h="385445">
                  <a:moveTo>
                    <a:pt x="7030" y="0"/>
                  </a:moveTo>
                  <a:lnTo>
                    <a:pt x="7030" y="385415"/>
                  </a:lnTo>
                  <a:lnTo>
                    <a:pt x="0" y="385415"/>
                  </a:lnTo>
                </a:path>
              </a:pathLst>
            </a:custGeom>
            <a:ln w="12701">
              <a:solidFill>
                <a:srgbClr val="3D67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417715" y="4948987"/>
              <a:ext cx="2256155" cy="1349375"/>
            </a:xfrm>
            <a:custGeom>
              <a:avLst/>
              <a:gdLst/>
              <a:ahLst/>
              <a:cxnLst/>
              <a:rect l="l" t="t" r="r" b="b"/>
              <a:pathLst>
                <a:path w="2256154" h="1349375">
                  <a:moveTo>
                    <a:pt x="1353365" y="0"/>
                  </a:moveTo>
                  <a:lnTo>
                    <a:pt x="1353365" y="393786"/>
                  </a:lnTo>
                  <a:lnTo>
                    <a:pt x="1072871" y="393786"/>
                  </a:lnTo>
                </a:path>
                <a:path w="2256154" h="1349375">
                  <a:moveTo>
                    <a:pt x="1353365" y="0"/>
                  </a:moveTo>
                  <a:lnTo>
                    <a:pt x="1353365" y="348357"/>
                  </a:lnTo>
                  <a:lnTo>
                    <a:pt x="2256127" y="348357"/>
                  </a:lnTo>
                  <a:lnTo>
                    <a:pt x="2256127" y="436312"/>
                  </a:lnTo>
                </a:path>
                <a:path w="2256154" h="1349375">
                  <a:moveTo>
                    <a:pt x="1353365" y="0"/>
                  </a:moveTo>
                  <a:lnTo>
                    <a:pt x="1353365" y="1260946"/>
                  </a:lnTo>
                  <a:lnTo>
                    <a:pt x="0" y="1260946"/>
                  </a:lnTo>
                  <a:lnTo>
                    <a:pt x="0" y="1348898"/>
                  </a:lnTo>
                </a:path>
              </a:pathLst>
            </a:custGeom>
            <a:ln w="12701">
              <a:solidFill>
                <a:srgbClr val="3459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72568" y="4506649"/>
              <a:ext cx="1596577" cy="44602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88959" y="6294761"/>
              <a:ext cx="1656849" cy="42593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05253" y="5382621"/>
              <a:ext cx="1338069" cy="43530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44812" y="5129473"/>
              <a:ext cx="1348786" cy="42593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83143" y="5821947"/>
              <a:ext cx="1332712" cy="231720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2629256" y="3193784"/>
            <a:ext cx="4700905" cy="3485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50" b="1">
                <a:solidFill>
                  <a:srgbClr val="2F5496"/>
                </a:solidFill>
                <a:latin typeface="Arial"/>
                <a:cs typeface="Arial"/>
              </a:rPr>
              <a:t>4.3Organizational</a:t>
            </a:r>
            <a:r>
              <a:rPr dirty="0" sz="1100" spc="110" b="1">
                <a:solidFill>
                  <a:srgbClr val="2F5496"/>
                </a:solidFill>
                <a:latin typeface="Arial"/>
                <a:cs typeface="Arial"/>
              </a:rPr>
              <a:t>  </a:t>
            </a:r>
            <a:r>
              <a:rPr dirty="0" sz="1100" spc="45" b="1">
                <a:solidFill>
                  <a:srgbClr val="2F5496"/>
                </a:solidFill>
                <a:latin typeface="Arial"/>
                <a:cs typeface="Arial"/>
              </a:rPr>
              <a:t>Structure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Figure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2: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Organizational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Structure</a:t>
            </a:r>
            <a:endParaRPr sz="1200">
              <a:latin typeface="Trebuchet MS"/>
              <a:cs typeface="Trebuchet MS"/>
            </a:endParaRPr>
          </a:p>
          <a:p>
            <a:pPr marL="22860">
              <a:lnSpc>
                <a:spcPct val="100000"/>
              </a:lnSpc>
              <a:spcBef>
                <a:spcPts val="725"/>
              </a:spcBef>
              <a:tabLst>
                <a:tab pos="417830" algn="l"/>
              </a:tabLst>
            </a:pPr>
            <a:r>
              <a:rPr dirty="0" sz="950" spc="-20" b="1">
                <a:solidFill>
                  <a:srgbClr val="2F5496"/>
                </a:solidFill>
                <a:latin typeface="Arial"/>
                <a:cs typeface="Arial"/>
              </a:rPr>
              <a:t>4.3.</a:t>
            </a:r>
            <a:r>
              <a:rPr dirty="0" sz="950" b="1">
                <a:solidFill>
                  <a:srgbClr val="2F5496"/>
                </a:solidFill>
                <a:latin typeface="Arial"/>
                <a:cs typeface="Arial"/>
              </a:rPr>
              <a:t>	Organizational</a:t>
            </a:r>
            <a:r>
              <a:rPr dirty="0" sz="950" spc="14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950" spc="-10" b="1">
                <a:solidFill>
                  <a:srgbClr val="2F5496"/>
                </a:solidFill>
                <a:latin typeface="Arial"/>
                <a:cs typeface="Arial"/>
              </a:rPr>
              <a:t>Structure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0"/>
              </a:spcBef>
            </a:pPr>
            <a:endParaRPr sz="950">
              <a:latin typeface="Arial"/>
              <a:cs typeface="Arial"/>
            </a:endParaRPr>
          </a:p>
          <a:p>
            <a:pPr marL="22860">
              <a:lnSpc>
                <a:spcPct val="100000"/>
              </a:lnSpc>
            </a:pPr>
            <a:r>
              <a:rPr dirty="0" sz="800" spc="-90" i="1">
                <a:solidFill>
                  <a:srgbClr val="44546A"/>
                </a:solidFill>
                <a:latin typeface="Trebuchet MS"/>
                <a:cs typeface="Trebuchet MS"/>
              </a:rPr>
              <a:t>Figure</a:t>
            </a:r>
            <a:r>
              <a:rPr dirty="0" sz="800" spc="15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800" spc="-90" i="1">
                <a:solidFill>
                  <a:srgbClr val="44546A"/>
                </a:solidFill>
                <a:latin typeface="Trebuchet MS"/>
                <a:cs typeface="Trebuchet MS"/>
              </a:rPr>
              <a:t>2:</a:t>
            </a:r>
            <a:r>
              <a:rPr dirty="0" sz="800" spc="-80" i="1">
                <a:solidFill>
                  <a:srgbClr val="44546A"/>
                </a:solidFill>
                <a:latin typeface="Trebuchet MS"/>
                <a:cs typeface="Trebuchet MS"/>
              </a:rPr>
              <a:t> Organizational</a:t>
            </a:r>
            <a:r>
              <a:rPr dirty="0" sz="800" spc="2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800" spc="-10" i="1">
                <a:solidFill>
                  <a:srgbClr val="44546A"/>
                </a:solidFill>
                <a:latin typeface="Trebuchet MS"/>
                <a:cs typeface="Trebuchet MS"/>
              </a:rPr>
              <a:t>Structure</a:t>
            </a:r>
            <a:endParaRPr sz="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800">
              <a:latin typeface="Trebuchet MS"/>
              <a:cs typeface="Trebuchet MS"/>
            </a:endParaRPr>
          </a:p>
          <a:p>
            <a:pPr marL="2740660" marR="1127760" indent="-19050">
              <a:lnSpc>
                <a:spcPts val="1290"/>
              </a:lnSpc>
            </a:pPr>
            <a:r>
              <a:rPr dirty="0" sz="1200" spc="-10">
                <a:latin typeface="Trebuchet MS"/>
                <a:cs typeface="Trebuchet MS"/>
              </a:rPr>
              <a:t>The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Board</a:t>
            </a:r>
            <a:r>
              <a:rPr dirty="0" sz="1200" spc="-6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of Management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325"/>
              </a:spcBef>
            </a:pPr>
            <a:endParaRPr sz="1200">
              <a:latin typeface="Trebuchet MS"/>
              <a:cs typeface="Trebuchet MS"/>
            </a:endParaRPr>
          </a:p>
          <a:p>
            <a:pPr algn="ctr" marR="296545">
              <a:lnSpc>
                <a:spcPct val="100000"/>
              </a:lnSpc>
              <a:spcBef>
                <a:spcPts val="5"/>
              </a:spcBef>
            </a:pPr>
            <a:r>
              <a:rPr dirty="0" sz="1200" spc="-55">
                <a:latin typeface="Trebuchet MS"/>
                <a:cs typeface="Trebuchet MS"/>
              </a:rPr>
              <a:t>Parents</a:t>
            </a:r>
            <a:r>
              <a:rPr dirty="0" sz="1200" spc="15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Association</a:t>
            </a:r>
            <a:endParaRPr sz="1200">
              <a:latin typeface="Trebuchet MS"/>
              <a:cs typeface="Trebuchet MS"/>
            </a:endParaRPr>
          </a:p>
          <a:p>
            <a:pPr algn="r" marR="5080">
              <a:lnSpc>
                <a:spcPct val="100000"/>
              </a:lnSpc>
              <a:spcBef>
                <a:spcPts val="585"/>
              </a:spcBef>
            </a:pPr>
            <a:r>
              <a:rPr dirty="0" sz="1200" spc="-10">
                <a:latin typeface="Trebuchet MS"/>
                <a:cs typeface="Trebuchet MS"/>
              </a:rPr>
              <a:t>The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 spc="105">
                <a:latin typeface="Trebuchet MS"/>
                <a:cs typeface="Trebuchet MS"/>
              </a:rPr>
              <a:t>BOM</a:t>
            </a:r>
            <a:r>
              <a:rPr dirty="0" sz="1200" spc="-40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Executive</a:t>
            </a:r>
            <a:endParaRPr sz="1200">
              <a:latin typeface="Trebuchet MS"/>
              <a:cs typeface="Trebuchet MS"/>
            </a:endParaRPr>
          </a:p>
          <a:p>
            <a:pPr marL="1109980">
              <a:lnSpc>
                <a:spcPct val="100000"/>
              </a:lnSpc>
              <a:spcBef>
                <a:spcPts val="1220"/>
              </a:spcBef>
            </a:pPr>
            <a:r>
              <a:rPr dirty="0" sz="1200">
                <a:latin typeface="Trebuchet MS"/>
                <a:cs typeface="Trebuchet MS"/>
              </a:rPr>
              <a:t>PA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Executive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175"/>
              </a:spcBef>
            </a:pPr>
            <a:endParaRPr sz="1200">
              <a:latin typeface="Trebuchet MS"/>
              <a:cs typeface="Trebuchet MS"/>
            </a:endParaRPr>
          </a:p>
          <a:p>
            <a:pPr algn="ctr" marL="1005205" marR="2111375">
              <a:lnSpc>
                <a:spcPts val="1290"/>
              </a:lnSpc>
            </a:pPr>
            <a:r>
              <a:rPr dirty="0" sz="1200" spc="-10">
                <a:latin typeface="Trebuchet MS"/>
                <a:cs typeface="Trebuchet MS"/>
              </a:rPr>
              <a:t>The</a:t>
            </a:r>
            <a:r>
              <a:rPr dirty="0" sz="1200" spc="-5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Principal</a:t>
            </a:r>
            <a:r>
              <a:rPr dirty="0" sz="1200" spc="-45">
                <a:latin typeface="Trebuchet MS"/>
                <a:cs typeface="Trebuchet MS"/>
              </a:rPr>
              <a:t> </a:t>
            </a:r>
            <a:r>
              <a:rPr dirty="0" sz="1200" spc="-285">
                <a:latin typeface="Trebuchet MS"/>
                <a:cs typeface="Trebuchet MS"/>
              </a:rPr>
              <a:t>/</a:t>
            </a:r>
            <a:r>
              <a:rPr dirty="0" sz="1200" spc="-20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Secretary, </a:t>
            </a:r>
            <a:r>
              <a:rPr dirty="0" sz="1200" spc="80">
                <a:latin typeface="Trebuchet MS"/>
                <a:cs typeface="Trebuchet MS"/>
              </a:rPr>
              <a:t>BOM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6845061" y="7144505"/>
            <a:ext cx="1073785" cy="1280795"/>
            <a:chOff x="6845061" y="7144505"/>
            <a:chExt cx="1073785" cy="1280795"/>
          </a:xfrm>
        </p:grpSpPr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22900" y="7144505"/>
              <a:ext cx="66967" cy="234396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45061" y="8048372"/>
              <a:ext cx="1073729" cy="376833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6845061" y="8048372"/>
            <a:ext cx="1073785" cy="377190"/>
          </a:xfrm>
          <a:prstGeom prst="rect">
            <a:avLst/>
          </a:prstGeom>
          <a:ln w="6350">
            <a:solidFill>
              <a:srgbClr val="203864"/>
            </a:solidFill>
          </a:ln>
        </p:spPr>
        <p:txBody>
          <a:bodyPr wrap="square" lIns="0" tIns="11430" rIns="0" bIns="0" rtlCol="0" vert="horz">
            <a:spAutoFit/>
          </a:bodyPr>
          <a:lstStyle/>
          <a:p>
            <a:pPr marL="294005" marR="209550" indent="-75565">
              <a:lnSpc>
                <a:spcPct val="116799"/>
              </a:lnSpc>
              <a:spcBef>
                <a:spcPts val="90"/>
              </a:spcBef>
            </a:pPr>
            <a:r>
              <a:rPr dirty="0" sz="700" spc="-20" b="1">
                <a:latin typeface="Arial"/>
                <a:cs typeface="Arial"/>
              </a:rPr>
              <a:t>School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10" b="1">
                <a:latin typeface="Arial"/>
                <a:cs typeface="Arial"/>
              </a:rPr>
              <a:t>Bursar</a:t>
            </a:r>
            <a:r>
              <a:rPr dirty="0" sz="700" b="1">
                <a:latin typeface="Arial"/>
                <a:cs typeface="Arial"/>
              </a:rPr>
              <a:t> </a:t>
            </a:r>
            <a:r>
              <a:rPr dirty="0" sz="700" spc="-50" b="1">
                <a:latin typeface="Arial"/>
                <a:cs typeface="Arial"/>
              </a:rPr>
              <a:t>/</a:t>
            </a:r>
            <a:r>
              <a:rPr dirty="0" sz="700" spc="500" b="1">
                <a:latin typeface="Arial"/>
                <a:cs typeface="Arial"/>
              </a:rPr>
              <a:t> </a:t>
            </a:r>
            <a:r>
              <a:rPr dirty="0" sz="700" spc="-10" b="1">
                <a:latin typeface="Arial"/>
                <a:cs typeface="Arial"/>
              </a:rPr>
              <a:t>Accountant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2669453" y="7139778"/>
            <a:ext cx="5521960" cy="1337310"/>
            <a:chOff x="2669453" y="7139778"/>
            <a:chExt cx="5521960" cy="1337310"/>
          </a:xfrm>
        </p:grpSpPr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77967" y="7397430"/>
              <a:ext cx="1610528" cy="411087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2677967" y="7397430"/>
              <a:ext cx="1610995" cy="411480"/>
            </a:xfrm>
            <a:custGeom>
              <a:avLst/>
              <a:gdLst/>
              <a:ahLst/>
              <a:cxnLst/>
              <a:rect l="l" t="t" r="r" b="b"/>
              <a:pathLst>
                <a:path w="1610995" h="411479">
                  <a:moveTo>
                    <a:pt x="0" y="411087"/>
                  </a:moveTo>
                  <a:lnTo>
                    <a:pt x="1610528" y="411087"/>
                  </a:lnTo>
                  <a:lnTo>
                    <a:pt x="1610528" y="0"/>
                  </a:lnTo>
                  <a:lnTo>
                    <a:pt x="0" y="0"/>
                  </a:lnTo>
                  <a:lnTo>
                    <a:pt x="0" y="411087"/>
                  </a:lnTo>
                  <a:close/>
                </a:path>
              </a:pathLst>
            </a:custGeom>
            <a:ln w="6350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80864" y="7380351"/>
              <a:ext cx="1610528" cy="411087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3180773" y="7149303"/>
              <a:ext cx="4192904" cy="17145"/>
            </a:xfrm>
            <a:custGeom>
              <a:avLst/>
              <a:gdLst/>
              <a:ahLst/>
              <a:cxnLst/>
              <a:rect l="l" t="t" r="r" b="b"/>
              <a:pathLst>
                <a:path w="4192904" h="17145">
                  <a:moveTo>
                    <a:pt x="0" y="0"/>
                  </a:moveTo>
                  <a:lnTo>
                    <a:pt x="4192573" y="17078"/>
                  </a:lnTo>
                </a:path>
              </a:pathLst>
            </a:custGeom>
            <a:ln w="19051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47288" y="7157673"/>
              <a:ext cx="66968" cy="239756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69453" y="8065460"/>
              <a:ext cx="979977" cy="411087"/>
            </a:xfrm>
            <a:prstGeom prst="rect">
              <a:avLst/>
            </a:prstGeom>
          </p:spPr>
        </p:pic>
      </p:grpSp>
      <p:sp>
        <p:nvSpPr>
          <p:cNvPr id="24" name="object 24" descr=""/>
          <p:cNvSpPr txBox="1"/>
          <p:nvPr/>
        </p:nvSpPr>
        <p:spPr>
          <a:xfrm>
            <a:off x="2673710" y="8069759"/>
            <a:ext cx="975994" cy="411480"/>
          </a:xfrm>
          <a:prstGeom prst="rect">
            <a:avLst/>
          </a:prstGeom>
          <a:ln w="6350">
            <a:solidFill>
              <a:srgbClr val="203864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108585">
              <a:lnSpc>
                <a:spcPct val="100000"/>
              </a:lnSpc>
              <a:spcBef>
                <a:spcPts val="345"/>
              </a:spcBef>
            </a:pPr>
            <a:r>
              <a:rPr dirty="0" sz="700" spc="65" b="1">
                <a:latin typeface="Arial"/>
                <a:cs typeface="Arial"/>
              </a:rPr>
              <a:t>HOD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1:</a:t>
            </a:r>
            <a:r>
              <a:rPr dirty="0" sz="700" spc="-25" b="1">
                <a:latin typeface="Arial"/>
                <a:cs typeface="Arial"/>
              </a:rPr>
              <a:t> </a:t>
            </a:r>
            <a:r>
              <a:rPr dirty="0" sz="700" spc="-10">
                <a:latin typeface="Trebuchet MS"/>
                <a:cs typeface="Trebuchet MS"/>
              </a:rPr>
              <a:t>Humanities</a:t>
            </a:r>
            <a:endParaRPr sz="700">
              <a:latin typeface="Trebuchet MS"/>
              <a:cs typeface="Trebuchet MS"/>
            </a:endParaRPr>
          </a:p>
        </p:txBody>
      </p:sp>
      <p:pic>
        <p:nvPicPr>
          <p:cNvPr id="25" name="object 25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768771" y="8065427"/>
            <a:ext cx="979980" cy="402527"/>
          </a:xfrm>
          <a:prstGeom prst="rect">
            <a:avLst/>
          </a:prstGeom>
        </p:spPr>
      </p:pic>
      <p:sp>
        <p:nvSpPr>
          <p:cNvPr id="26" name="object 26" descr=""/>
          <p:cNvSpPr txBox="1"/>
          <p:nvPr/>
        </p:nvSpPr>
        <p:spPr>
          <a:xfrm>
            <a:off x="3768771" y="8069759"/>
            <a:ext cx="980440" cy="398780"/>
          </a:xfrm>
          <a:prstGeom prst="rect">
            <a:avLst/>
          </a:prstGeom>
          <a:ln w="6350">
            <a:solidFill>
              <a:srgbClr val="203864"/>
            </a:solidFill>
          </a:ln>
        </p:spPr>
        <p:txBody>
          <a:bodyPr wrap="square" lIns="0" tIns="7620" rIns="0" bIns="0" rtlCol="0" vert="horz">
            <a:spAutoFit/>
          </a:bodyPr>
          <a:lstStyle/>
          <a:p>
            <a:pPr marL="260985" marR="97790" indent="-156845">
              <a:lnSpc>
                <a:spcPct val="115500"/>
              </a:lnSpc>
              <a:spcBef>
                <a:spcPts val="60"/>
              </a:spcBef>
            </a:pPr>
            <a:r>
              <a:rPr dirty="0" sz="700" spc="65" b="1">
                <a:latin typeface="Arial"/>
                <a:cs typeface="Arial"/>
              </a:rPr>
              <a:t>HOD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2: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spc="-45">
                <a:latin typeface="Trebuchet MS"/>
                <a:cs typeface="Trebuchet MS"/>
              </a:rPr>
              <a:t>Science</a:t>
            </a:r>
            <a:r>
              <a:rPr dirty="0" sz="700" spc="-25">
                <a:latin typeface="Trebuchet MS"/>
                <a:cs typeface="Trebuchet MS"/>
              </a:rPr>
              <a:t> </a:t>
            </a:r>
            <a:r>
              <a:rPr dirty="0" sz="700" spc="-55">
                <a:latin typeface="Trebuchet MS"/>
                <a:cs typeface="Trebuchet MS"/>
              </a:rPr>
              <a:t>and</a:t>
            </a:r>
            <a:r>
              <a:rPr dirty="0" sz="700" spc="-10">
                <a:latin typeface="Trebuchet MS"/>
                <a:cs typeface="Trebuchet MS"/>
              </a:rPr>
              <a:t> Mathematics</a:t>
            </a:r>
            <a:endParaRPr sz="700">
              <a:latin typeface="Trebuchet MS"/>
              <a:cs typeface="Trebuchet MS"/>
            </a:endParaRPr>
          </a:p>
        </p:txBody>
      </p:sp>
      <p:pic>
        <p:nvPicPr>
          <p:cNvPr id="27" name="object 27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36182" y="8074057"/>
            <a:ext cx="979977" cy="411087"/>
          </a:xfrm>
          <a:prstGeom prst="rect">
            <a:avLst/>
          </a:prstGeom>
        </p:spPr>
      </p:pic>
      <p:sp>
        <p:nvSpPr>
          <p:cNvPr id="28" name="object 28" descr=""/>
          <p:cNvSpPr txBox="1"/>
          <p:nvPr/>
        </p:nvSpPr>
        <p:spPr>
          <a:xfrm>
            <a:off x="4936182" y="8069759"/>
            <a:ext cx="980440" cy="411480"/>
          </a:xfrm>
          <a:prstGeom prst="rect">
            <a:avLst/>
          </a:prstGeom>
          <a:ln w="6350">
            <a:solidFill>
              <a:srgbClr val="203864"/>
            </a:solidFill>
          </a:ln>
        </p:spPr>
        <p:txBody>
          <a:bodyPr wrap="square" lIns="0" tIns="54610" rIns="0" bIns="0" rtlCol="0" vert="horz">
            <a:spAutoFit/>
          </a:bodyPr>
          <a:lstStyle/>
          <a:p>
            <a:pPr marL="134620">
              <a:lnSpc>
                <a:spcPct val="100000"/>
              </a:lnSpc>
              <a:spcBef>
                <a:spcPts val="430"/>
              </a:spcBef>
            </a:pPr>
            <a:r>
              <a:rPr dirty="0" sz="700" spc="65" b="1">
                <a:latin typeface="Arial"/>
                <a:cs typeface="Arial"/>
              </a:rPr>
              <a:t>HOD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3:</a:t>
            </a:r>
            <a:r>
              <a:rPr dirty="0" sz="700" spc="-25" b="1">
                <a:latin typeface="Arial"/>
                <a:cs typeface="Arial"/>
              </a:rPr>
              <a:t> </a:t>
            </a:r>
            <a:r>
              <a:rPr dirty="0" sz="700" spc="-10">
                <a:latin typeface="Trebuchet MS"/>
                <a:cs typeface="Trebuchet MS"/>
              </a:rPr>
              <a:t>Languages</a:t>
            </a:r>
            <a:endParaRPr sz="700">
              <a:latin typeface="Trebuchet MS"/>
              <a:cs typeface="Trebuchet MS"/>
            </a:endParaRPr>
          </a:p>
        </p:txBody>
      </p:sp>
      <p:pic>
        <p:nvPicPr>
          <p:cNvPr id="29" name="object 29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669453" y="8673576"/>
            <a:ext cx="979977" cy="479595"/>
          </a:xfrm>
          <a:prstGeom prst="rect">
            <a:avLst/>
          </a:prstGeom>
        </p:spPr>
      </p:pic>
      <p:sp>
        <p:nvSpPr>
          <p:cNvPr id="30" name="object 30" descr=""/>
          <p:cNvSpPr txBox="1"/>
          <p:nvPr/>
        </p:nvSpPr>
        <p:spPr>
          <a:xfrm>
            <a:off x="2669453" y="8673576"/>
            <a:ext cx="980440" cy="480059"/>
          </a:xfrm>
          <a:prstGeom prst="rect">
            <a:avLst/>
          </a:prstGeom>
          <a:ln w="6350">
            <a:solidFill>
              <a:srgbClr val="203864"/>
            </a:solidFill>
          </a:ln>
        </p:spPr>
        <p:txBody>
          <a:bodyPr wrap="square" lIns="0" tIns="8890" rIns="0" bIns="0" rtlCol="0" vert="horz">
            <a:spAutoFit/>
          </a:bodyPr>
          <a:lstStyle/>
          <a:p>
            <a:pPr marL="165100" marR="124460" indent="-20320">
              <a:lnSpc>
                <a:spcPct val="118000"/>
              </a:lnSpc>
              <a:spcBef>
                <a:spcPts val="70"/>
              </a:spcBef>
            </a:pPr>
            <a:r>
              <a:rPr dirty="0" sz="700" spc="65" b="1">
                <a:latin typeface="Arial"/>
                <a:cs typeface="Arial"/>
              </a:rPr>
              <a:t>HOD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4: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>
                <a:latin typeface="Trebuchet MS"/>
                <a:cs typeface="Trebuchet MS"/>
              </a:rPr>
              <a:t>T</a:t>
            </a:r>
            <a:r>
              <a:rPr dirty="0" sz="700" spc="-114">
                <a:latin typeface="Trebuchet MS"/>
                <a:cs typeface="Trebuchet MS"/>
              </a:rPr>
              <a:t> </a:t>
            </a:r>
            <a:r>
              <a:rPr dirty="0" sz="700" spc="-55">
                <a:latin typeface="Trebuchet MS"/>
                <a:cs typeface="Trebuchet MS"/>
              </a:rPr>
              <a:t>echnical</a:t>
            </a:r>
            <a:r>
              <a:rPr dirty="0" sz="700" spc="500">
                <a:latin typeface="Trebuchet MS"/>
                <a:cs typeface="Trebuchet MS"/>
              </a:rPr>
              <a:t> </a:t>
            </a:r>
            <a:r>
              <a:rPr dirty="0" sz="700" spc="-50">
                <a:latin typeface="Trebuchet MS"/>
                <a:cs typeface="Trebuchet MS"/>
              </a:rPr>
              <a:t>and</a:t>
            </a:r>
            <a:r>
              <a:rPr dirty="0" sz="700" spc="-5">
                <a:latin typeface="Trebuchet MS"/>
                <a:cs typeface="Trebuchet MS"/>
              </a:rPr>
              <a:t> </a:t>
            </a:r>
            <a:r>
              <a:rPr dirty="0" sz="700" spc="-30">
                <a:latin typeface="Trebuchet MS"/>
                <a:cs typeface="Trebuchet MS"/>
              </a:rPr>
              <a:t>Creative</a:t>
            </a:r>
            <a:r>
              <a:rPr dirty="0" sz="700">
                <a:latin typeface="Trebuchet MS"/>
                <a:cs typeface="Trebuchet MS"/>
              </a:rPr>
              <a:t> </a:t>
            </a:r>
            <a:r>
              <a:rPr dirty="0" sz="700" spc="-20">
                <a:latin typeface="Trebuchet MS"/>
                <a:cs typeface="Trebuchet MS"/>
              </a:rPr>
              <a:t>Arts</a:t>
            </a:r>
            <a:endParaRPr sz="700">
              <a:latin typeface="Trebuchet MS"/>
              <a:cs typeface="Trebuchet MS"/>
            </a:endParaRPr>
          </a:p>
        </p:txBody>
      </p:sp>
      <p:pic>
        <p:nvPicPr>
          <p:cNvPr id="31" name="object 31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794335" y="8673486"/>
            <a:ext cx="979976" cy="488167"/>
          </a:xfrm>
          <a:prstGeom prst="rect">
            <a:avLst/>
          </a:prstGeom>
        </p:spPr>
      </p:pic>
      <p:sp>
        <p:nvSpPr>
          <p:cNvPr id="32" name="object 32" descr=""/>
          <p:cNvSpPr txBox="1"/>
          <p:nvPr/>
        </p:nvSpPr>
        <p:spPr>
          <a:xfrm>
            <a:off x="3794335" y="8673486"/>
            <a:ext cx="980440" cy="488315"/>
          </a:xfrm>
          <a:prstGeom prst="rect">
            <a:avLst/>
          </a:prstGeom>
          <a:ln w="6350">
            <a:solidFill>
              <a:srgbClr val="203864"/>
            </a:solidFill>
          </a:ln>
        </p:spPr>
        <p:txBody>
          <a:bodyPr wrap="square" lIns="0" tIns="49530" rIns="0" bIns="0" rtlCol="0" vert="horz">
            <a:spAutoFit/>
          </a:bodyPr>
          <a:lstStyle/>
          <a:p>
            <a:pPr marL="156210">
              <a:lnSpc>
                <a:spcPct val="100000"/>
              </a:lnSpc>
              <a:spcBef>
                <a:spcPts val="390"/>
              </a:spcBef>
            </a:pPr>
            <a:r>
              <a:rPr dirty="0" sz="700" spc="65" b="1">
                <a:latin typeface="Arial"/>
                <a:cs typeface="Arial"/>
              </a:rPr>
              <a:t>HOD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5:</a:t>
            </a:r>
            <a:r>
              <a:rPr dirty="0" sz="700" spc="-25" b="1">
                <a:latin typeface="Arial"/>
                <a:cs typeface="Arial"/>
              </a:rPr>
              <a:t> </a:t>
            </a:r>
            <a:r>
              <a:rPr dirty="0" sz="700" spc="-10">
                <a:latin typeface="Trebuchet MS"/>
                <a:cs typeface="Trebuchet MS"/>
              </a:rPr>
              <a:t>Boarding</a:t>
            </a:r>
            <a:endParaRPr sz="700">
              <a:latin typeface="Trebuchet MS"/>
              <a:cs typeface="Trebuchet MS"/>
            </a:endParaRPr>
          </a:p>
        </p:txBody>
      </p:sp>
      <p:pic>
        <p:nvPicPr>
          <p:cNvPr id="33" name="object 33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961740" y="8664947"/>
            <a:ext cx="954420" cy="471039"/>
          </a:xfrm>
          <a:prstGeom prst="rect">
            <a:avLst/>
          </a:prstGeom>
        </p:spPr>
      </p:pic>
      <p:sp>
        <p:nvSpPr>
          <p:cNvPr id="34" name="object 34" descr=""/>
          <p:cNvSpPr txBox="1"/>
          <p:nvPr/>
        </p:nvSpPr>
        <p:spPr>
          <a:xfrm>
            <a:off x="4961740" y="8664947"/>
            <a:ext cx="955040" cy="471170"/>
          </a:xfrm>
          <a:prstGeom prst="rect">
            <a:avLst/>
          </a:prstGeom>
          <a:ln w="6350">
            <a:solidFill>
              <a:srgbClr val="203864"/>
            </a:solidFill>
          </a:ln>
        </p:spPr>
        <p:txBody>
          <a:bodyPr wrap="square" lIns="0" tIns="28575" rIns="0" bIns="0" rtlCol="0" vert="horz">
            <a:spAutoFit/>
          </a:bodyPr>
          <a:lstStyle/>
          <a:p>
            <a:pPr algn="ctr" marL="2540">
              <a:lnSpc>
                <a:spcPts val="825"/>
              </a:lnSpc>
              <a:spcBef>
                <a:spcPts val="225"/>
              </a:spcBef>
            </a:pPr>
            <a:r>
              <a:rPr dirty="0" sz="700" spc="65" b="1">
                <a:latin typeface="Arial"/>
                <a:cs typeface="Arial"/>
              </a:rPr>
              <a:t>HOD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6:</a:t>
            </a:r>
            <a:r>
              <a:rPr dirty="0" sz="700" spc="-25" b="1">
                <a:latin typeface="Arial"/>
                <a:cs typeface="Arial"/>
              </a:rPr>
              <a:t> </a:t>
            </a:r>
            <a:r>
              <a:rPr dirty="0" sz="700" spc="-25">
                <a:latin typeface="Trebuchet MS"/>
                <a:cs typeface="Trebuchet MS"/>
              </a:rPr>
              <a:t>Co-</a:t>
            </a:r>
            <a:endParaRPr sz="700">
              <a:latin typeface="Trebuchet MS"/>
              <a:cs typeface="Trebuchet MS"/>
            </a:endParaRPr>
          </a:p>
          <a:p>
            <a:pPr algn="ctr" marL="8255">
              <a:lnSpc>
                <a:spcPts val="825"/>
              </a:lnSpc>
            </a:pPr>
            <a:r>
              <a:rPr dirty="0" sz="700" spc="-30">
                <a:latin typeface="Trebuchet MS"/>
                <a:cs typeface="Trebuchet MS"/>
              </a:rPr>
              <a:t>curriculum</a:t>
            </a:r>
            <a:r>
              <a:rPr dirty="0" sz="700" spc="10">
                <a:latin typeface="Trebuchet MS"/>
                <a:cs typeface="Trebuchet MS"/>
              </a:rPr>
              <a:t> </a:t>
            </a:r>
            <a:r>
              <a:rPr dirty="0" sz="700" spc="-10">
                <a:latin typeface="Trebuchet MS"/>
                <a:cs typeface="Trebuchet MS"/>
              </a:rPr>
              <a:t>Activities</a:t>
            </a:r>
            <a:endParaRPr sz="700">
              <a:latin typeface="Trebuchet MS"/>
              <a:cs typeface="Trebuchet MS"/>
            </a:endParaRPr>
          </a:p>
          <a:p>
            <a:pPr algn="ctr" marL="1270">
              <a:lnSpc>
                <a:spcPct val="100000"/>
              </a:lnSpc>
              <a:spcBef>
                <a:spcPts val="155"/>
              </a:spcBef>
            </a:pPr>
            <a:r>
              <a:rPr dirty="0" sz="700" spc="-10">
                <a:latin typeface="Trebuchet MS"/>
                <a:cs typeface="Trebuchet MS"/>
              </a:rPr>
              <a:t>/Games</a:t>
            </a:r>
            <a:endParaRPr sz="700">
              <a:latin typeface="Trebuchet MS"/>
              <a:cs typeface="Trebuchet MS"/>
            </a:endParaRPr>
          </a:p>
        </p:txBody>
      </p:sp>
      <p:pic>
        <p:nvPicPr>
          <p:cNvPr id="35" name="object 35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669453" y="9333042"/>
            <a:ext cx="971463" cy="616635"/>
          </a:xfrm>
          <a:prstGeom prst="rect">
            <a:avLst/>
          </a:prstGeom>
        </p:spPr>
      </p:pic>
      <p:sp>
        <p:nvSpPr>
          <p:cNvPr id="36" name="object 36" descr=""/>
          <p:cNvSpPr txBox="1"/>
          <p:nvPr/>
        </p:nvSpPr>
        <p:spPr>
          <a:xfrm>
            <a:off x="2669453" y="9333042"/>
            <a:ext cx="971550" cy="617220"/>
          </a:xfrm>
          <a:prstGeom prst="rect">
            <a:avLst/>
          </a:prstGeom>
          <a:ln w="6350">
            <a:solidFill>
              <a:srgbClr val="203864"/>
            </a:solidFill>
          </a:ln>
        </p:spPr>
        <p:txBody>
          <a:bodyPr wrap="square" lIns="0" tIns="19685" rIns="0" bIns="0" rtlCol="0" vert="horz">
            <a:spAutoFit/>
          </a:bodyPr>
          <a:lstStyle/>
          <a:p>
            <a:pPr algn="ctr" marL="100965" marR="92710">
              <a:lnSpc>
                <a:spcPct val="107300"/>
              </a:lnSpc>
              <a:spcBef>
                <a:spcPts val="155"/>
              </a:spcBef>
            </a:pPr>
            <a:r>
              <a:rPr dirty="0" sz="700" spc="65" b="1">
                <a:latin typeface="Arial"/>
                <a:cs typeface="Arial"/>
              </a:rPr>
              <a:t>HOD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7: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35">
                <a:latin typeface="Trebuchet MS"/>
                <a:cs typeface="Trebuchet MS"/>
              </a:rPr>
              <a:t>Guidance</a:t>
            </a:r>
            <a:r>
              <a:rPr dirty="0" sz="700" spc="-15">
                <a:latin typeface="Trebuchet MS"/>
                <a:cs typeface="Trebuchet MS"/>
              </a:rPr>
              <a:t> </a:t>
            </a:r>
            <a:r>
              <a:rPr dirty="0" sz="700" spc="-75">
                <a:latin typeface="Trebuchet MS"/>
                <a:cs typeface="Trebuchet MS"/>
              </a:rPr>
              <a:t>&amp;</a:t>
            </a:r>
            <a:r>
              <a:rPr dirty="0" sz="700" spc="500">
                <a:latin typeface="Trebuchet MS"/>
                <a:cs typeface="Trebuchet MS"/>
              </a:rPr>
              <a:t> </a:t>
            </a:r>
            <a:r>
              <a:rPr dirty="0" sz="700" spc="-40">
                <a:latin typeface="Trebuchet MS"/>
                <a:cs typeface="Trebuchet MS"/>
              </a:rPr>
              <a:t>Counseling/</a:t>
            </a:r>
            <a:r>
              <a:rPr dirty="0" sz="700" spc="5">
                <a:latin typeface="Trebuchet MS"/>
                <a:cs typeface="Trebuchet MS"/>
              </a:rPr>
              <a:t> </a:t>
            </a:r>
            <a:r>
              <a:rPr dirty="0" sz="700" spc="-10">
                <a:latin typeface="Trebuchet MS"/>
                <a:cs typeface="Trebuchet MS"/>
              </a:rPr>
              <a:t>Careers Master</a:t>
            </a:r>
            <a:endParaRPr sz="700">
              <a:latin typeface="Trebuchet MS"/>
              <a:cs typeface="Trebuchet MS"/>
            </a:endParaRPr>
          </a:p>
        </p:txBody>
      </p:sp>
      <p:pic>
        <p:nvPicPr>
          <p:cNvPr id="37" name="object 37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794335" y="9317987"/>
            <a:ext cx="997022" cy="650887"/>
          </a:xfrm>
          <a:prstGeom prst="rect">
            <a:avLst/>
          </a:prstGeom>
        </p:spPr>
      </p:pic>
      <p:sp>
        <p:nvSpPr>
          <p:cNvPr id="38" name="object 38" descr=""/>
          <p:cNvSpPr txBox="1"/>
          <p:nvPr/>
        </p:nvSpPr>
        <p:spPr>
          <a:xfrm>
            <a:off x="3794335" y="9317987"/>
            <a:ext cx="997585" cy="651510"/>
          </a:xfrm>
          <a:prstGeom prst="rect">
            <a:avLst/>
          </a:prstGeom>
          <a:ln w="6350">
            <a:solidFill>
              <a:srgbClr val="203864"/>
            </a:solidFill>
          </a:ln>
        </p:spPr>
        <p:txBody>
          <a:bodyPr wrap="square" lIns="0" tIns="36194" rIns="0" bIns="0" rtlCol="0" vert="horz">
            <a:spAutoFit/>
          </a:bodyPr>
          <a:lstStyle/>
          <a:p>
            <a:pPr algn="ctr" marL="85090" marR="78105" indent="635">
              <a:lnSpc>
                <a:spcPts val="810"/>
              </a:lnSpc>
              <a:spcBef>
                <a:spcPts val="284"/>
              </a:spcBef>
            </a:pPr>
            <a:r>
              <a:rPr dirty="0" sz="700" spc="65" b="1">
                <a:latin typeface="Arial"/>
                <a:cs typeface="Arial"/>
              </a:rPr>
              <a:t>HOD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8:</a:t>
            </a:r>
            <a:r>
              <a:rPr dirty="0" sz="700" spc="-25" b="1">
                <a:latin typeface="Arial"/>
                <a:cs typeface="Arial"/>
              </a:rPr>
              <a:t> </a:t>
            </a:r>
            <a:r>
              <a:rPr dirty="0" sz="700" spc="-10">
                <a:latin typeface="Trebuchet MS"/>
                <a:cs typeface="Trebuchet MS"/>
              </a:rPr>
              <a:t>Quality </a:t>
            </a:r>
            <a:r>
              <a:rPr dirty="0" sz="700" spc="-30">
                <a:latin typeface="Trebuchet MS"/>
                <a:cs typeface="Trebuchet MS"/>
              </a:rPr>
              <a:t>Assurance</a:t>
            </a:r>
            <a:r>
              <a:rPr dirty="0" sz="700" spc="15">
                <a:latin typeface="Trebuchet MS"/>
                <a:cs typeface="Trebuchet MS"/>
              </a:rPr>
              <a:t> </a:t>
            </a:r>
            <a:r>
              <a:rPr dirty="0" sz="700" spc="-25">
                <a:latin typeface="Trebuchet MS"/>
                <a:cs typeface="Trebuchet MS"/>
              </a:rPr>
              <a:t>and</a:t>
            </a:r>
            <a:r>
              <a:rPr dirty="0" sz="700" spc="500">
                <a:latin typeface="Trebuchet MS"/>
                <a:cs typeface="Trebuchet MS"/>
              </a:rPr>
              <a:t> </a:t>
            </a:r>
            <a:r>
              <a:rPr dirty="0" sz="700" spc="-35">
                <a:latin typeface="Trebuchet MS"/>
                <a:cs typeface="Trebuchet MS"/>
              </a:rPr>
              <a:t>Standards</a:t>
            </a:r>
            <a:r>
              <a:rPr dirty="0" sz="700" spc="-10">
                <a:latin typeface="Trebuchet MS"/>
                <a:cs typeface="Trebuchet MS"/>
              </a:rPr>
              <a:t> </a:t>
            </a:r>
            <a:r>
              <a:rPr dirty="0" sz="700" spc="-25">
                <a:latin typeface="Trebuchet MS"/>
                <a:cs typeface="Trebuchet MS"/>
              </a:rPr>
              <a:t>(QAS)/Head</a:t>
            </a:r>
            <a:endParaRPr sz="700">
              <a:latin typeface="Trebuchet MS"/>
              <a:cs typeface="Trebuchet MS"/>
            </a:endParaRPr>
          </a:p>
          <a:p>
            <a:pPr algn="ctr" marL="1905">
              <a:lnSpc>
                <a:spcPct val="100000"/>
              </a:lnSpc>
              <a:spcBef>
                <a:spcPts val="130"/>
              </a:spcBef>
            </a:pPr>
            <a:r>
              <a:rPr dirty="0" sz="700" spc="-40">
                <a:latin typeface="Trebuchet MS"/>
                <a:cs typeface="Trebuchet MS"/>
              </a:rPr>
              <a:t>of</a:t>
            </a:r>
            <a:r>
              <a:rPr dirty="0" sz="700" spc="-25">
                <a:latin typeface="Trebuchet MS"/>
                <a:cs typeface="Trebuchet MS"/>
              </a:rPr>
              <a:t> </a:t>
            </a:r>
            <a:r>
              <a:rPr dirty="0" sz="700" spc="-10">
                <a:latin typeface="Trebuchet MS"/>
                <a:cs typeface="Trebuchet MS"/>
              </a:rPr>
              <a:t>Examinations</a:t>
            </a:r>
            <a:endParaRPr sz="700">
              <a:latin typeface="Trebuchet MS"/>
              <a:cs typeface="Trebuchet MS"/>
            </a:endParaRPr>
          </a:p>
        </p:txBody>
      </p:sp>
      <p:pic>
        <p:nvPicPr>
          <p:cNvPr id="39" name="object 39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953257" y="9375796"/>
            <a:ext cx="954421" cy="616629"/>
          </a:xfrm>
          <a:prstGeom prst="rect">
            <a:avLst/>
          </a:prstGeom>
        </p:spPr>
      </p:pic>
      <p:sp>
        <p:nvSpPr>
          <p:cNvPr id="40" name="object 40" descr=""/>
          <p:cNvSpPr txBox="1"/>
          <p:nvPr/>
        </p:nvSpPr>
        <p:spPr>
          <a:xfrm>
            <a:off x="4953257" y="9375796"/>
            <a:ext cx="955040" cy="617220"/>
          </a:xfrm>
          <a:prstGeom prst="rect">
            <a:avLst/>
          </a:prstGeom>
          <a:ln w="6350">
            <a:solidFill>
              <a:srgbClr val="203864"/>
            </a:solidFill>
          </a:ln>
        </p:spPr>
        <p:txBody>
          <a:bodyPr wrap="square" lIns="0" tIns="35560" rIns="0" bIns="0" rtlCol="0" vert="horz">
            <a:spAutoFit/>
          </a:bodyPr>
          <a:lstStyle/>
          <a:p>
            <a:pPr marL="229870" marR="118745" indent="-103505">
              <a:lnSpc>
                <a:spcPts val="810"/>
              </a:lnSpc>
              <a:spcBef>
                <a:spcPts val="280"/>
              </a:spcBef>
            </a:pPr>
            <a:r>
              <a:rPr dirty="0" sz="700" spc="65" b="1">
                <a:latin typeface="Arial"/>
                <a:cs typeface="Arial"/>
              </a:rPr>
              <a:t>HOD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9:</a:t>
            </a:r>
            <a:r>
              <a:rPr dirty="0" sz="700" spc="-25" b="1">
                <a:latin typeface="Arial"/>
                <a:cs typeface="Arial"/>
              </a:rPr>
              <a:t> </a:t>
            </a:r>
            <a:r>
              <a:rPr dirty="0" sz="700" spc="-40">
                <a:latin typeface="Trebuchet MS"/>
                <a:cs typeface="Trebuchet MS"/>
              </a:rPr>
              <a:t>Academic</a:t>
            </a:r>
            <a:r>
              <a:rPr dirty="0" sz="700" spc="500">
                <a:latin typeface="Trebuchet MS"/>
                <a:cs typeface="Trebuchet MS"/>
              </a:rPr>
              <a:t> </a:t>
            </a:r>
            <a:r>
              <a:rPr dirty="0" sz="700" spc="-25">
                <a:latin typeface="Trebuchet MS"/>
                <a:cs typeface="Trebuchet MS"/>
              </a:rPr>
              <a:t>Mentorship</a:t>
            </a:r>
            <a:r>
              <a:rPr dirty="0" sz="700" spc="5">
                <a:latin typeface="Trebuchet MS"/>
                <a:cs typeface="Trebuchet MS"/>
              </a:rPr>
              <a:t> </a:t>
            </a:r>
            <a:r>
              <a:rPr dirty="0" sz="700" spc="-50">
                <a:latin typeface="Trebuchet MS"/>
                <a:cs typeface="Trebuchet MS"/>
              </a:rPr>
              <a:t>&amp;</a:t>
            </a:r>
            <a:endParaRPr sz="700">
              <a:latin typeface="Trebuchet MS"/>
              <a:cs typeface="Trebuchet MS"/>
            </a:endParaRPr>
          </a:p>
          <a:p>
            <a:pPr marL="129539">
              <a:lnSpc>
                <a:spcPct val="100000"/>
              </a:lnSpc>
              <a:spcBef>
                <a:spcPts val="125"/>
              </a:spcBef>
            </a:pPr>
            <a:r>
              <a:rPr dirty="0" sz="700" spc="-10">
                <a:latin typeface="Trebuchet MS"/>
                <a:cs typeface="Trebuchet MS"/>
              </a:rPr>
              <a:t>Director </a:t>
            </a:r>
            <a:r>
              <a:rPr dirty="0" sz="700" spc="-40">
                <a:latin typeface="Trebuchet MS"/>
                <a:cs typeface="Trebuchet MS"/>
              </a:rPr>
              <a:t>of</a:t>
            </a:r>
            <a:r>
              <a:rPr dirty="0" sz="700" spc="-15">
                <a:latin typeface="Trebuchet MS"/>
                <a:cs typeface="Trebuchet MS"/>
              </a:rPr>
              <a:t> </a:t>
            </a:r>
            <a:r>
              <a:rPr dirty="0" sz="700" spc="-10">
                <a:latin typeface="Trebuchet MS"/>
                <a:cs typeface="Trebuchet MS"/>
              </a:rPr>
              <a:t>Studies</a:t>
            </a:r>
            <a:endParaRPr sz="700">
              <a:latin typeface="Trebuchet MS"/>
              <a:cs typeface="Trebuchet MS"/>
            </a:endParaRPr>
          </a:p>
        </p:txBody>
      </p:sp>
      <p:pic>
        <p:nvPicPr>
          <p:cNvPr id="41" name="object 41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120665" y="8639253"/>
            <a:ext cx="843638" cy="496732"/>
          </a:xfrm>
          <a:prstGeom prst="rect">
            <a:avLst/>
          </a:prstGeom>
        </p:spPr>
      </p:pic>
      <p:sp>
        <p:nvSpPr>
          <p:cNvPr id="42" name="object 42" descr=""/>
          <p:cNvSpPr txBox="1"/>
          <p:nvPr/>
        </p:nvSpPr>
        <p:spPr>
          <a:xfrm>
            <a:off x="6120665" y="8639253"/>
            <a:ext cx="843915" cy="497205"/>
          </a:xfrm>
          <a:prstGeom prst="rect">
            <a:avLst/>
          </a:prstGeom>
          <a:ln w="6350">
            <a:solidFill>
              <a:srgbClr val="203864"/>
            </a:solidFill>
          </a:ln>
        </p:spPr>
        <p:txBody>
          <a:bodyPr wrap="square" lIns="0" tIns="35560" rIns="0" bIns="0" rtlCol="0" vert="horz">
            <a:spAutoFit/>
          </a:bodyPr>
          <a:lstStyle/>
          <a:p>
            <a:pPr algn="ctr" marL="202565" marR="193040" indent="-635">
              <a:lnSpc>
                <a:spcPts val="810"/>
              </a:lnSpc>
              <a:spcBef>
                <a:spcPts val="280"/>
              </a:spcBef>
            </a:pPr>
            <a:r>
              <a:rPr dirty="0" sz="700" b="1">
                <a:latin typeface="Arial"/>
                <a:cs typeface="Arial"/>
              </a:rPr>
              <a:t>Head</a:t>
            </a:r>
            <a:r>
              <a:rPr dirty="0" sz="700" spc="50" b="1">
                <a:latin typeface="Arial"/>
                <a:cs typeface="Arial"/>
              </a:rPr>
              <a:t> </a:t>
            </a:r>
            <a:r>
              <a:rPr dirty="0" sz="700" spc="-25" b="1">
                <a:latin typeface="Arial"/>
                <a:cs typeface="Arial"/>
              </a:rPr>
              <a:t>of</a:t>
            </a:r>
            <a:r>
              <a:rPr dirty="0" sz="700" spc="500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Security</a:t>
            </a:r>
            <a:r>
              <a:rPr dirty="0" sz="700" spc="-50" b="1">
                <a:latin typeface="Arial"/>
                <a:cs typeface="Arial"/>
              </a:rPr>
              <a:t> &amp;</a:t>
            </a:r>
            <a:endParaRPr sz="700">
              <a:latin typeface="Arial"/>
              <a:cs typeface="Arial"/>
            </a:endParaRPr>
          </a:p>
          <a:p>
            <a:pPr algn="ctr" marL="3175">
              <a:lnSpc>
                <a:spcPct val="100000"/>
              </a:lnSpc>
              <a:spcBef>
                <a:spcPts val="120"/>
              </a:spcBef>
            </a:pPr>
            <a:r>
              <a:rPr dirty="0" sz="700" spc="-10" b="1">
                <a:latin typeface="Arial"/>
                <a:cs typeface="Arial"/>
              </a:rPr>
              <a:t>Enforcement</a:t>
            </a:r>
            <a:endParaRPr sz="700">
              <a:latin typeface="Arial"/>
              <a:cs typeface="Arial"/>
            </a:endParaRPr>
          </a:p>
        </p:txBody>
      </p:sp>
      <p:pic>
        <p:nvPicPr>
          <p:cNvPr id="43" name="object 43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458623" y="8630772"/>
            <a:ext cx="843638" cy="496727"/>
          </a:xfrm>
          <a:prstGeom prst="rect">
            <a:avLst/>
          </a:prstGeom>
        </p:spPr>
      </p:pic>
      <p:sp>
        <p:nvSpPr>
          <p:cNvPr id="44" name="object 44" descr=""/>
          <p:cNvSpPr txBox="1"/>
          <p:nvPr/>
        </p:nvSpPr>
        <p:spPr>
          <a:xfrm>
            <a:off x="7458623" y="8630772"/>
            <a:ext cx="843915" cy="497205"/>
          </a:xfrm>
          <a:prstGeom prst="rect">
            <a:avLst/>
          </a:prstGeom>
          <a:ln w="6350">
            <a:solidFill>
              <a:srgbClr val="203864"/>
            </a:solidFill>
          </a:ln>
        </p:spPr>
        <p:txBody>
          <a:bodyPr wrap="square" lIns="0" tIns="10160" rIns="0" bIns="0" rtlCol="0" vert="horz">
            <a:spAutoFit/>
          </a:bodyPr>
          <a:lstStyle/>
          <a:p>
            <a:pPr marL="174625" marR="103505" indent="-64769">
              <a:lnSpc>
                <a:spcPct val="116799"/>
              </a:lnSpc>
              <a:spcBef>
                <a:spcPts val="80"/>
              </a:spcBef>
            </a:pPr>
            <a:r>
              <a:rPr dirty="0" sz="700" b="1">
                <a:latin typeface="Arial"/>
                <a:cs typeface="Arial"/>
              </a:rPr>
              <a:t>Head</a:t>
            </a:r>
            <a:r>
              <a:rPr dirty="0" sz="700" spc="5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of </a:t>
            </a:r>
            <a:r>
              <a:rPr dirty="0" sz="700" spc="-20" b="1">
                <a:latin typeface="Arial"/>
                <a:cs typeface="Arial"/>
              </a:rPr>
              <a:t>Stores</a:t>
            </a:r>
            <a:r>
              <a:rPr dirty="0" sz="700" spc="500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&amp;</a:t>
            </a:r>
            <a:r>
              <a:rPr dirty="0" sz="700" spc="15" b="1">
                <a:latin typeface="Arial"/>
                <a:cs typeface="Arial"/>
              </a:rPr>
              <a:t> </a:t>
            </a:r>
            <a:r>
              <a:rPr dirty="0" sz="700" spc="-10" b="1">
                <a:latin typeface="Arial"/>
                <a:cs typeface="Arial"/>
              </a:rPr>
              <a:t>Inventory</a:t>
            </a:r>
            <a:endParaRPr sz="700">
              <a:latin typeface="Arial"/>
              <a:cs typeface="Arial"/>
            </a:endParaRPr>
          </a:p>
        </p:txBody>
      </p:sp>
      <p:pic>
        <p:nvPicPr>
          <p:cNvPr id="45" name="object 45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095105" y="9410082"/>
            <a:ext cx="843638" cy="496731"/>
          </a:xfrm>
          <a:prstGeom prst="rect">
            <a:avLst/>
          </a:prstGeom>
        </p:spPr>
      </p:pic>
      <p:sp>
        <p:nvSpPr>
          <p:cNvPr id="46" name="object 46" descr=""/>
          <p:cNvSpPr txBox="1"/>
          <p:nvPr/>
        </p:nvSpPr>
        <p:spPr>
          <a:xfrm>
            <a:off x="6095105" y="9410082"/>
            <a:ext cx="843915" cy="497205"/>
          </a:xfrm>
          <a:prstGeom prst="rect">
            <a:avLst/>
          </a:prstGeom>
          <a:ln w="6350">
            <a:solidFill>
              <a:srgbClr val="203864"/>
            </a:solidFill>
          </a:ln>
        </p:spPr>
        <p:txBody>
          <a:bodyPr wrap="square" lIns="0" tIns="10160" rIns="0" bIns="0" rtlCol="0" vert="horz">
            <a:spAutoFit/>
          </a:bodyPr>
          <a:lstStyle/>
          <a:p>
            <a:pPr marL="90170" marR="79375" indent="-5715">
              <a:lnSpc>
                <a:spcPct val="116799"/>
              </a:lnSpc>
              <a:spcBef>
                <a:spcPts val="80"/>
              </a:spcBef>
            </a:pPr>
            <a:r>
              <a:rPr dirty="0" sz="700" b="1">
                <a:latin typeface="Arial"/>
                <a:cs typeface="Arial"/>
              </a:rPr>
              <a:t>Security</a:t>
            </a:r>
            <a:r>
              <a:rPr dirty="0" sz="700" spc="-50" b="1">
                <a:latin typeface="Arial"/>
                <a:cs typeface="Arial"/>
              </a:rPr>
              <a:t> </a:t>
            </a:r>
            <a:r>
              <a:rPr dirty="0" sz="700" spc="-25" b="1">
                <a:latin typeface="Arial"/>
                <a:cs typeface="Arial"/>
              </a:rPr>
              <a:t>Guards</a:t>
            </a:r>
            <a:r>
              <a:rPr dirty="0" sz="700" spc="500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&amp;</a:t>
            </a:r>
            <a:r>
              <a:rPr dirty="0" sz="700" spc="20" b="1">
                <a:latin typeface="Arial"/>
                <a:cs typeface="Arial"/>
              </a:rPr>
              <a:t> </a:t>
            </a:r>
            <a:r>
              <a:rPr dirty="0" sz="700" spc="-20" b="1">
                <a:latin typeface="Arial"/>
                <a:cs typeface="Arial"/>
              </a:rPr>
              <a:t>Grounds</a:t>
            </a:r>
            <a:r>
              <a:rPr dirty="0" sz="700" spc="30" b="1">
                <a:latin typeface="Arial"/>
                <a:cs typeface="Arial"/>
              </a:rPr>
              <a:t> </a:t>
            </a:r>
            <a:r>
              <a:rPr dirty="0" sz="700" spc="-25" b="1">
                <a:latin typeface="Arial"/>
                <a:cs typeface="Arial"/>
              </a:rPr>
              <a:t>men</a:t>
            </a:r>
            <a:endParaRPr sz="700">
              <a:latin typeface="Arial"/>
              <a:cs typeface="Arial"/>
            </a:endParaRPr>
          </a:p>
        </p:txBody>
      </p:sp>
      <p:pic>
        <p:nvPicPr>
          <p:cNvPr id="47" name="object 47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458623" y="9410082"/>
            <a:ext cx="843638" cy="496731"/>
          </a:xfrm>
          <a:prstGeom prst="rect">
            <a:avLst/>
          </a:prstGeom>
        </p:spPr>
      </p:pic>
      <p:sp>
        <p:nvSpPr>
          <p:cNvPr id="48" name="object 48" descr=""/>
          <p:cNvSpPr txBox="1"/>
          <p:nvPr/>
        </p:nvSpPr>
        <p:spPr>
          <a:xfrm>
            <a:off x="7458623" y="9410082"/>
            <a:ext cx="843915" cy="497205"/>
          </a:xfrm>
          <a:prstGeom prst="rect">
            <a:avLst/>
          </a:prstGeom>
          <a:ln w="6350">
            <a:solidFill>
              <a:srgbClr val="203864"/>
            </a:solidFill>
          </a:ln>
        </p:spPr>
        <p:txBody>
          <a:bodyPr wrap="square" lIns="0" tIns="10160" rIns="0" bIns="0" rtlCol="0" vert="horz">
            <a:spAutoFit/>
          </a:bodyPr>
          <a:lstStyle/>
          <a:p>
            <a:pPr marL="132080" marR="121920" indent="177800">
              <a:lnSpc>
                <a:spcPct val="116799"/>
              </a:lnSpc>
              <a:spcBef>
                <a:spcPts val="80"/>
              </a:spcBef>
            </a:pPr>
            <a:r>
              <a:rPr dirty="0" sz="700" spc="-20" b="1">
                <a:latin typeface="Arial"/>
                <a:cs typeface="Arial"/>
              </a:rPr>
              <a:t>Head</a:t>
            </a:r>
            <a:r>
              <a:rPr dirty="0" sz="700" spc="500" b="1">
                <a:latin typeface="Arial"/>
                <a:cs typeface="Arial"/>
              </a:rPr>
              <a:t> </a:t>
            </a:r>
            <a:r>
              <a:rPr dirty="0" sz="700" spc="-10" b="1">
                <a:latin typeface="Arial"/>
                <a:cs typeface="Arial"/>
              </a:rPr>
              <a:t>Cook/Caterer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49" name="object 49" descr=""/>
          <p:cNvGrpSpPr/>
          <p:nvPr/>
        </p:nvGrpSpPr>
        <p:grpSpPr>
          <a:xfrm>
            <a:off x="2752404" y="7772762"/>
            <a:ext cx="3129915" cy="2767965"/>
            <a:chOff x="2752404" y="7772762"/>
            <a:chExt cx="3129915" cy="2767965"/>
          </a:xfrm>
        </p:grpSpPr>
        <p:sp>
          <p:nvSpPr>
            <p:cNvPr id="50" name="object 50" descr=""/>
            <p:cNvSpPr/>
            <p:nvPr/>
          </p:nvSpPr>
          <p:spPr>
            <a:xfrm>
              <a:off x="2780233" y="7782287"/>
              <a:ext cx="2637790" cy="2493010"/>
            </a:xfrm>
            <a:custGeom>
              <a:avLst/>
              <a:gdLst/>
              <a:ahLst/>
              <a:cxnLst/>
              <a:rect l="l" t="t" r="r" b="b"/>
              <a:pathLst>
                <a:path w="2637790" h="2493009">
                  <a:moveTo>
                    <a:pt x="0" y="281499"/>
                  </a:moveTo>
                  <a:lnTo>
                    <a:pt x="1843" y="226686"/>
                  </a:lnTo>
                  <a:lnTo>
                    <a:pt x="6870" y="181951"/>
                  </a:lnTo>
                  <a:lnTo>
                    <a:pt x="14327" y="151802"/>
                  </a:lnTo>
                  <a:lnTo>
                    <a:pt x="23460" y="140750"/>
                  </a:lnTo>
                  <a:lnTo>
                    <a:pt x="1215569" y="140750"/>
                  </a:lnTo>
                  <a:lnTo>
                    <a:pt x="1224694" y="129682"/>
                  </a:lnTo>
                  <a:lnTo>
                    <a:pt x="1232146" y="99506"/>
                  </a:lnTo>
                  <a:lnTo>
                    <a:pt x="1237169" y="54765"/>
                  </a:lnTo>
                  <a:lnTo>
                    <a:pt x="1239012" y="0"/>
                  </a:lnTo>
                  <a:lnTo>
                    <a:pt x="1240853" y="54765"/>
                  </a:lnTo>
                  <a:lnTo>
                    <a:pt x="1245875" y="99506"/>
                  </a:lnTo>
                  <a:lnTo>
                    <a:pt x="1253324" y="129682"/>
                  </a:lnTo>
                  <a:lnTo>
                    <a:pt x="1262448" y="140750"/>
                  </a:lnTo>
                  <a:lnTo>
                    <a:pt x="2454634" y="140750"/>
                  </a:lnTo>
                  <a:lnTo>
                    <a:pt x="2463760" y="151802"/>
                  </a:lnTo>
                  <a:lnTo>
                    <a:pt x="2471210" y="181951"/>
                  </a:lnTo>
                  <a:lnTo>
                    <a:pt x="2476233" y="226686"/>
                  </a:lnTo>
                  <a:lnTo>
                    <a:pt x="2478074" y="281499"/>
                  </a:lnTo>
                </a:path>
                <a:path w="2637790" h="2493009">
                  <a:moveTo>
                    <a:pt x="2637690" y="2211254"/>
                  </a:moveTo>
                  <a:lnTo>
                    <a:pt x="2635848" y="2266066"/>
                  </a:lnTo>
                  <a:lnTo>
                    <a:pt x="2630825" y="2310801"/>
                  </a:lnTo>
                  <a:lnTo>
                    <a:pt x="2623373" y="2340951"/>
                  </a:lnTo>
                  <a:lnTo>
                    <a:pt x="2614248" y="2352003"/>
                  </a:lnTo>
                  <a:lnTo>
                    <a:pt x="1463921" y="2352003"/>
                  </a:lnTo>
                  <a:lnTo>
                    <a:pt x="1454793" y="2363070"/>
                  </a:lnTo>
                  <a:lnTo>
                    <a:pt x="1447342" y="2393245"/>
                  </a:lnTo>
                  <a:lnTo>
                    <a:pt x="1442319" y="2437986"/>
                  </a:lnTo>
                  <a:lnTo>
                    <a:pt x="1440478" y="2492752"/>
                  </a:lnTo>
                  <a:lnTo>
                    <a:pt x="1438635" y="2437986"/>
                  </a:lnTo>
                  <a:lnTo>
                    <a:pt x="1433601" y="2393245"/>
                  </a:lnTo>
                  <a:lnTo>
                    <a:pt x="1426118" y="2363070"/>
                  </a:lnTo>
                  <a:lnTo>
                    <a:pt x="1416931" y="2352003"/>
                  </a:lnTo>
                  <a:lnTo>
                    <a:pt x="266608" y="2352003"/>
                  </a:lnTo>
                  <a:lnTo>
                    <a:pt x="257476" y="2340951"/>
                  </a:lnTo>
                  <a:lnTo>
                    <a:pt x="250019" y="2310801"/>
                  </a:lnTo>
                  <a:lnTo>
                    <a:pt x="244991" y="2266066"/>
                  </a:lnTo>
                  <a:lnTo>
                    <a:pt x="243147" y="2211254"/>
                  </a:lnTo>
                </a:path>
              </a:pathLst>
            </a:custGeom>
            <a:ln w="19051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52404" y="10292219"/>
              <a:ext cx="3129645" cy="248359"/>
            </a:xfrm>
            <a:prstGeom prst="rect">
              <a:avLst/>
            </a:prstGeom>
          </p:spPr>
        </p:pic>
      </p:grpSp>
      <p:sp>
        <p:nvSpPr>
          <p:cNvPr id="52" name="object 52" descr=""/>
          <p:cNvSpPr txBox="1"/>
          <p:nvPr/>
        </p:nvSpPr>
        <p:spPr>
          <a:xfrm>
            <a:off x="2752404" y="10292219"/>
            <a:ext cx="3129915" cy="248920"/>
          </a:xfrm>
          <a:prstGeom prst="rect">
            <a:avLst/>
          </a:prstGeom>
          <a:ln w="6350">
            <a:solidFill>
              <a:srgbClr val="203864"/>
            </a:solidFill>
          </a:ln>
        </p:spPr>
        <p:txBody>
          <a:bodyPr wrap="square" lIns="0" tIns="49530" rIns="0" bIns="0" rtlCol="0" vert="horz">
            <a:spAutoFit/>
          </a:bodyPr>
          <a:lstStyle/>
          <a:p>
            <a:pPr marL="895350">
              <a:lnSpc>
                <a:spcPct val="100000"/>
              </a:lnSpc>
              <a:spcBef>
                <a:spcPts val="390"/>
              </a:spcBef>
            </a:pPr>
            <a:r>
              <a:rPr dirty="0" sz="700" b="1">
                <a:latin typeface="Arial"/>
                <a:cs typeface="Arial"/>
              </a:rPr>
              <a:t>Subject</a:t>
            </a:r>
            <a:r>
              <a:rPr dirty="0" sz="700" spc="135" b="1">
                <a:latin typeface="Arial"/>
                <a:cs typeface="Arial"/>
              </a:rPr>
              <a:t> </a:t>
            </a:r>
            <a:r>
              <a:rPr dirty="0" sz="700" spc="-25" b="1">
                <a:latin typeface="Arial"/>
                <a:cs typeface="Arial"/>
              </a:rPr>
              <a:t>Teachers</a:t>
            </a:r>
            <a:r>
              <a:rPr dirty="0" sz="700" spc="15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(TSC</a:t>
            </a:r>
            <a:r>
              <a:rPr dirty="0" sz="700" spc="20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&amp; </a:t>
            </a:r>
            <a:r>
              <a:rPr dirty="0" sz="700" spc="-20" b="1">
                <a:latin typeface="Arial"/>
                <a:cs typeface="Arial"/>
              </a:rPr>
              <a:t>BOM)</a:t>
            </a:r>
            <a:endParaRPr sz="700">
              <a:latin typeface="Arial"/>
              <a:cs typeface="Arial"/>
            </a:endParaRPr>
          </a:p>
        </p:txBody>
      </p:sp>
      <p:pic>
        <p:nvPicPr>
          <p:cNvPr id="53" name="object 53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752404" y="10780321"/>
            <a:ext cx="3138238" cy="248361"/>
          </a:xfrm>
          <a:prstGeom prst="rect">
            <a:avLst/>
          </a:prstGeom>
        </p:spPr>
      </p:pic>
      <p:sp>
        <p:nvSpPr>
          <p:cNvPr id="54" name="object 54" descr=""/>
          <p:cNvSpPr txBox="1"/>
          <p:nvPr/>
        </p:nvSpPr>
        <p:spPr>
          <a:xfrm>
            <a:off x="2752404" y="10780321"/>
            <a:ext cx="3138805" cy="248920"/>
          </a:xfrm>
          <a:prstGeom prst="rect">
            <a:avLst/>
          </a:prstGeom>
          <a:ln w="6350">
            <a:solidFill>
              <a:srgbClr val="203864"/>
            </a:solidFill>
          </a:ln>
        </p:spPr>
        <p:txBody>
          <a:bodyPr wrap="square" lIns="0" tIns="48895" rIns="0" bIns="0" rtlCol="0" vert="horz">
            <a:spAutoFit/>
          </a:bodyPr>
          <a:lstStyle/>
          <a:p>
            <a:pPr marL="808355">
              <a:lnSpc>
                <a:spcPct val="100000"/>
              </a:lnSpc>
              <a:spcBef>
                <a:spcPts val="385"/>
              </a:spcBef>
            </a:pPr>
            <a:r>
              <a:rPr dirty="0" sz="700" b="1">
                <a:latin typeface="Arial"/>
                <a:cs typeface="Arial"/>
              </a:rPr>
              <a:t>Trainee</a:t>
            </a:r>
            <a:r>
              <a:rPr dirty="0" sz="700" spc="20" b="1">
                <a:latin typeface="Arial"/>
                <a:cs typeface="Arial"/>
              </a:rPr>
              <a:t> </a:t>
            </a:r>
            <a:r>
              <a:rPr dirty="0" sz="700" spc="-25" b="1">
                <a:latin typeface="Arial"/>
                <a:cs typeface="Arial"/>
              </a:rPr>
              <a:t>Teachers</a:t>
            </a:r>
            <a:r>
              <a:rPr dirty="0" sz="700" spc="20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&amp;</a:t>
            </a:r>
            <a:r>
              <a:rPr dirty="0" sz="700" spc="30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Intern</a:t>
            </a:r>
            <a:r>
              <a:rPr dirty="0" sz="700" spc="35" b="1">
                <a:latin typeface="Arial"/>
                <a:cs typeface="Arial"/>
              </a:rPr>
              <a:t> </a:t>
            </a:r>
            <a:r>
              <a:rPr dirty="0" sz="700" spc="-10" b="1">
                <a:latin typeface="Arial"/>
                <a:cs typeface="Arial"/>
              </a:rPr>
              <a:t>Teachers</a:t>
            </a:r>
            <a:endParaRPr sz="700">
              <a:latin typeface="Arial"/>
              <a:cs typeface="Arial"/>
            </a:endParaRPr>
          </a:p>
        </p:txBody>
      </p:sp>
      <p:pic>
        <p:nvPicPr>
          <p:cNvPr id="55" name="object 55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458623" y="10163724"/>
            <a:ext cx="843638" cy="496731"/>
          </a:xfrm>
          <a:prstGeom prst="rect">
            <a:avLst/>
          </a:prstGeom>
        </p:spPr>
      </p:pic>
      <p:sp>
        <p:nvSpPr>
          <p:cNvPr id="56" name="object 56" descr=""/>
          <p:cNvSpPr txBox="1"/>
          <p:nvPr/>
        </p:nvSpPr>
        <p:spPr>
          <a:xfrm>
            <a:off x="7458623" y="10163724"/>
            <a:ext cx="843915" cy="497205"/>
          </a:xfrm>
          <a:prstGeom prst="rect">
            <a:avLst/>
          </a:prstGeom>
          <a:ln w="6350">
            <a:solidFill>
              <a:srgbClr val="203864"/>
            </a:solidFill>
          </a:ln>
        </p:spPr>
        <p:txBody>
          <a:bodyPr wrap="square" lIns="0" tIns="12700" rIns="0" bIns="0" rtlCol="0" vert="horz">
            <a:spAutoFit/>
          </a:bodyPr>
          <a:lstStyle/>
          <a:p>
            <a:pPr marL="153670" marR="142240" indent="90805">
              <a:lnSpc>
                <a:spcPct val="115500"/>
              </a:lnSpc>
              <a:spcBef>
                <a:spcPts val="100"/>
              </a:spcBef>
            </a:pPr>
            <a:r>
              <a:rPr dirty="0" sz="700" spc="-10" b="1">
                <a:latin typeface="Arial"/>
                <a:cs typeface="Arial"/>
              </a:rPr>
              <a:t>Cooks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50" b="1">
                <a:latin typeface="Arial"/>
                <a:cs typeface="Arial"/>
              </a:rPr>
              <a:t>&amp;</a:t>
            </a:r>
            <a:r>
              <a:rPr dirty="0" sz="700" spc="500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Kitchen</a:t>
            </a:r>
            <a:r>
              <a:rPr dirty="0" sz="700" spc="-30" b="1">
                <a:latin typeface="Arial"/>
                <a:cs typeface="Arial"/>
              </a:rPr>
              <a:t> </a:t>
            </a:r>
            <a:r>
              <a:rPr dirty="0" sz="700" spc="-25" b="1">
                <a:latin typeface="Arial"/>
                <a:cs typeface="Arial"/>
              </a:rPr>
              <a:t>Staff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57" name="object 57" descr=""/>
          <p:cNvGrpSpPr/>
          <p:nvPr/>
        </p:nvGrpSpPr>
        <p:grpSpPr>
          <a:xfrm>
            <a:off x="2737360" y="7791439"/>
            <a:ext cx="5478145" cy="3804285"/>
            <a:chOff x="2737360" y="7791439"/>
            <a:chExt cx="5478145" cy="3804285"/>
          </a:xfrm>
        </p:grpSpPr>
        <p:sp>
          <p:nvSpPr>
            <p:cNvPr id="58" name="object 58" descr=""/>
            <p:cNvSpPr/>
            <p:nvPr/>
          </p:nvSpPr>
          <p:spPr>
            <a:xfrm>
              <a:off x="7348456" y="7791439"/>
              <a:ext cx="67310" cy="283210"/>
            </a:xfrm>
            <a:custGeom>
              <a:avLst/>
              <a:gdLst/>
              <a:ahLst/>
              <a:cxnLst/>
              <a:rect l="l" t="t" r="r" b="b"/>
              <a:pathLst>
                <a:path w="67309" h="283209">
                  <a:moveTo>
                    <a:pt x="25118" y="215647"/>
                  </a:moveTo>
                  <a:lnTo>
                    <a:pt x="0" y="215647"/>
                  </a:lnTo>
                  <a:lnTo>
                    <a:pt x="33487" y="282618"/>
                  </a:lnTo>
                  <a:lnTo>
                    <a:pt x="61394" y="226806"/>
                  </a:lnTo>
                  <a:lnTo>
                    <a:pt x="25118" y="226806"/>
                  </a:lnTo>
                  <a:lnTo>
                    <a:pt x="25118" y="215647"/>
                  </a:lnTo>
                  <a:close/>
                </a:path>
                <a:path w="67309" h="283209">
                  <a:moveTo>
                    <a:pt x="41857" y="0"/>
                  </a:moveTo>
                  <a:lnTo>
                    <a:pt x="25118" y="0"/>
                  </a:lnTo>
                  <a:lnTo>
                    <a:pt x="25118" y="226806"/>
                  </a:lnTo>
                  <a:lnTo>
                    <a:pt x="41857" y="226806"/>
                  </a:lnTo>
                  <a:lnTo>
                    <a:pt x="41857" y="0"/>
                  </a:lnTo>
                  <a:close/>
                </a:path>
                <a:path w="67309" h="283209">
                  <a:moveTo>
                    <a:pt x="66974" y="215647"/>
                  </a:moveTo>
                  <a:lnTo>
                    <a:pt x="41857" y="215647"/>
                  </a:lnTo>
                  <a:lnTo>
                    <a:pt x="41857" y="226806"/>
                  </a:lnTo>
                  <a:lnTo>
                    <a:pt x="61394" y="226806"/>
                  </a:lnTo>
                  <a:lnTo>
                    <a:pt x="66974" y="215647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6597939" y="8553674"/>
              <a:ext cx="1278255" cy="0"/>
            </a:xfrm>
            <a:custGeom>
              <a:avLst/>
              <a:gdLst/>
              <a:ahLst/>
              <a:cxnLst/>
              <a:rect l="l" t="t" r="r" b="b"/>
              <a:pathLst>
                <a:path w="1278254" h="0">
                  <a:moveTo>
                    <a:pt x="0" y="0"/>
                  </a:moveTo>
                  <a:lnTo>
                    <a:pt x="1278244" y="0"/>
                  </a:lnTo>
                </a:path>
              </a:pathLst>
            </a:custGeom>
            <a:ln w="19051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271665" y="8442280"/>
              <a:ext cx="66970" cy="128473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737360" y="11346846"/>
              <a:ext cx="5477630" cy="248363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572940" y="8553674"/>
              <a:ext cx="66970" cy="77019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834108" y="8553674"/>
              <a:ext cx="66967" cy="85611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6487770" y="9135993"/>
              <a:ext cx="1422400" cy="291465"/>
            </a:xfrm>
            <a:custGeom>
              <a:avLst/>
              <a:gdLst/>
              <a:ahLst/>
              <a:cxnLst/>
              <a:rect l="l" t="t" r="r" b="b"/>
              <a:pathLst>
                <a:path w="1422400" h="291465">
                  <a:moveTo>
                    <a:pt x="66967" y="224243"/>
                  </a:moveTo>
                  <a:lnTo>
                    <a:pt x="41859" y="224243"/>
                  </a:lnTo>
                  <a:lnTo>
                    <a:pt x="41859" y="8585"/>
                  </a:lnTo>
                  <a:lnTo>
                    <a:pt x="25120" y="8585"/>
                  </a:lnTo>
                  <a:lnTo>
                    <a:pt x="25120" y="224243"/>
                  </a:lnTo>
                  <a:lnTo>
                    <a:pt x="0" y="224243"/>
                  </a:lnTo>
                  <a:lnTo>
                    <a:pt x="33489" y="291211"/>
                  </a:lnTo>
                  <a:lnTo>
                    <a:pt x="61391" y="235394"/>
                  </a:lnTo>
                  <a:lnTo>
                    <a:pt x="66967" y="224243"/>
                  </a:lnTo>
                  <a:close/>
                </a:path>
                <a:path w="1422400" h="291465">
                  <a:moveTo>
                    <a:pt x="1421892" y="224243"/>
                  </a:moveTo>
                  <a:lnTo>
                    <a:pt x="1396784" y="224243"/>
                  </a:lnTo>
                  <a:lnTo>
                    <a:pt x="1396784" y="0"/>
                  </a:lnTo>
                  <a:lnTo>
                    <a:pt x="1380032" y="0"/>
                  </a:lnTo>
                  <a:lnTo>
                    <a:pt x="1380032" y="224243"/>
                  </a:lnTo>
                  <a:lnTo>
                    <a:pt x="1354924" y="224243"/>
                  </a:lnTo>
                  <a:lnTo>
                    <a:pt x="1388414" y="291211"/>
                  </a:lnTo>
                  <a:lnTo>
                    <a:pt x="1416316" y="235394"/>
                  </a:lnTo>
                  <a:lnTo>
                    <a:pt x="1421892" y="224243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817140" y="9923893"/>
              <a:ext cx="66970" cy="248460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150281" y="10559890"/>
              <a:ext cx="66970" cy="234396"/>
            </a:xfrm>
            <a:prstGeom prst="rect">
              <a:avLst/>
            </a:prstGeom>
          </p:spPr>
        </p:pic>
      </p:grpSp>
      <p:sp>
        <p:nvSpPr>
          <p:cNvPr id="67" name="object 67" descr=""/>
          <p:cNvSpPr txBox="1"/>
          <p:nvPr/>
        </p:nvSpPr>
        <p:spPr>
          <a:xfrm>
            <a:off x="2744795" y="11346846"/>
            <a:ext cx="5438140" cy="248920"/>
          </a:xfrm>
          <a:prstGeom prst="rect">
            <a:avLst/>
          </a:prstGeom>
          <a:solidFill>
            <a:srgbClr val="FFFFFF"/>
          </a:solidFill>
          <a:ln w="6350">
            <a:solidFill>
              <a:srgbClr val="203864"/>
            </a:solidFill>
          </a:ln>
        </p:spPr>
        <p:txBody>
          <a:bodyPr wrap="square" lIns="0" tIns="4889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385"/>
              </a:spcBef>
            </a:pPr>
            <a:r>
              <a:rPr dirty="0" sz="700" b="1">
                <a:latin typeface="Arial"/>
                <a:cs typeface="Arial"/>
              </a:rPr>
              <a:t>The</a:t>
            </a:r>
            <a:r>
              <a:rPr dirty="0" sz="700" spc="15" b="1">
                <a:latin typeface="Arial"/>
                <a:cs typeface="Arial"/>
              </a:rPr>
              <a:t> </a:t>
            </a:r>
            <a:r>
              <a:rPr dirty="0" sz="700" spc="-10" b="1">
                <a:latin typeface="Arial"/>
                <a:cs typeface="Arial"/>
              </a:rPr>
              <a:t>Students</a:t>
            </a:r>
            <a:r>
              <a:rPr dirty="0" sz="700" spc="15" b="1">
                <a:latin typeface="Arial"/>
                <a:cs typeface="Arial"/>
              </a:rPr>
              <a:t> </a:t>
            </a:r>
            <a:r>
              <a:rPr dirty="0" sz="700" spc="-10" b="1">
                <a:latin typeface="Arial"/>
                <a:cs typeface="Arial"/>
              </a:rPr>
              <a:t>Community</a:t>
            </a:r>
            <a:endParaRPr sz="700">
              <a:latin typeface="Arial"/>
              <a:cs typeface="Arial"/>
            </a:endParaRPr>
          </a:p>
        </p:txBody>
      </p:sp>
      <p:sp>
        <p:nvSpPr>
          <p:cNvPr id="68" name="object 68" descr=""/>
          <p:cNvSpPr/>
          <p:nvPr/>
        </p:nvSpPr>
        <p:spPr>
          <a:xfrm>
            <a:off x="3347516" y="6742690"/>
            <a:ext cx="4537075" cy="4612640"/>
          </a:xfrm>
          <a:custGeom>
            <a:avLst/>
            <a:gdLst/>
            <a:ahLst/>
            <a:cxnLst/>
            <a:rect l="l" t="t" r="r" b="b"/>
            <a:pathLst>
              <a:path w="4537075" h="4612640">
                <a:moveTo>
                  <a:pt x="66979" y="4537176"/>
                </a:moveTo>
                <a:lnTo>
                  <a:pt x="39077" y="4537176"/>
                </a:lnTo>
                <a:lnTo>
                  <a:pt x="39077" y="4302734"/>
                </a:lnTo>
                <a:lnTo>
                  <a:pt x="27914" y="4302734"/>
                </a:lnTo>
                <a:lnTo>
                  <a:pt x="27914" y="4537176"/>
                </a:lnTo>
                <a:lnTo>
                  <a:pt x="0" y="4537176"/>
                </a:lnTo>
                <a:lnTo>
                  <a:pt x="33489" y="4604156"/>
                </a:lnTo>
                <a:lnTo>
                  <a:pt x="61391" y="4548340"/>
                </a:lnTo>
                <a:lnTo>
                  <a:pt x="66979" y="4537176"/>
                </a:lnTo>
                <a:close/>
              </a:path>
              <a:path w="4537075" h="4612640">
                <a:moveTo>
                  <a:pt x="853770" y="4361396"/>
                </a:moveTo>
                <a:lnTo>
                  <a:pt x="848194" y="4350232"/>
                </a:lnTo>
                <a:lnTo>
                  <a:pt x="820280" y="4294365"/>
                </a:lnTo>
                <a:lnTo>
                  <a:pt x="786790" y="4361396"/>
                </a:lnTo>
                <a:lnTo>
                  <a:pt x="814705" y="4361396"/>
                </a:lnTo>
                <a:lnTo>
                  <a:pt x="814705" y="4537176"/>
                </a:lnTo>
                <a:lnTo>
                  <a:pt x="786790" y="4537176"/>
                </a:lnTo>
                <a:lnTo>
                  <a:pt x="820280" y="4604156"/>
                </a:lnTo>
                <a:lnTo>
                  <a:pt x="848194" y="4548340"/>
                </a:lnTo>
                <a:lnTo>
                  <a:pt x="853770" y="4537176"/>
                </a:lnTo>
                <a:lnTo>
                  <a:pt x="825868" y="4537176"/>
                </a:lnTo>
                <a:lnTo>
                  <a:pt x="825868" y="4361396"/>
                </a:lnTo>
                <a:lnTo>
                  <a:pt x="853770" y="4361396"/>
                </a:lnTo>
                <a:close/>
              </a:path>
              <a:path w="4537075" h="4612640">
                <a:moveTo>
                  <a:pt x="1423123" y="393446"/>
                </a:moveTo>
                <a:lnTo>
                  <a:pt x="1398016" y="393446"/>
                </a:lnTo>
                <a:lnTo>
                  <a:pt x="1398016" y="0"/>
                </a:lnTo>
                <a:lnTo>
                  <a:pt x="1381277" y="0"/>
                </a:lnTo>
                <a:lnTo>
                  <a:pt x="1381277" y="393446"/>
                </a:lnTo>
                <a:lnTo>
                  <a:pt x="1356156" y="393446"/>
                </a:lnTo>
                <a:lnTo>
                  <a:pt x="1389646" y="460413"/>
                </a:lnTo>
                <a:lnTo>
                  <a:pt x="1417548" y="404609"/>
                </a:lnTo>
                <a:lnTo>
                  <a:pt x="1423123" y="393446"/>
                </a:lnTo>
                <a:close/>
              </a:path>
              <a:path w="4537075" h="4612640">
                <a:moveTo>
                  <a:pt x="1682521" y="4537176"/>
                </a:moveTo>
                <a:lnTo>
                  <a:pt x="1654619" y="4537176"/>
                </a:lnTo>
                <a:lnTo>
                  <a:pt x="1654619" y="4285996"/>
                </a:lnTo>
                <a:lnTo>
                  <a:pt x="1643468" y="4285996"/>
                </a:lnTo>
                <a:lnTo>
                  <a:pt x="1643468" y="4537176"/>
                </a:lnTo>
                <a:lnTo>
                  <a:pt x="1615554" y="4537176"/>
                </a:lnTo>
                <a:lnTo>
                  <a:pt x="1649044" y="4604156"/>
                </a:lnTo>
                <a:lnTo>
                  <a:pt x="1676946" y="4548340"/>
                </a:lnTo>
                <a:lnTo>
                  <a:pt x="1682521" y="4537176"/>
                </a:lnTo>
                <a:close/>
              </a:path>
              <a:path w="4537075" h="4612640">
                <a:moveTo>
                  <a:pt x="3197631" y="3239693"/>
                </a:moveTo>
                <a:lnTo>
                  <a:pt x="3192043" y="3228530"/>
                </a:lnTo>
                <a:lnTo>
                  <a:pt x="3164141" y="3172726"/>
                </a:lnTo>
                <a:lnTo>
                  <a:pt x="3130651" y="3239693"/>
                </a:lnTo>
                <a:lnTo>
                  <a:pt x="3158553" y="3239693"/>
                </a:lnTo>
                <a:lnTo>
                  <a:pt x="3158553" y="4545558"/>
                </a:lnTo>
                <a:lnTo>
                  <a:pt x="3130651" y="4545558"/>
                </a:lnTo>
                <a:lnTo>
                  <a:pt x="3164141" y="4612525"/>
                </a:lnTo>
                <a:lnTo>
                  <a:pt x="3192043" y="4556722"/>
                </a:lnTo>
                <a:lnTo>
                  <a:pt x="3197631" y="4545558"/>
                </a:lnTo>
                <a:lnTo>
                  <a:pt x="3169716" y="4545558"/>
                </a:lnTo>
                <a:lnTo>
                  <a:pt x="3169716" y="3239693"/>
                </a:lnTo>
                <a:lnTo>
                  <a:pt x="3197631" y="3239693"/>
                </a:lnTo>
                <a:close/>
              </a:path>
              <a:path w="4537075" h="4612640">
                <a:moveTo>
                  <a:pt x="4536922" y="4545482"/>
                </a:moveTo>
                <a:lnTo>
                  <a:pt x="4509020" y="4545482"/>
                </a:lnTo>
                <a:lnTo>
                  <a:pt x="4509020" y="3917658"/>
                </a:lnTo>
                <a:lnTo>
                  <a:pt x="4497857" y="3917658"/>
                </a:lnTo>
                <a:lnTo>
                  <a:pt x="4497857" y="4545482"/>
                </a:lnTo>
                <a:lnTo>
                  <a:pt x="4469955" y="4545482"/>
                </a:lnTo>
                <a:lnTo>
                  <a:pt x="4503445" y="4612449"/>
                </a:lnTo>
                <a:lnTo>
                  <a:pt x="4531347" y="4556645"/>
                </a:lnTo>
                <a:lnTo>
                  <a:pt x="4536922" y="4545482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 txBox="1"/>
          <p:nvPr/>
        </p:nvSpPr>
        <p:spPr>
          <a:xfrm>
            <a:off x="2651485" y="7431835"/>
            <a:ext cx="1659255" cy="133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53670">
              <a:lnSpc>
                <a:spcPct val="100000"/>
              </a:lnSpc>
              <a:spcBef>
                <a:spcPts val="105"/>
              </a:spcBef>
            </a:pPr>
            <a:r>
              <a:rPr dirty="0" sz="700" b="1">
                <a:latin typeface="Arial"/>
                <a:cs typeface="Arial"/>
              </a:rPr>
              <a:t>1</a:t>
            </a:r>
            <a:r>
              <a:rPr dirty="0" baseline="30864" sz="675" b="1">
                <a:latin typeface="Arial"/>
                <a:cs typeface="Arial"/>
              </a:rPr>
              <a:t>st</a:t>
            </a:r>
            <a:r>
              <a:rPr dirty="0" baseline="30864" sz="675" spc="104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Deputy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spc="-10" b="1">
                <a:latin typeface="Arial"/>
                <a:cs typeface="Arial"/>
              </a:rPr>
              <a:t>Principal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-</a:t>
            </a:r>
            <a:r>
              <a:rPr dirty="0" sz="700" spc="10" b="1">
                <a:latin typeface="Arial"/>
                <a:cs typeface="Arial"/>
              </a:rPr>
              <a:t> </a:t>
            </a:r>
            <a:r>
              <a:rPr dirty="0" sz="700" spc="-10" b="1">
                <a:latin typeface="Arial"/>
                <a:cs typeface="Arial"/>
              </a:rPr>
              <a:t>Academics</a:t>
            </a:r>
            <a:endParaRPr sz="700">
              <a:latin typeface="Arial"/>
              <a:cs typeface="Arial"/>
            </a:endParaRPr>
          </a:p>
        </p:txBody>
      </p:sp>
      <p:sp>
        <p:nvSpPr>
          <p:cNvPr id="71" name="object 7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72" name="object 7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23</a:t>
            </a:r>
            <a:r>
              <a:rPr dirty="0"/>
              <a:t> | </a:t>
            </a:r>
            <a:r>
              <a:rPr dirty="0" spc="-30">
                <a:solidFill>
                  <a:srgbClr val="FFFFFF"/>
                </a:solidFill>
              </a:rPr>
              <a:t>Page</a:t>
            </a:r>
          </a:p>
        </p:txBody>
      </p:sp>
      <p:sp>
        <p:nvSpPr>
          <p:cNvPr id="70" name="object 70" descr=""/>
          <p:cNvSpPr txBox="1"/>
          <p:nvPr/>
        </p:nvSpPr>
        <p:spPr>
          <a:xfrm>
            <a:off x="6580864" y="7380351"/>
            <a:ext cx="1610995" cy="411480"/>
          </a:xfrm>
          <a:prstGeom prst="rect">
            <a:avLst/>
          </a:prstGeom>
          <a:ln w="6350">
            <a:solidFill>
              <a:srgbClr val="203864"/>
            </a:solidFill>
          </a:ln>
        </p:spPr>
        <p:txBody>
          <a:bodyPr wrap="square" lIns="0" tIns="12065" rIns="0" bIns="0" rtlCol="0" vert="horz">
            <a:spAutoFit/>
          </a:bodyPr>
          <a:lstStyle/>
          <a:p>
            <a:pPr marL="488950" marR="341630" indent="-137160">
              <a:lnSpc>
                <a:spcPct val="115500"/>
              </a:lnSpc>
              <a:spcBef>
                <a:spcPts val="95"/>
              </a:spcBef>
            </a:pPr>
            <a:r>
              <a:rPr dirty="0" sz="700" b="1">
                <a:latin typeface="Arial"/>
                <a:cs typeface="Arial"/>
              </a:rPr>
              <a:t>2</a:t>
            </a:r>
            <a:r>
              <a:rPr dirty="0" baseline="30864" sz="675" b="1">
                <a:latin typeface="Arial"/>
                <a:cs typeface="Arial"/>
              </a:rPr>
              <a:t>nd</a:t>
            </a:r>
            <a:r>
              <a:rPr dirty="0" baseline="30864" sz="675" spc="104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Deputy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spc="-10" b="1">
                <a:latin typeface="Arial"/>
                <a:cs typeface="Arial"/>
              </a:rPr>
              <a:t>Principal</a:t>
            </a:r>
            <a:r>
              <a:rPr dirty="0" sz="700" b="1">
                <a:latin typeface="Arial"/>
                <a:cs typeface="Arial"/>
              </a:rPr>
              <a:t> </a:t>
            </a:r>
            <a:r>
              <a:rPr dirty="0" sz="700" spc="-50" b="1">
                <a:latin typeface="Arial"/>
                <a:cs typeface="Arial"/>
              </a:rPr>
              <a:t>–</a:t>
            </a:r>
            <a:r>
              <a:rPr dirty="0" sz="700" spc="500" b="1">
                <a:latin typeface="Arial"/>
                <a:cs typeface="Arial"/>
              </a:rPr>
              <a:t> </a:t>
            </a:r>
            <a:r>
              <a:rPr dirty="0" sz="700" spc="-10" b="1">
                <a:latin typeface="Arial"/>
                <a:cs typeface="Arial"/>
              </a:rPr>
              <a:t>Administration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98083" y="3210024"/>
            <a:ext cx="5776595" cy="8909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3335" marR="19050">
              <a:lnSpc>
                <a:spcPct val="100000"/>
              </a:lnSpc>
              <a:spcBef>
                <a:spcPts val="100"/>
              </a:spcBef>
            </a:pP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Board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Management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(B.O.M.),</a:t>
            </a:r>
            <a:r>
              <a:rPr dirty="0" sz="1200" spc="-2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created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dirty="0" sz="1200" spc="-2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Articles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55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56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Basic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-2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Act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No.</a:t>
            </a:r>
            <a:r>
              <a:rPr dirty="0" sz="1200" spc="-2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14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2013,</a:t>
            </a:r>
            <a:r>
              <a:rPr dirty="0" sz="1200" spc="-2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overall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governing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body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consists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various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stakeholders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drawn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from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parents,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sponsors,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County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Board,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special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interest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groups,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special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needs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groups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representative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student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council.The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secretary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231F20"/>
                </a:solidFill>
                <a:latin typeface="Trebuchet MS"/>
                <a:cs typeface="Trebuchet MS"/>
              </a:rPr>
              <a:t>BOM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always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head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school,</a:t>
            </a:r>
            <a:r>
              <a:rPr dirty="0" sz="1200" spc="-20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this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case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principal.The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Executive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Board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consist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231F20"/>
                </a:solidFill>
                <a:latin typeface="Trebuchet MS"/>
                <a:cs typeface="Trebuchet MS"/>
              </a:rPr>
              <a:t>BOM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Chairperson,</a:t>
            </a:r>
            <a:r>
              <a:rPr dirty="0" sz="1200" spc="-20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231F20"/>
                </a:solidFill>
                <a:latin typeface="Trebuchet MS"/>
                <a:cs typeface="Trebuchet MS"/>
              </a:rPr>
              <a:t>BOM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Secretary/Principal,</a:t>
            </a:r>
            <a:r>
              <a:rPr dirty="0" sz="1200" spc="-20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PA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Chairperson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two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other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Board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Members.The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Executive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231F20"/>
                </a:solidFill>
                <a:latin typeface="Trebuchet MS"/>
                <a:cs typeface="Trebuchet MS"/>
              </a:rPr>
              <a:t>BOM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tasked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231F20"/>
                </a:solidFill>
                <a:latin typeface="Trebuchet MS"/>
                <a:cs typeface="Trebuchet MS"/>
              </a:rPr>
              <a:t>BOM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decisions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policy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directions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from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time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time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made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full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231F20"/>
                </a:solidFill>
                <a:latin typeface="Trebuchet MS"/>
                <a:cs typeface="Trebuchet MS"/>
              </a:rPr>
              <a:t>BOM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Meetings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through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minuted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resolutions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Board.</a:t>
            </a:r>
            <a:r>
              <a:rPr dirty="0" sz="1200" spc="-2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functions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231F20"/>
                </a:solidFill>
                <a:latin typeface="Trebuchet MS"/>
                <a:cs typeface="Trebuchet MS"/>
              </a:rPr>
              <a:t>BOM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are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specified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under</a:t>
            </a:r>
            <a:r>
              <a:rPr dirty="0" sz="1200" spc="-2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Article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59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Basic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-2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Act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No.</a:t>
            </a:r>
            <a:r>
              <a:rPr dirty="0" sz="1200" spc="-2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14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2013.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rebuchet MS"/>
              <a:cs typeface="Trebuchet MS"/>
            </a:endParaRPr>
          </a:p>
          <a:p>
            <a:pPr algn="just" marL="12700" marR="19685">
              <a:lnSpc>
                <a:spcPct val="100000"/>
              </a:lnSpc>
            </a:pP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PA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other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hand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composed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all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parents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guardians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children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enrolled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undertaking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course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their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study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at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school.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PA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elects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their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own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PA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Executive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comprising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Representatives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each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class/stream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in the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school as at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time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of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their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composition.The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PA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assists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among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others,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welfare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students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staff,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ensuring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good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cordial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work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relations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between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teachers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parents/guardians,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community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promoting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physical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infrastructure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through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prompt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payments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recommended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fees,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at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their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own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volition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willingness,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supporting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specific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developments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their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opinion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they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consider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vital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advancing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strategic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goals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objectives.The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Association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elects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its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own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Chairperson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who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serves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85">
                <a:solidFill>
                  <a:srgbClr val="231F20"/>
                </a:solidFill>
                <a:latin typeface="Trebuchet MS"/>
                <a:cs typeface="Trebuchet MS"/>
              </a:rPr>
              <a:t>it</a:t>
            </a:r>
            <a:r>
              <a:rPr dirty="0" sz="1200" spc="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three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years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renewable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once.The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current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PA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Ober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Boys'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High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Madam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Mary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Ochieng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(2023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2026).</a:t>
            </a:r>
            <a:endParaRPr sz="1200">
              <a:latin typeface="Trebuchet MS"/>
              <a:cs typeface="Trebuchet MS"/>
            </a:endParaRPr>
          </a:p>
          <a:p>
            <a:pPr lvl="1" marL="469900" indent="-457200">
              <a:lnSpc>
                <a:spcPts val="1410"/>
              </a:lnSpc>
              <a:spcBef>
                <a:spcPts val="1240"/>
              </a:spcBef>
              <a:buAutoNum type="arabicPeriod" startAt="4"/>
              <a:tabLst>
                <a:tab pos="469900" algn="l"/>
              </a:tabLst>
            </a:pPr>
            <a:r>
              <a:rPr dirty="0" sz="1200" b="1">
                <a:solidFill>
                  <a:srgbClr val="2F5496"/>
                </a:solidFill>
                <a:latin typeface="Arial"/>
                <a:cs typeface="Arial"/>
              </a:rPr>
              <a:t>Optimal</a:t>
            </a:r>
            <a:r>
              <a:rPr dirty="0" sz="1200" spc="-5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35" b="1">
                <a:solidFill>
                  <a:srgbClr val="2F5496"/>
                </a:solidFill>
                <a:latin typeface="Arial"/>
                <a:cs typeface="Arial"/>
              </a:rPr>
              <a:t>Staffing</a:t>
            </a:r>
            <a:r>
              <a:rPr dirty="0" sz="1200" spc="-55" b="1">
                <a:solidFill>
                  <a:srgbClr val="2F5496"/>
                </a:solidFill>
                <a:latin typeface="Arial"/>
                <a:cs typeface="Arial"/>
              </a:rPr>
              <a:t> Levels </a:t>
            </a:r>
            <a:r>
              <a:rPr dirty="0" sz="1200" spc="-45" b="1">
                <a:solidFill>
                  <a:srgbClr val="2F5496"/>
                </a:solidFill>
                <a:latin typeface="Arial"/>
                <a:cs typeface="Arial"/>
              </a:rPr>
              <a:t>and</a:t>
            </a:r>
            <a:r>
              <a:rPr dirty="0" sz="1200" spc="-5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F5496"/>
                </a:solidFill>
                <a:latin typeface="Arial"/>
                <a:cs typeface="Arial"/>
              </a:rPr>
              <a:t>Human</a:t>
            </a:r>
            <a:r>
              <a:rPr dirty="0" sz="1200" spc="-5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45" b="1">
                <a:solidFill>
                  <a:srgbClr val="2F5496"/>
                </a:solidFill>
                <a:latin typeface="Arial"/>
                <a:cs typeface="Arial"/>
              </a:rPr>
              <a:t>Resource</a:t>
            </a:r>
            <a:r>
              <a:rPr dirty="0" sz="1200" spc="-5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F5496"/>
                </a:solidFill>
                <a:latin typeface="Arial"/>
                <a:cs typeface="Arial"/>
              </a:rPr>
              <a:t>Capacity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ts val="1450"/>
              </a:lnSpc>
              <a:spcBef>
                <a:spcPts val="10"/>
              </a:spcBef>
            </a:pP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At</a:t>
            </a:r>
            <a:r>
              <a:rPr dirty="0" sz="1200" spc="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beginning</a:t>
            </a:r>
            <a:r>
              <a:rPr dirty="0" sz="1200" spc="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Period</a:t>
            </a:r>
            <a:r>
              <a:rPr dirty="0" sz="1200" spc="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(2023),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total</a:t>
            </a:r>
            <a:r>
              <a:rPr dirty="0" sz="1200" spc="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number</a:t>
            </a:r>
            <a:r>
              <a:rPr dirty="0" sz="1200" spc="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available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teaching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staff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at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stands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at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44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(22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TSC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Staff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22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231F20"/>
                </a:solidFill>
                <a:latin typeface="Trebuchet MS"/>
                <a:cs typeface="Trebuchet MS"/>
              </a:rPr>
              <a:t>BOM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Staff)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against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authorized</a:t>
            </a:r>
            <a:r>
              <a:rPr dirty="0" sz="1200" spc="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TSC</a:t>
            </a:r>
            <a:r>
              <a:rPr dirty="0" sz="1200" spc="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approved</a:t>
            </a:r>
            <a:r>
              <a:rPr dirty="0" sz="1200" spc="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CBE</a:t>
            </a:r>
            <a:r>
              <a:rPr dirty="0" sz="1200" spc="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76</a:t>
            </a:r>
            <a:r>
              <a:rPr dirty="0" sz="1200" spc="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teachers</a:t>
            </a:r>
            <a:r>
              <a:rPr dirty="0" sz="1200" spc="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secondary</a:t>
            </a:r>
            <a:r>
              <a:rPr dirty="0" sz="1200" spc="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schools</a:t>
            </a:r>
            <a:r>
              <a:rPr dirty="0" sz="1200" spc="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over</a:t>
            </a:r>
            <a:r>
              <a:rPr dirty="0" sz="1200" spc="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1,600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students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(Ref.:Table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12).This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leaves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significant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gap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teacher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student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ratio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occasioned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shortage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32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teachers.To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effectively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implement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academic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strategies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enlisted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this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plan,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order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ensure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effective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teaching,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learning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child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support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towards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envisaged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holistic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development,</a:t>
            </a:r>
            <a:r>
              <a:rPr dirty="0" sz="1200" spc="-2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has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therefore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reviewed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its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CBE/Staff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Establishment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status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so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1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determine</a:t>
            </a:r>
            <a:r>
              <a:rPr dirty="0" sz="1200" spc="1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actual</a:t>
            </a:r>
            <a:r>
              <a:rPr dirty="0" sz="1200" spc="1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staffing</a:t>
            </a:r>
            <a:r>
              <a:rPr dirty="0" sz="1200" spc="1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levels</a:t>
            </a:r>
            <a:r>
              <a:rPr dirty="0" sz="1200" spc="1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required</a:t>
            </a:r>
            <a:r>
              <a:rPr dirty="0" sz="1200" spc="1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1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achieve</a:t>
            </a:r>
            <a:r>
              <a:rPr dirty="0" sz="1200" spc="1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optimal</a:t>
            </a:r>
            <a:r>
              <a:rPr dirty="0" sz="1200" spc="1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CBE</a:t>
            </a:r>
            <a:r>
              <a:rPr dirty="0" sz="1200" spc="1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level.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This</a:t>
            </a:r>
            <a:r>
              <a:rPr dirty="0" sz="1200" spc="1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presented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Table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7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under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sub-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section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1.5.2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Gaps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CBE.The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findings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are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intended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guide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TSC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231F20"/>
                </a:solidFill>
                <a:latin typeface="Trebuchet MS"/>
                <a:cs typeface="Trebuchet MS"/>
              </a:rPr>
              <a:t>BOM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supporting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additional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teaching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staffs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per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TSC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Approved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CBE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Establishment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Secondary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Schools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Kenya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(TSC:</a:t>
            </a:r>
            <a:r>
              <a:rPr dirty="0" sz="1200" spc="-2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2017,</a:t>
            </a:r>
            <a:r>
              <a:rPr dirty="0" sz="1200" spc="-2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2022).</a:t>
            </a:r>
            <a:endParaRPr sz="1200">
              <a:latin typeface="Trebuchet MS"/>
              <a:cs typeface="Trebuchet MS"/>
            </a:endParaRPr>
          </a:p>
          <a:p>
            <a:pPr lvl="1" marL="469900" indent="-457200">
              <a:lnSpc>
                <a:spcPts val="1410"/>
              </a:lnSpc>
              <a:spcBef>
                <a:spcPts val="1090"/>
              </a:spcBef>
              <a:buAutoNum type="arabicPeriod" startAt="5"/>
              <a:tabLst>
                <a:tab pos="469900" algn="l"/>
              </a:tabLst>
            </a:pPr>
            <a:r>
              <a:rPr dirty="0" sz="1200" spc="-35" b="1">
                <a:solidFill>
                  <a:srgbClr val="2F5496"/>
                </a:solidFill>
                <a:latin typeface="Arial"/>
                <a:cs typeface="Arial"/>
              </a:rPr>
              <a:t>Effective</a:t>
            </a:r>
            <a:r>
              <a:rPr dirty="0" sz="1200" spc="-9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F5496"/>
                </a:solidFill>
                <a:latin typeface="Arial"/>
                <a:cs typeface="Arial"/>
              </a:rPr>
              <a:t>Performance</a:t>
            </a:r>
            <a:r>
              <a:rPr dirty="0" sz="1200" spc="-8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F5496"/>
                </a:solidFill>
                <a:latin typeface="Arial"/>
                <a:cs typeface="Arial"/>
              </a:rPr>
              <a:t>Management</a:t>
            </a:r>
            <a:r>
              <a:rPr dirty="0" sz="1200" spc="-8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F5496"/>
                </a:solidFill>
                <a:latin typeface="Arial"/>
                <a:cs typeface="Arial"/>
              </a:rPr>
              <a:t>System</a:t>
            </a:r>
            <a:endParaRPr sz="1200">
              <a:latin typeface="Arial"/>
              <a:cs typeface="Arial"/>
            </a:endParaRPr>
          </a:p>
          <a:p>
            <a:pPr algn="just" marL="12700" marR="20320">
              <a:lnSpc>
                <a:spcPts val="1450"/>
              </a:lnSpc>
              <a:spcBef>
                <a:spcPts val="10"/>
              </a:spcBef>
            </a:pP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successful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this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second-generation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(2023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2027)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will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large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extent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depend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-1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an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effective</a:t>
            </a:r>
            <a:r>
              <a:rPr dirty="0" sz="1200" spc="-1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development,</a:t>
            </a:r>
            <a:r>
              <a:rPr dirty="0" sz="1200" spc="-2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adoption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sound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logical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performance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management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system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also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line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existingTeacher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Management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Kenya.The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will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ensure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individual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employee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performance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institutional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collective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performance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aligned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goals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objectives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this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Plan.</a:t>
            </a:r>
            <a:r>
              <a:rPr dirty="0" sz="1200" spc="-2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Specifically,</a:t>
            </a:r>
            <a:r>
              <a:rPr dirty="0" sz="1200" spc="-2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will:</a:t>
            </a:r>
            <a:endParaRPr sz="1200">
              <a:latin typeface="Trebuchet MS"/>
              <a:cs typeface="Trebuchet MS"/>
            </a:endParaRPr>
          </a:p>
          <a:p>
            <a:pPr algn="just" lvl="2" marL="469265" indent="-228600">
              <a:lnSpc>
                <a:spcPts val="1340"/>
              </a:lnSpc>
              <a:buAutoNum type="alphaLcParenBoth"/>
              <a:tabLst>
                <a:tab pos="469265" algn="l"/>
              </a:tabLst>
            </a:pP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Remain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committed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to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vision,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mission,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core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values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thematic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planning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areas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endParaRPr sz="1200">
              <a:latin typeface="Trebuchet MS"/>
              <a:cs typeface="Trebuchet MS"/>
            </a:endParaRPr>
          </a:p>
          <a:p>
            <a:pPr marL="469265">
              <a:lnSpc>
                <a:spcPts val="1415"/>
              </a:lnSpc>
              <a:spcBef>
                <a:spcPts val="10"/>
              </a:spcBef>
            </a:pP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espoused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Plan.</a:t>
            </a:r>
            <a:endParaRPr sz="1200">
              <a:latin typeface="Trebuchet MS"/>
              <a:cs typeface="Trebuchet MS"/>
            </a:endParaRPr>
          </a:p>
          <a:p>
            <a:pPr lvl="2" marL="469265" marR="20320" indent="-228600">
              <a:lnSpc>
                <a:spcPts val="1450"/>
              </a:lnSpc>
              <a:spcBef>
                <a:spcPts val="15"/>
              </a:spcBef>
              <a:buAutoNum type="alphaLcParenBoth" startAt="2"/>
              <a:tabLst>
                <a:tab pos="469265" algn="l"/>
              </a:tabLst>
            </a:pP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Remain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focused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domestication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specific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objectives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realization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targeted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results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outlined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Matrix;</a:t>
            </a:r>
            <a:endParaRPr sz="1200">
              <a:latin typeface="Trebuchet MS"/>
              <a:cs typeface="Trebuchet MS"/>
            </a:endParaRPr>
          </a:p>
          <a:p>
            <a:pPr lvl="2" marL="468630" indent="-227965">
              <a:lnSpc>
                <a:spcPts val="1340"/>
              </a:lnSpc>
              <a:buAutoNum type="alphaLcParenBoth" startAt="2"/>
              <a:tabLst>
                <a:tab pos="468630" algn="l"/>
              </a:tabLst>
            </a:pP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consultation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the</a:t>
            </a:r>
            <a:r>
              <a:rPr dirty="0" sz="1200" spc="-2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TSC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County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Director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and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KNEC,</a:t>
            </a:r>
            <a:r>
              <a:rPr dirty="0" sz="1200" spc="-2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enhance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staff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professional</a:t>
            </a:r>
            <a:endParaRPr sz="1200">
              <a:latin typeface="Trebuchet MS"/>
              <a:cs typeface="Trebuchet MS"/>
            </a:endParaRPr>
          </a:p>
          <a:p>
            <a:pPr marL="469265" marR="20320">
              <a:lnSpc>
                <a:spcPct val="100000"/>
              </a:lnSpc>
              <a:spcBef>
                <a:spcPts val="10"/>
              </a:spcBef>
            </a:pP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development,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especially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providing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subject-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specific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examiners'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trainings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capacity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development;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24</a:t>
            </a:r>
            <a:r>
              <a:rPr dirty="0"/>
              <a:t> | </a:t>
            </a:r>
            <a:r>
              <a:rPr dirty="0" spc="-30">
                <a:solidFill>
                  <a:srgbClr val="FFFFFF"/>
                </a:solidFill>
              </a:rPr>
              <a:t>Page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819490" y="2820109"/>
            <a:ext cx="7304405" cy="10243185"/>
            <a:chOff x="1819490" y="2820109"/>
            <a:chExt cx="7304405" cy="10243185"/>
          </a:xfrm>
        </p:grpSpPr>
        <p:sp>
          <p:nvSpPr>
            <p:cNvPr id="3" name="object 3" descr=""/>
            <p:cNvSpPr/>
            <p:nvPr/>
          </p:nvSpPr>
          <p:spPr>
            <a:xfrm>
              <a:off x="2048079" y="3480771"/>
              <a:ext cx="7075805" cy="9582150"/>
            </a:xfrm>
            <a:custGeom>
              <a:avLst/>
              <a:gdLst/>
              <a:ahLst/>
              <a:cxnLst/>
              <a:rect l="l" t="t" r="r" b="b"/>
              <a:pathLst>
                <a:path w="7075805" h="9582150">
                  <a:moveTo>
                    <a:pt x="7075354" y="0"/>
                  </a:moveTo>
                  <a:lnTo>
                    <a:pt x="0" y="0"/>
                  </a:lnTo>
                  <a:lnTo>
                    <a:pt x="0" y="9582144"/>
                  </a:lnTo>
                  <a:lnTo>
                    <a:pt x="7075354" y="9582144"/>
                  </a:lnTo>
                  <a:lnTo>
                    <a:pt x="7075354" y="0"/>
                  </a:lnTo>
                  <a:close/>
                </a:path>
              </a:pathLst>
            </a:custGeom>
            <a:solidFill>
              <a:srgbClr val="4BB3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819490" y="2820109"/>
              <a:ext cx="6381115" cy="9843135"/>
            </a:xfrm>
            <a:custGeom>
              <a:avLst/>
              <a:gdLst/>
              <a:ahLst/>
              <a:cxnLst/>
              <a:rect l="l" t="t" r="r" b="b"/>
              <a:pathLst>
                <a:path w="6381115" h="9843135">
                  <a:moveTo>
                    <a:pt x="6380869" y="0"/>
                  </a:moveTo>
                  <a:lnTo>
                    <a:pt x="0" y="0"/>
                  </a:lnTo>
                  <a:lnTo>
                    <a:pt x="0" y="9842680"/>
                  </a:lnTo>
                  <a:lnTo>
                    <a:pt x="6380869" y="9842680"/>
                  </a:lnTo>
                  <a:lnTo>
                    <a:pt x="63808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2591842" y="2891539"/>
            <a:ext cx="24282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10" b="1">
                <a:solidFill>
                  <a:srgbClr val="4BB34B"/>
                </a:solidFill>
                <a:latin typeface="Arial"/>
                <a:cs typeface="Arial"/>
              </a:rPr>
              <a:t>Table</a:t>
            </a:r>
            <a:r>
              <a:rPr dirty="0" sz="2400" spc="-50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2400" spc="-110" b="1">
                <a:solidFill>
                  <a:srgbClr val="4BB34B"/>
                </a:solidFill>
                <a:latin typeface="Arial"/>
                <a:cs typeface="Arial"/>
              </a:rPr>
              <a:t>of</a:t>
            </a:r>
            <a:r>
              <a:rPr dirty="0" sz="2400" spc="-50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2400" spc="-60" b="1">
                <a:solidFill>
                  <a:srgbClr val="4BB34B"/>
                </a:solidFill>
                <a:latin typeface="Arial"/>
                <a:cs typeface="Arial"/>
              </a:rPr>
              <a:t>Contents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4376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25" name="object 25" descr=""/>
          <p:cNvSpPr txBox="1"/>
          <p:nvPr/>
        </p:nvSpPr>
        <p:spPr>
          <a:xfrm>
            <a:off x="7747481" y="12702413"/>
            <a:ext cx="516890" cy="18542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b="1">
                <a:latin typeface="Arial"/>
                <a:cs typeface="Arial"/>
              </a:rPr>
              <a:t>iii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|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599532" y="10884472"/>
            <a:ext cx="812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0" b="1">
                <a:solidFill>
                  <a:srgbClr val="4BB34B"/>
                </a:solidFill>
                <a:latin typeface="Arial"/>
                <a:cs typeface="Arial"/>
              </a:rPr>
              <a:t>ANNEXES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140500" y="11058591"/>
            <a:ext cx="2617470" cy="615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3300"/>
              </a:lnSpc>
              <a:spcBef>
                <a:spcPts val="100"/>
              </a:spcBef>
            </a:pPr>
            <a:r>
              <a:rPr dirty="0" sz="900" spc="-45">
                <a:latin typeface="Trebuchet MS"/>
                <a:cs typeface="Trebuchet MS"/>
              </a:rPr>
              <a:t>Forwarding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Letter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by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the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County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Director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of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Education Certified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Copy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of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School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Registration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Certificate </a:t>
            </a:r>
            <a:r>
              <a:rPr dirty="0" sz="900" spc="-45">
                <a:latin typeface="Trebuchet MS"/>
                <a:cs typeface="Trebuchet MS"/>
              </a:rPr>
              <a:t>Certified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Copy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of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School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Land</a:t>
            </a:r>
            <a:r>
              <a:rPr dirty="0" sz="900" spc="-12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Title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Deed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842266" y="10824760"/>
            <a:ext cx="320675" cy="849630"/>
          </a:xfrm>
          <a:prstGeom prst="rect">
            <a:avLst/>
          </a:prstGeom>
        </p:spPr>
        <p:txBody>
          <a:bodyPr wrap="square" lIns="0" tIns="755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dirty="0" baseline="2314" sz="1800" spc="-15" b="1">
                <a:solidFill>
                  <a:srgbClr val="4BB34B"/>
                </a:solidFill>
                <a:latin typeface="Arial"/>
                <a:cs typeface="Arial"/>
              </a:rPr>
              <a:t>-</a:t>
            </a:r>
            <a:r>
              <a:rPr dirty="0" baseline="2314" sz="1800" spc="-270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baseline="2314" sz="1800" spc="-37" b="1">
                <a:solidFill>
                  <a:srgbClr val="4BB34B"/>
                </a:solidFill>
                <a:latin typeface="Arial"/>
                <a:cs typeface="Arial"/>
              </a:rPr>
              <a:t>46</a:t>
            </a:r>
            <a:r>
              <a:rPr dirty="0" sz="1200" spc="-25" b="1">
                <a:solidFill>
                  <a:srgbClr val="4BB34B"/>
                </a:solidFill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46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46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46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599532" y="11058591"/>
            <a:ext cx="108585" cy="1007110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900" spc="-55">
                <a:latin typeface="Trebuchet MS"/>
                <a:cs typeface="Trebuchet MS"/>
              </a:rPr>
              <a:t>1.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900" spc="-55">
                <a:latin typeface="Trebuchet MS"/>
                <a:cs typeface="Trebuchet MS"/>
              </a:rPr>
              <a:t>2.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900" spc="-55">
                <a:latin typeface="Trebuchet MS"/>
                <a:cs typeface="Trebuchet MS"/>
              </a:rPr>
              <a:t>3.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900" spc="-55">
                <a:latin typeface="Trebuchet MS"/>
                <a:cs typeface="Trebuchet MS"/>
              </a:rPr>
              <a:t>4.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900" spc="-55">
                <a:latin typeface="Trebuchet MS"/>
                <a:cs typeface="Trebuchet MS"/>
              </a:rPr>
              <a:t>5.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137757" y="11646854"/>
            <a:ext cx="4995545" cy="419100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900" spc="-35">
                <a:latin typeface="Trebuchet MS"/>
                <a:cs typeface="Trebuchet MS"/>
              </a:rPr>
              <a:t>Minutes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of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the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Board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of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Management</a:t>
            </a:r>
            <a:r>
              <a:rPr dirty="0" sz="900" spc="-110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Adopting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125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Approving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the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Strategic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Plan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for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Implementation</a:t>
            </a:r>
            <a:r>
              <a:rPr dirty="0" sz="900" spc="405">
                <a:latin typeface="Trebuchet MS"/>
                <a:cs typeface="Trebuchet MS"/>
              </a:rPr>
              <a:t> </a:t>
            </a: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46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470"/>
              </a:spcBef>
            </a:pPr>
            <a:r>
              <a:rPr dirty="0" sz="900" spc="-50">
                <a:latin typeface="Trebuchet MS"/>
                <a:cs typeface="Trebuchet MS"/>
              </a:rPr>
              <a:t>Project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Proposal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for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High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Priority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Turn-</a:t>
            </a:r>
            <a:r>
              <a:rPr dirty="0" sz="900" spc="-40">
                <a:latin typeface="Trebuchet MS"/>
                <a:cs typeface="Trebuchet MS"/>
              </a:rPr>
              <a:t>Key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Development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Projects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presented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to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the</a:t>
            </a:r>
            <a:r>
              <a:rPr dirty="0" sz="900" spc="-10">
                <a:latin typeface="Trebuchet MS"/>
                <a:cs typeface="Trebuchet MS"/>
              </a:rPr>
              <a:t> Ministry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599532" y="12174207"/>
            <a:ext cx="108585" cy="41592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900" spc="-55">
                <a:latin typeface="Trebuchet MS"/>
                <a:cs typeface="Trebuchet MS"/>
              </a:rPr>
              <a:t>6.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900" spc="-55">
                <a:latin typeface="Trebuchet MS"/>
                <a:cs typeface="Trebuchet MS"/>
              </a:rPr>
              <a:t>7.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139356" y="11976037"/>
            <a:ext cx="3917950" cy="614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335" marR="1268095" indent="-1270">
              <a:lnSpc>
                <a:spcPct val="143300"/>
              </a:lnSpc>
              <a:spcBef>
                <a:spcPts val="100"/>
              </a:spcBef>
            </a:pPr>
            <a:r>
              <a:rPr dirty="0" sz="900" spc="-65">
                <a:latin typeface="Trebuchet MS"/>
                <a:cs typeface="Trebuchet MS"/>
              </a:rPr>
              <a:t>of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Education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through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the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CDE,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Homa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75">
                <a:latin typeface="Trebuchet MS"/>
                <a:cs typeface="Trebuchet MS"/>
              </a:rPr>
              <a:t>Bay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County. </a:t>
            </a:r>
            <a:r>
              <a:rPr dirty="0" sz="900" spc="-45">
                <a:latin typeface="Trebuchet MS"/>
                <a:cs typeface="Trebuchet MS"/>
              </a:rPr>
              <a:t>Certified</a:t>
            </a:r>
            <a:r>
              <a:rPr dirty="0" sz="900">
                <a:latin typeface="Trebuchet MS"/>
                <a:cs typeface="Trebuchet MS"/>
              </a:rPr>
              <a:t> Copy </a:t>
            </a:r>
            <a:r>
              <a:rPr dirty="0" sz="900" spc="-55">
                <a:latin typeface="Trebuchet MS"/>
                <a:cs typeface="Trebuchet MS"/>
              </a:rPr>
              <a:t>of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School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Physical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Development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Site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Plan</a:t>
            </a:r>
            <a:endParaRPr sz="900">
              <a:latin typeface="Trebuchet MS"/>
              <a:cs typeface="Trebuchet MS"/>
            </a:endParaRPr>
          </a:p>
          <a:p>
            <a:pPr marL="13335">
              <a:lnSpc>
                <a:spcPct val="100000"/>
              </a:lnSpc>
              <a:spcBef>
                <a:spcPts val="455"/>
              </a:spcBef>
            </a:pPr>
            <a:r>
              <a:rPr dirty="0" sz="900" spc="-45">
                <a:latin typeface="Trebuchet MS"/>
                <a:cs typeface="Trebuchet MS"/>
              </a:rPr>
              <a:t>Certified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Copies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of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Major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Infrastructural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Development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Plans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with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Bills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of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Quantities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842266" y="11976037"/>
            <a:ext cx="290830" cy="614045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46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47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47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598732" y="5444309"/>
            <a:ext cx="3660140" cy="44704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1200" b="1">
                <a:solidFill>
                  <a:srgbClr val="4BB34B"/>
                </a:solidFill>
                <a:latin typeface="Arial"/>
                <a:cs typeface="Arial"/>
              </a:rPr>
              <a:t>CHAPTER</a:t>
            </a:r>
            <a:r>
              <a:rPr dirty="0" sz="1200" spc="270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4BB34B"/>
                </a:solidFill>
                <a:latin typeface="Arial"/>
                <a:cs typeface="Arial"/>
              </a:rPr>
              <a:t>FOUR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dirty="0" sz="1000" spc="60" b="1">
                <a:solidFill>
                  <a:srgbClr val="4BB34B"/>
                </a:solidFill>
                <a:latin typeface="Arial"/>
                <a:cs typeface="Arial"/>
              </a:rPr>
              <a:t>COORDINATION</a:t>
            </a:r>
            <a:r>
              <a:rPr dirty="0" sz="1000" spc="-30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1000" spc="70" b="1">
                <a:solidFill>
                  <a:srgbClr val="4BB34B"/>
                </a:solidFill>
                <a:latin typeface="Arial"/>
                <a:cs typeface="Arial"/>
              </a:rPr>
              <a:t>AND</a:t>
            </a:r>
            <a:r>
              <a:rPr dirty="0" sz="1000" spc="110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1000" spc="20" b="1">
                <a:solidFill>
                  <a:srgbClr val="4BB34B"/>
                </a:solidFill>
                <a:latin typeface="Arial"/>
                <a:cs typeface="Arial"/>
              </a:rPr>
              <a:t>IMPLEMENTATION</a:t>
            </a:r>
            <a:r>
              <a:rPr dirty="0" sz="1000" spc="125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4BB34B"/>
                </a:solidFill>
                <a:latin typeface="Arial"/>
                <a:cs typeface="Arial"/>
              </a:rPr>
              <a:t>FRAMEWORK.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841466" y="5472452"/>
            <a:ext cx="295275" cy="3161665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1000" b="1">
                <a:solidFill>
                  <a:srgbClr val="4BB34B"/>
                </a:solidFill>
                <a:latin typeface="Arial"/>
                <a:cs typeface="Arial"/>
              </a:rPr>
              <a:t>-</a:t>
            </a:r>
            <a:r>
              <a:rPr dirty="0" sz="1000" spc="-60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4BB34B"/>
                </a:solidFill>
                <a:latin typeface="Arial"/>
                <a:cs typeface="Arial"/>
              </a:rPr>
              <a:t>23</a:t>
            </a:r>
            <a:r>
              <a:rPr dirty="0" sz="1000" spc="-145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1000" spc="-50" b="1">
                <a:solidFill>
                  <a:srgbClr val="4BB34B"/>
                </a:solidFill>
                <a:latin typeface="Arial"/>
                <a:cs typeface="Arial"/>
              </a:rPr>
              <a:t>-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000" b="1">
                <a:solidFill>
                  <a:srgbClr val="4BB34B"/>
                </a:solidFill>
                <a:latin typeface="Arial"/>
                <a:cs typeface="Arial"/>
              </a:rPr>
              <a:t>-</a:t>
            </a:r>
            <a:r>
              <a:rPr dirty="0" sz="1000" spc="-60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4BB34B"/>
                </a:solidFill>
                <a:latin typeface="Arial"/>
                <a:cs typeface="Arial"/>
              </a:rPr>
              <a:t>23</a:t>
            </a:r>
            <a:r>
              <a:rPr dirty="0" sz="1000" spc="-145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1000" spc="-50" b="1">
                <a:solidFill>
                  <a:srgbClr val="4BB34B"/>
                </a:solidFill>
                <a:latin typeface="Arial"/>
                <a:cs typeface="Arial"/>
              </a:rPr>
              <a:t>-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23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23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24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25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25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26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26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28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28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32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33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33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34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34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841466" y="8800485"/>
            <a:ext cx="2908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36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816066" y="9056194"/>
            <a:ext cx="341630" cy="443865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665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38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65"/>
              </a:spcBef>
            </a:pPr>
            <a:r>
              <a:rPr dirty="0" baseline="6172" sz="1350" b="1">
                <a:latin typeface="Arial"/>
                <a:cs typeface="Arial"/>
              </a:rPr>
              <a:t>-</a:t>
            </a:r>
            <a:r>
              <a:rPr dirty="0" baseline="6172" sz="1350" spc="-7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40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baseline="6172" sz="1350" spc="-75" b="1">
                <a:latin typeface="Arial"/>
                <a:cs typeface="Arial"/>
              </a:rPr>
              <a:t>-</a:t>
            </a:r>
            <a:endParaRPr baseline="6172" sz="13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598732" y="9922150"/>
            <a:ext cx="248285" cy="810260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900" spc="-60">
                <a:latin typeface="Trebuchet MS"/>
                <a:cs typeface="Trebuchet MS"/>
              </a:rPr>
              <a:t>4.13.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900" spc="-60">
                <a:latin typeface="Trebuchet MS"/>
                <a:cs typeface="Trebuchet MS"/>
              </a:rPr>
              <a:t>4.14.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900" spc="-60">
                <a:latin typeface="Trebuchet MS"/>
                <a:cs typeface="Trebuchet MS"/>
              </a:rPr>
              <a:t>4.15.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900" spc="-60">
                <a:latin typeface="Trebuchet MS"/>
                <a:cs typeface="Trebuchet MS"/>
              </a:rPr>
              <a:t>4.16.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798792" y="9728599"/>
            <a:ext cx="333375" cy="100393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900" spc="-10" b="1">
                <a:latin typeface="Arial"/>
                <a:cs typeface="Arial"/>
              </a:rPr>
              <a:t>.</a:t>
            </a:r>
            <a:r>
              <a:rPr dirty="0" sz="900" spc="-16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41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55244">
              <a:lnSpc>
                <a:spcPct val="100000"/>
              </a:lnSpc>
              <a:spcBef>
                <a:spcPts val="455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41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55244">
              <a:lnSpc>
                <a:spcPct val="100000"/>
              </a:lnSpc>
              <a:spcBef>
                <a:spcPts val="470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42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55244">
              <a:lnSpc>
                <a:spcPct val="100000"/>
              </a:lnSpc>
              <a:spcBef>
                <a:spcPts val="455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45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55244">
              <a:lnSpc>
                <a:spcPct val="100000"/>
              </a:lnSpc>
              <a:spcBef>
                <a:spcPts val="470"/>
              </a:spcBef>
            </a:pP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45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598732" y="5864631"/>
            <a:ext cx="4937125" cy="486791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lvl="1" marL="553085" indent="-540385">
              <a:lnSpc>
                <a:spcPct val="100000"/>
              </a:lnSpc>
              <a:spcBef>
                <a:spcPts val="555"/>
              </a:spcBef>
              <a:buAutoNum type="arabicPeriod"/>
              <a:tabLst>
                <a:tab pos="553085" algn="l"/>
              </a:tabLst>
            </a:pPr>
            <a:r>
              <a:rPr dirty="0" sz="900" spc="-10">
                <a:latin typeface="Trebuchet MS"/>
                <a:cs typeface="Trebuchet MS"/>
              </a:rPr>
              <a:t>Overview</a:t>
            </a:r>
            <a:endParaRPr sz="900">
              <a:latin typeface="Trebuchet MS"/>
              <a:cs typeface="Trebuchet MS"/>
            </a:endParaRPr>
          </a:p>
          <a:p>
            <a:pPr lvl="1" marL="553085" indent="-540385">
              <a:lnSpc>
                <a:spcPct val="100000"/>
              </a:lnSpc>
              <a:spcBef>
                <a:spcPts val="455"/>
              </a:spcBef>
              <a:buAutoNum type="arabicPeriod"/>
              <a:tabLst>
                <a:tab pos="553085" algn="l"/>
              </a:tabLst>
            </a:pPr>
            <a:r>
              <a:rPr dirty="0" sz="900" spc="-55">
                <a:latin typeface="Trebuchet MS"/>
                <a:cs typeface="Trebuchet MS"/>
              </a:rPr>
              <a:t>Strategy</a:t>
            </a:r>
            <a:r>
              <a:rPr dirty="0" sz="900" spc="4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Implementation </a:t>
            </a:r>
            <a:r>
              <a:rPr dirty="0" sz="900" spc="-10">
                <a:latin typeface="Trebuchet MS"/>
                <a:cs typeface="Trebuchet MS"/>
              </a:rPr>
              <a:t>Approach</a:t>
            </a:r>
            <a:endParaRPr sz="900">
              <a:latin typeface="Trebuchet MS"/>
              <a:cs typeface="Trebuchet MS"/>
            </a:endParaRPr>
          </a:p>
          <a:p>
            <a:pPr lvl="1" marL="553085" indent="-540385">
              <a:lnSpc>
                <a:spcPct val="100000"/>
              </a:lnSpc>
              <a:spcBef>
                <a:spcPts val="470"/>
              </a:spcBef>
              <a:buAutoNum type="arabicPeriod"/>
              <a:tabLst>
                <a:tab pos="553085" algn="l"/>
              </a:tabLst>
            </a:pPr>
            <a:r>
              <a:rPr dirty="0" sz="900" spc="-50">
                <a:latin typeface="Trebuchet MS"/>
                <a:cs typeface="Trebuchet MS"/>
              </a:rPr>
              <a:t>Organizational</a:t>
            </a:r>
            <a:r>
              <a:rPr dirty="0" sz="900" spc="5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Structure</a:t>
            </a:r>
            <a:endParaRPr sz="900">
              <a:latin typeface="Trebuchet MS"/>
              <a:cs typeface="Trebuchet MS"/>
            </a:endParaRPr>
          </a:p>
          <a:p>
            <a:pPr lvl="1" marL="553085" indent="-540385">
              <a:lnSpc>
                <a:spcPct val="100000"/>
              </a:lnSpc>
              <a:spcBef>
                <a:spcPts val="465"/>
              </a:spcBef>
              <a:buAutoNum type="arabicPeriod"/>
              <a:tabLst>
                <a:tab pos="553085" algn="l"/>
              </a:tabLst>
            </a:pPr>
            <a:r>
              <a:rPr dirty="0" sz="900" spc="-40">
                <a:latin typeface="Trebuchet MS"/>
                <a:cs typeface="Trebuchet MS"/>
              </a:rPr>
              <a:t>Optimal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75">
                <a:latin typeface="Trebuchet MS"/>
                <a:cs typeface="Trebuchet MS"/>
              </a:rPr>
              <a:t>Staffing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Levels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Human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Resource</a:t>
            </a:r>
            <a:r>
              <a:rPr dirty="0" sz="900" spc="-10">
                <a:latin typeface="Trebuchet MS"/>
                <a:cs typeface="Trebuchet MS"/>
              </a:rPr>
              <a:t> Capacity</a:t>
            </a:r>
            <a:endParaRPr sz="900">
              <a:latin typeface="Trebuchet MS"/>
              <a:cs typeface="Trebuchet MS"/>
            </a:endParaRPr>
          </a:p>
          <a:p>
            <a:pPr lvl="1" marL="553085" indent="-540385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553085" algn="l"/>
              </a:tabLst>
            </a:pPr>
            <a:r>
              <a:rPr dirty="0" sz="900" spc="-75">
                <a:latin typeface="Trebuchet MS"/>
                <a:cs typeface="Trebuchet MS"/>
              </a:rPr>
              <a:t>Effective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Performance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Management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System</a:t>
            </a:r>
            <a:endParaRPr sz="900">
              <a:latin typeface="Trebuchet MS"/>
              <a:cs typeface="Trebuchet MS"/>
            </a:endParaRPr>
          </a:p>
          <a:p>
            <a:pPr lvl="1" marL="553085" indent="-540385">
              <a:lnSpc>
                <a:spcPct val="100000"/>
              </a:lnSpc>
              <a:spcBef>
                <a:spcPts val="470"/>
              </a:spcBef>
              <a:buAutoNum type="arabicPeriod"/>
              <a:tabLst>
                <a:tab pos="553085" algn="l"/>
              </a:tabLst>
            </a:pPr>
            <a:r>
              <a:rPr dirty="0" sz="900" spc="-60">
                <a:latin typeface="Trebuchet MS"/>
                <a:cs typeface="Trebuchet MS"/>
              </a:rPr>
              <a:t>Creativity,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Innovation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and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Prudent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Management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of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Resources</a:t>
            </a:r>
            <a:endParaRPr sz="900">
              <a:latin typeface="Trebuchet MS"/>
              <a:cs typeface="Trebuchet MS"/>
            </a:endParaRPr>
          </a:p>
          <a:p>
            <a:pPr lvl="1" marL="553085" indent="-540385">
              <a:lnSpc>
                <a:spcPct val="100000"/>
              </a:lnSpc>
              <a:spcBef>
                <a:spcPts val="465"/>
              </a:spcBef>
              <a:buAutoNum type="arabicPeriod"/>
              <a:tabLst>
                <a:tab pos="553085" algn="l"/>
              </a:tabLst>
            </a:pPr>
            <a:r>
              <a:rPr dirty="0" sz="900" spc="-90">
                <a:latin typeface="Trebuchet MS"/>
                <a:cs typeface="Trebuchet MS"/>
              </a:rPr>
              <a:t>Staff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Students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Motivation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Productivity</a:t>
            </a:r>
            <a:endParaRPr sz="900">
              <a:latin typeface="Trebuchet MS"/>
              <a:cs typeface="Trebuchet MS"/>
            </a:endParaRPr>
          </a:p>
          <a:p>
            <a:pPr lvl="1" marL="553085" indent="-540385">
              <a:lnSpc>
                <a:spcPct val="100000"/>
              </a:lnSpc>
              <a:spcBef>
                <a:spcPts val="455"/>
              </a:spcBef>
              <a:buAutoNum type="arabicPeriod"/>
              <a:tabLst>
                <a:tab pos="553085" algn="l"/>
              </a:tabLst>
            </a:pPr>
            <a:r>
              <a:rPr dirty="0" sz="900" spc="-50">
                <a:latin typeface="Trebuchet MS"/>
                <a:cs typeface="Trebuchet MS"/>
              </a:rPr>
              <a:t>Integration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of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ICT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in</a:t>
            </a:r>
            <a:r>
              <a:rPr dirty="0" sz="900" spc="-105">
                <a:latin typeface="Trebuchet MS"/>
                <a:cs typeface="Trebuchet MS"/>
              </a:rPr>
              <a:t> </a:t>
            </a:r>
            <a:r>
              <a:rPr dirty="0" sz="900" spc="-100">
                <a:latin typeface="Trebuchet MS"/>
                <a:cs typeface="Trebuchet MS"/>
              </a:rPr>
              <a:t>Tea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ching,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Learning,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Exam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Administration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School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Management</a:t>
            </a:r>
            <a:endParaRPr sz="900">
              <a:latin typeface="Trebuchet MS"/>
              <a:cs typeface="Trebuchet MS"/>
            </a:endParaRPr>
          </a:p>
          <a:p>
            <a:pPr lvl="1" marL="553085" indent="-540385">
              <a:lnSpc>
                <a:spcPct val="100000"/>
              </a:lnSpc>
              <a:spcBef>
                <a:spcPts val="470"/>
              </a:spcBef>
              <a:buAutoNum type="arabicPeriod"/>
              <a:tabLst>
                <a:tab pos="553085" algn="l"/>
              </a:tabLst>
            </a:pPr>
            <a:r>
              <a:rPr dirty="0" sz="900" spc="-50">
                <a:latin typeface="Trebuchet MS"/>
                <a:cs typeface="Trebuchet MS"/>
              </a:rPr>
              <a:t>Stakeholder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Mapping,</a:t>
            </a:r>
            <a:r>
              <a:rPr dirty="0" sz="900" spc="-85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Analysis</a:t>
            </a:r>
            <a:r>
              <a:rPr dirty="0" sz="900" spc="25">
                <a:latin typeface="Trebuchet MS"/>
                <a:cs typeface="Trebuchet MS"/>
              </a:rPr>
              <a:t> </a:t>
            </a:r>
            <a:r>
              <a:rPr dirty="0" sz="900" spc="-75">
                <a:latin typeface="Trebuchet MS"/>
                <a:cs typeface="Trebuchet MS"/>
              </a:rPr>
              <a:t>and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Management</a:t>
            </a:r>
            <a:endParaRPr sz="900">
              <a:latin typeface="Trebuchet MS"/>
              <a:cs typeface="Trebuchet MS"/>
            </a:endParaRPr>
          </a:p>
          <a:p>
            <a:pPr lvl="1" marL="553085" indent="-540385">
              <a:lnSpc>
                <a:spcPct val="100000"/>
              </a:lnSpc>
              <a:spcBef>
                <a:spcPts val="455"/>
              </a:spcBef>
              <a:buAutoNum type="arabicPeriod"/>
              <a:tabLst>
                <a:tab pos="553085" algn="l"/>
              </a:tabLst>
            </a:pPr>
            <a:r>
              <a:rPr dirty="0" sz="900" spc="-45">
                <a:latin typeface="Trebuchet MS"/>
                <a:cs typeface="Trebuchet MS"/>
              </a:rPr>
              <a:t>Collaboration,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Networking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Partnership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Building</a:t>
            </a:r>
            <a:endParaRPr sz="900">
              <a:latin typeface="Trebuchet MS"/>
              <a:cs typeface="Trebuchet MS"/>
            </a:endParaRPr>
          </a:p>
          <a:p>
            <a:pPr lvl="1" marL="553085" indent="-540385">
              <a:lnSpc>
                <a:spcPct val="100000"/>
              </a:lnSpc>
              <a:spcBef>
                <a:spcPts val="470"/>
              </a:spcBef>
              <a:buAutoNum type="arabicPeriod"/>
              <a:tabLst>
                <a:tab pos="553085" algn="l"/>
              </a:tabLst>
            </a:pPr>
            <a:r>
              <a:rPr dirty="0" sz="900" spc="-25">
                <a:latin typeface="Trebuchet MS"/>
                <a:cs typeface="Trebuchet MS"/>
              </a:rPr>
              <a:t>Resource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Mobilization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Fundraising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by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Potential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Sources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of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Funds</a:t>
            </a:r>
            <a:endParaRPr sz="900">
              <a:latin typeface="Trebuchet MS"/>
              <a:cs typeface="Trebuchet MS"/>
            </a:endParaRPr>
          </a:p>
          <a:p>
            <a:pPr lvl="1" marL="553085" indent="-540385">
              <a:lnSpc>
                <a:spcPct val="100000"/>
              </a:lnSpc>
              <a:spcBef>
                <a:spcPts val="465"/>
              </a:spcBef>
              <a:buAutoNum type="arabicPeriod"/>
              <a:tabLst>
                <a:tab pos="553085" algn="l"/>
              </a:tabLst>
            </a:pPr>
            <a:r>
              <a:rPr dirty="0" sz="900" spc="-55">
                <a:latin typeface="Trebuchet MS"/>
                <a:cs typeface="Trebuchet MS"/>
              </a:rPr>
              <a:t>Institutional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Sustainability</a:t>
            </a:r>
            <a:endParaRPr sz="900">
              <a:latin typeface="Trebuchet MS"/>
              <a:cs typeface="Trebuchet MS"/>
            </a:endParaRPr>
          </a:p>
          <a:p>
            <a:pPr lvl="2" marL="553085" indent="-540385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553085" algn="l"/>
              </a:tabLst>
            </a:pPr>
            <a:r>
              <a:rPr dirty="0" sz="900" spc="-65">
                <a:latin typeface="Trebuchet MS"/>
                <a:cs typeface="Trebuchet MS"/>
              </a:rPr>
              <a:t>Strategic</a:t>
            </a:r>
            <a:r>
              <a:rPr dirty="0" sz="900" spc="6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Goal:</a:t>
            </a:r>
            <a:endParaRPr sz="900">
              <a:latin typeface="Trebuchet MS"/>
              <a:cs typeface="Trebuchet MS"/>
            </a:endParaRPr>
          </a:p>
          <a:p>
            <a:pPr lvl="3" marL="553085" indent="-540385">
              <a:lnSpc>
                <a:spcPct val="100000"/>
              </a:lnSpc>
              <a:spcBef>
                <a:spcPts val="465"/>
              </a:spcBef>
              <a:buAutoNum type="arabicPeriod"/>
              <a:tabLst>
                <a:tab pos="553085" algn="l"/>
              </a:tabLst>
            </a:pPr>
            <a:r>
              <a:rPr dirty="0" sz="900" spc="-65">
                <a:latin typeface="Trebuchet MS"/>
                <a:cs typeface="Trebuchet MS"/>
              </a:rPr>
              <a:t>Strategic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Objective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85">
                <a:latin typeface="Trebuchet MS"/>
                <a:cs typeface="Trebuchet MS"/>
              </a:rPr>
              <a:t>1: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Develop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95">
                <a:latin typeface="Trebuchet MS"/>
                <a:cs typeface="Trebuchet MS"/>
              </a:rPr>
              <a:t>a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School</a:t>
            </a:r>
            <a:r>
              <a:rPr dirty="0" sz="900" spc="45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Culture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13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Tradition</a:t>
            </a:r>
            <a:endParaRPr sz="900">
              <a:latin typeface="Trebuchet MS"/>
              <a:cs typeface="Trebuchet MS"/>
            </a:endParaRPr>
          </a:p>
          <a:p>
            <a:pPr lvl="3" marL="553085" marR="5080" indent="-541020">
              <a:lnSpc>
                <a:spcPct val="100000"/>
              </a:lnSpc>
              <a:spcBef>
                <a:spcPts val="470"/>
              </a:spcBef>
              <a:buAutoNum type="arabicPeriod"/>
              <a:tabLst>
                <a:tab pos="581660" algn="l"/>
              </a:tabLst>
            </a:pPr>
            <a:r>
              <a:rPr dirty="0" sz="900" spc="-65">
                <a:latin typeface="Trebuchet MS"/>
                <a:cs typeface="Trebuchet MS"/>
              </a:rPr>
              <a:t>Strategic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Objective</a:t>
            </a:r>
            <a:r>
              <a:rPr dirty="0" sz="900">
                <a:latin typeface="Trebuchet MS"/>
                <a:cs typeface="Trebuchet MS"/>
              </a:rPr>
              <a:t> No.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85">
                <a:latin typeface="Trebuchet MS"/>
                <a:cs typeface="Trebuchet MS"/>
              </a:rPr>
              <a:t>2:</a:t>
            </a:r>
            <a:r>
              <a:rPr dirty="0" sz="900" spc="-10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Achieve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sustain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excellence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in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academic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performance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85">
                <a:latin typeface="Trebuchet MS"/>
                <a:cs typeface="Trebuchet MS"/>
              </a:rPr>
              <a:t>at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85">
                <a:latin typeface="Trebuchet MS"/>
                <a:cs typeface="Trebuchet MS"/>
              </a:rPr>
              <a:t>all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levels 	(Form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I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-</a:t>
            </a:r>
            <a:r>
              <a:rPr dirty="0" sz="900" spc="-50">
                <a:latin typeface="Trebuchet MS"/>
                <a:cs typeface="Trebuchet MS"/>
              </a:rPr>
              <a:t>IV),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attaining</a:t>
            </a:r>
            <a:r>
              <a:rPr dirty="0" sz="900" spc="-9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MSS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of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85">
                <a:latin typeface="Trebuchet MS"/>
                <a:cs typeface="Trebuchet MS"/>
              </a:rPr>
              <a:t>at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least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9.5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in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subsequent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KCSE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Exams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year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-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on</a:t>
            </a:r>
            <a:endParaRPr sz="900">
              <a:latin typeface="Trebuchet MS"/>
              <a:cs typeface="Trebuchet MS"/>
            </a:endParaRPr>
          </a:p>
          <a:p>
            <a:pPr lvl="3" marL="553085" marR="102235" indent="-541020">
              <a:lnSpc>
                <a:spcPts val="1040"/>
              </a:lnSpc>
              <a:spcBef>
                <a:spcPts val="490"/>
              </a:spcBef>
              <a:buAutoNum type="arabicPeriod"/>
              <a:tabLst>
                <a:tab pos="594360" algn="l"/>
              </a:tabLst>
            </a:pPr>
            <a:r>
              <a:rPr dirty="0" sz="900" spc="-65">
                <a:latin typeface="Trebuchet MS"/>
                <a:cs typeface="Trebuchet MS"/>
              </a:rPr>
              <a:t>Strategic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Objective</a:t>
            </a:r>
            <a:r>
              <a:rPr dirty="0" sz="900">
                <a:latin typeface="Trebuchet MS"/>
                <a:cs typeface="Trebuchet MS"/>
              </a:rPr>
              <a:t> No. </a:t>
            </a:r>
            <a:r>
              <a:rPr dirty="0" sz="900" spc="-85">
                <a:latin typeface="Trebuchet MS"/>
                <a:cs typeface="Trebuchet MS"/>
              </a:rPr>
              <a:t>3: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Improve,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Expand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Maintain</a:t>
            </a:r>
            <a:r>
              <a:rPr dirty="0" sz="900" spc="-9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Adequate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School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Infrastructure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for </a:t>
            </a:r>
            <a:r>
              <a:rPr dirty="0" sz="900" spc="-25">
                <a:latin typeface="Trebuchet MS"/>
                <a:cs typeface="Trebuchet MS"/>
              </a:rPr>
              <a:t>	</a:t>
            </a:r>
            <a:r>
              <a:rPr dirty="0" sz="900" spc="-35">
                <a:latin typeface="Trebuchet MS"/>
                <a:cs typeface="Trebuchet MS"/>
              </a:rPr>
              <a:t>Delivery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of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QualityEducation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in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95">
                <a:latin typeface="Trebuchet MS"/>
                <a:cs typeface="Trebuchet MS"/>
              </a:rPr>
              <a:t>a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conducive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livable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learning</a:t>
            </a:r>
            <a:r>
              <a:rPr dirty="0" sz="900" spc="-10">
                <a:latin typeface="Trebuchet MS"/>
                <a:cs typeface="Trebuchet MS"/>
              </a:rPr>
              <a:t> environment</a:t>
            </a:r>
            <a:endParaRPr sz="900">
              <a:latin typeface="Trebuchet MS"/>
              <a:cs typeface="Trebuchet MS"/>
            </a:endParaRPr>
          </a:p>
          <a:p>
            <a:pPr lvl="3" marL="553085" marR="218440" indent="-541020">
              <a:lnSpc>
                <a:spcPct val="101299"/>
              </a:lnSpc>
              <a:spcBef>
                <a:spcPts val="430"/>
              </a:spcBef>
              <a:buAutoNum type="arabicPeriod"/>
              <a:tabLst>
                <a:tab pos="563245" algn="l"/>
              </a:tabLst>
            </a:pPr>
            <a:r>
              <a:rPr dirty="0" sz="900" spc="-65">
                <a:latin typeface="Trebuchet MS"/>
                <a:cs typeface="Trebuchet MS"/>
              </a:rPr>
              <a:t>Strategic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Objective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No. </a:t>
            </a:r>
            <a:r>
              <a:rPr dirty="0" sz="900" spc="-85">
                <a:latin typeface="Trebuchet MS"/>
                <a:cs typeface="Trebuchet MS"/>
              </a:rPr>
              <a:t>4:</a:t>
            </a:r>
            <a:r>
              <a:rPr dirty="0" sz="900" spc="-9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Achieving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Excellence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in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50">
                <a:latin typeface="Trebuchet MS"/>
                <a:cs typeface="Trebuchet MS"/>
              </a:rPr>
              <a:t>Co</a:t>
            </a:r>
            <a:r>
              <a:rPr dirty="0" sz="900" spc="-12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-</a:t>
            </a:r>
            <a:r>
              <a:rPr dirty="0" sz="850" spc="-25">
                <a:latin typeface="Trebuchet MS"/>
                <a:cs typeface="Trebuchet MS"/>
              </a:rPr>
              <a:t>curricular</a:t>
            </a:r>
            <a:r>
              <a:rPr dirty="0" sz="850" spc="15">
                <a:latin typeface="Trebuchet MS"/>
                <a:cs typeface="Trebuchet MS"/>
              </a:rPr>
              <a:t> </a:t>
            </a:r>
            <a:r>
              <a:rPr dirty="0" sz="850" spc="-45">
                <a:latin typeface="Trebuchet MS"/>
                <a:cs typeface="Trebuchet MS"/>
              </a:rPr>
              <a:t>activities</a:t>
            </a:r>
            <a:r>
              <a:rPr dirty="0" sz="850" spc="10">
                <a:latin typeface="Trebuchet MS"/>
                <a:cs typeface="Trebuchet MS"/>
              </a:rPr>
              <a:t> </a:t>
            </a:r>
            <a:r>
              <a:rPr dirty="0" sz="850" spc="-40">
                <a:latin typeface="Trebuchet MS"/>
                <a:cs typeface="Trebuchet MS"/>
              </a:rPr>
              <a:t>including</a:t>
            </a:r>
            <a:r>
              <a:rPr dirty="0" sz="850" spc="10">
                <a:latin typeface="Trebuchet MS"/>
                <a:cs typeface="Trebuchet MS"/>
              </a:rPr>
              <a:t> </a:t>
            </a:r>
            <a:r>
              <a:rPr dirty="0" sz="850" spc="-20">
                <a:latin typeface="Trebuchet MS"/>
                <a:cs typeface="Trebuchet MS"/>
              </a:rPr>
              <a:t>drama, </a:t>
            </a:r>
            <a:r>
              <a:rPr dirty="0" sz="850" spc="-20">
                <a:latin typeface="Trebuchet MS"/>
                <a:cs typeface="Trebuchet MS"/>
              </a:rPr>
              <a:t>	</a:t>
            </a:r>
            <a:r>
              <a:rPr dirty="0" sz="850" spc="-60">
                <a:latin typeface="Trebuchet MS"/>
                <a:cs typeface="Trebuchet MS"/>
              </a:rPr>
              <a:t>games,</a:t>
            </a:r>
            <a:r>
              <a:rPr dirty="0" sz="850" spc="-90">
                <a:latin typeface="Trebuchet MS"/>
                <a:cs typeface="Trebuchet MS"/>
              </a:rPr>
              <a:t> </a:t>
            </a:r>
            <a:r>
              <a:rPr dirty="0" sz="850" spc="-10">
                <a:latin typeface="Trebuchet MS"/>
                <a:cs typeface="Trebuchet MS"/>
              </a:rPr>
              <a:t>sports</a:t>
            </a:r>
            <a:r>
              <a:rPr dirty="0" sz="850" spc="10">
                <a:latin typeface="Trebuchet MS"/>
                <a:cs typeface="Trebuchet MS"/>
              </a:rPr>
              <a:t> </a:t>
            </a:r>
            <a:r>
              <a:rPr dirty="0" sz="850" spc="-45">
                <a:latin typeface="Trebuchet MS"/>
                <a:cs typeface="Trebuchet MS"/>
              </a:rPr>
              <a:t>and</a:t>
            </a:r>
            <a:r>
              <a:rPr dirty="0" sz="850" spc="5">
                <a:latin typeface="Trebuchet MS"/>
                <a:cs typeface="Trebuchet MS"/>
              </a:rPr>
              <a:t> </a:t>
            </a:r>
            <a:r>
              <a:rPr dirty="0" sz="850" spc="-10">
                <a:latin typeface="Trebuchet MS"/>
                <a:cs typeface="Trebuchet MS"/>
              </a:rPr>
              <a:t>athletics</a:t>
            </a:r>
            <a:endParaRPr sz="850">
              <a:latin typeface="Trebuchet MS"/>
              <a:cs typeface="Trebuchet MS"/>
            </a:endParaRPr>
          </a:p>
          <a:p>
            <a:pPr lvl="3" marL="553085" marR="223520" indent="-541020">
              <a:lnSpc>
                <a:spcPts val="1040"/>
              </a:lnSpc>
              <a:spcBef>
                <a:spcPts val="545"/>
              </a:spcBef>
              <a:buAutoNum type="arabicPeriod"/>
              <a:tabLst>
                <a:tab pos="581660" algn="l"/>
              </a:tabLst>
            </a:pPr>
            <a:r>
              <a:rPr dirty="0" sz="900" spc="-65">
                <a:latin typeface="Trebuchet MS"/>
                <a:cs typeface="Trebuchet MS"/>
              </a:rPr>
              <a:t>Strategic</a:t>
            </a:r>
            <a:r>
              <a:rPr dirty="0" sz="900" spc="2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Objective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No.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85">
                <a:latin typeface="Trebuchet MS"/>
                <a:cs typeface="Trebuchet MS"/>
              </a:rPr>
              <a:t>5:</a:t>
            </a:r>
            <a:r>
              <a:rPr dirty="0" sz="900" spc="-9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Achieving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Excellent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Environmental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Quality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Contribution</a:t>
            </a:r>
            <a:r>
              <a:rPr dirty="0" sz="900" spc="3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to </a:t>
            </a:r>
            <a:r>
              <a:rPr dirty="0" sz="900" spc="-25">
                <a:latin typeface="Trebuchet MS"/>
                <a:cs typeface="Trebuchet MS"/>
              </a:rPr>
              <a:t>	</a:t>
            </a:r>
            <a:r>
              <a:rPr dirty="0" sz="900" spc="-45">
                <a:latin typeface="Trebuchet MS"/>
                <a:cs typeface="Trebuchet MS"/>
              </a:rPr>
              <a:t>Climate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Change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Risks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Mitigation</a:t>
            </a:r>
            <a:endParaRPr sz="900">
              <a:latin typeface="Trebuchet MS"/>
              <a:cs typeface="Trebuchet MS"/>
            </a:endParaRPr>
          </a:p>
          <a:p>
            <a:pPr marL="553085" marR="1453515">
              <a:lnSpc>
                <a:spcPts val="1550"/>
              </a:lnSpc>
              <a:spcBef>
                <a:spcPts val="90"/>
              </a:spcBef>
            </a:pPr>
            <a:r>
              <a:rPr dirty="0" sz="900" spc="-20">
                <a:latin typeface="Trebuchet MS"/>
                <a:cs typeface="Trebuchet MS"/>
              </a:rPr>
              <a:t>Grand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Plan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Implementation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Budget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by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Strategic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Objective</a:t>
            </a:r>
            <a:r>
              <a:rPr dirty="0" sz="900" spc="-95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Area </a:t>
            </a:r>
            <a:r>
              <a:rPr dirty="0" sz="900" spc="-60">
                <a:latin typeface="Trebuchet MS"/>
                <a:cs typeface="Trebuchet MS"/>
              </a:rPr>
              <a:t>Specific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Infrastructure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Development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matric</a:t>
            </a:r>
            <a:endParaRPr sz="900">
              <a:latin typeface="Trebuchet MS"/>
              <a:cs typeface="Trebuchet MS"/>
            </a:endParaRPr>
          </a:p>
          <a:p>
            <a:pPr marL="553085">
              <a:lnSpc>
                <a:spcPct val="100000"/>
              </a:lnSpc>
              <a:spcBef>
                <a:spcPts val="325"/>
              </a:spcBef>
            </a:pPr>
            <a:r>
              <a:rPr dirty="0" sz="900" spc="-40">
                <a:latin typeface="Trebuchet MS"/>
                <a:cs typeface="Trebuchet MS"/>
              </a:rPr>
              <a:t>Success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Factors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in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Plan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Implementation</a:t>
            </a:r>
            <a:endParaRPr sz="900">
              <a:latin typeface="Trebuchet MS"/>
              <a:cs typeface="Trebuchet MS"/>
            </a:endParaRPr>
          </a:p>
          <a:p>
            <a:pPr marL="553085">
              <a:lnSpc>
                <a:spcPct val="100000"/>
              </a:lnSpc>
              <a:spcBef>
                <a:spcPts val="470"/>
              </a:spcBef>
            </a:pPr>
            <a:r>
              <a:rPr dirty="0" sz="900" spc="-10">
                <a:latin typeface="Trebuchet MS"/>
                <a:cs typeface="Trebuchet MS"/>
              </a:rPr>
              <a:t>Conclusion</a:t>
            </a:r>
            <a:endParaRPr sz="900">
              <a:latin typeface="Trebuchet MS"/>
              <a:cs typeface="Trebuchet MS"/>
            </a:endParaRPr>
          </a:p>
        </p:txBody>
      </p:sp>
      <p:graphicFrame>
        <p:nvGraphicFramePr>
          <p:cNvPr id="21" name="object 21" descr=""/>
          <p:cNvGraphicFramePr>
            <a:graphicFrameLocks noGrp="1"/>
          </p:cNvGraphicFramePr>
          <p:nvPr/>
        </p:nvGraphicFramePr>
        <p:xfrm>
          <a:off x="2579682" y="3930107"/>
          <a:ext cx="5647690" cy="1318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94225"/>
                <a:gridCol w="976629"/>
              </a:tblGrid>
              <a:tr h="170180">
                <a:tc>
                  <a:txBody>
                    <a:bodyPr/>
                    <a:lstStyle/>
                    <a:p>
                      <a:pPr marL="31750">
                        <a:lnSpc>
                          <a:spcPts val="1025"/>
                        </a:lnSpc>
                        <a:tabLst>
                          <a:tab pos="572135" algn="l"/>
                        </a:tabLst>
                      </a:pPr>
                      <a:r>
                        <a:rPr dirty="0" sz="900" spc="-20">
                          <a:latin typeface="Trebuchet MS"/>
                          <a:cs typeface="Trebuchet MS"/>
                        </a:rPr>
                        <a:t>3.1.</a:t>
                      </a:r>
                      <a:r>
                        <a:rPr dirty="0" sz="90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dirty="0" sz="900" spc="-10">
                          <a:latin typeface="Trebuchet MS"/>
                          <a:cs typeface="Trebuchet MS"/>
                        </a:rPr>
                        <a:t>Introduction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025"/>
                        </a:lnSpc>
                      </a:pPr>
                      <a:r>
                        <a:rPr dirty="0" sz="900" b="1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9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18</a:t>
                      </a:r>
                      <a:r>
                        <a:rPr dirty="0" sz="9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 b="1">
                          <a:latin typeface="Arial"/>
                          <a:cs typeface="Arial"/>
                        </a:rPr>
                        <a:t>-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50"/>
                        </a:spcBef>
                        <a:tabLst>
                          <a:tab pos="572135" algn="l"/>
                        </a:tabLst>
                      </a:pPr>
                      <a:r>
                        <a:rPr dirty="0" sz="900" spc="-20">
                          <a:latin typeface="Trebuchet MS"/>
                          <a:cs typeface="Trebuchet MS"/>
                        </a:rPr>
                        <a:t>3.2.</a:t>
                      </a:r>
                      <a:r>
                        <a:rPr dirty="0" sz="90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dirty="0" sz="900" spc="-40">
                          <a:latin typeface="Trebuchet MS"/>
                          <a:cs typeface="Trebuchet MS"/>
                        </a:rPr>
                        <a:t>Kenya</a:t>
                      </a:r>
                      <a:r>
                        <a:rPr dirty="0" sz="9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5">
                          <a:latin typeface="Trebuchet MS"/>
                          <a:cs typeface="Trebuchet MS"/>
                        </a:rPr>
                        <a:t>Education</a:t>
                      </a:r>
                      <a:r>
                        <a:rPr dirty="0" sz="9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35">
                          <a:latin typeface="Trebuchet MS"/>
                          <a:cs typeface="Trebuchet MS"/>
                        </a:rPr>
                        <a:t>Sector</a:t>
                      </a:r>
                      <a:r>
                        <a:rPr dirty="0" sz="9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60">
                          <a:latin typeface="Trebuchet MS"/>
                          <a:cs typeface="Trebuchet MS"/>
                        </a:rPr>
                        <a:t>Legal</a:t>
                      </a:r>
                      <a:r>
                        <a:rPr dirty="0" sz="9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7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9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5">
                          <a:latin typeface="Trebuchet MS"/>
                          <a:cs typeface="Trebuchet MS"/>
                        </a:rPr>
                        <a:t>Policy</a:t>
                      </a:r>
                      <a:r>
                        <a:rPr dirty="0" sz="9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10">
                          <a:latin typeface="Trebuchet MS"/>
                          <a:cs typeface="Trebuchet MS"/>
                        </a:rPr>
                        <a:t>Framework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1905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b="1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9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18</a:t>
                      </a:r>
                      <a:r>
                        <a:rPr dirty="0" sz="9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 b="1">
                          <a:latin typeface="Arial"/>
                          <a:cs typeface="Arial"/>
                        </a:rPr>
                        <a:t>-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solidFill>
                      <a:srgbClr val="FFFFFF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45"/>
                        </a:spcBef>
                        <a:tabLst>
                          <a:tab pos="572135" algn="l"/>
                        </a:tabLst>
                      </a:pPr>
                      <a:r>
                        <a:rPr dirty="0" sz="900" spc="-20">
                          <a:latin typeface="Trebuchet MS"/>
                          <a:cs typeface="Trebuchet MS"/>
                        </a:rPr>
                        <a:t>3.3.</a:t>
                      </a:r>
                      <a:r>
                        <a:rPr dirty="0" sz="90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dirty="0" sz="900" spc="-45">
                          <a:latin typeface="Trebuchet MS"/>
                          <a:cs typeface="Trebuchet MS"/>
                        </a:rPr>
                        <a:t>African</a:t>
                      </a:r>
                      <a:r>
                        <a:rPr dirty="0" sz="900" spc="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40">
                          <a:latin typeface="Trebuchet MS"/>
                          <a:cs typeface="Trebuchet MS"/>
                        </a:rPr>
                        <a:t>Union’s</a:t>
                      </a:r>
                      <a:r>
                        <a:rPr dirty="0" sz="90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45">
                          <a:latin typeface="Trebuchet MS"/>
                          <a:cs typeface="Trebuchet MS"/>
                        </a:rPr>
                        <a:t>Continental</a:t>
                      </a:r>
                      <a:r>
                        <a:rPr dirty="0" sz="9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5">
                          <a:latin typeface="Trebuchet MS"/>
                          <a:cs typeface="Trebuchet MS"/>
                        </a:rPr>
                        <a:t>Education</a:t>
                      </a:r>
                      <a:r>
                        <a:rPr dirty="0" sz="900" spc="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5">
                          <a:latin typeface="Trebuchet MS"/>
                          <a:cs typeface="Trebuchet MS"/>
                        </a:rPr>
                        <a:t>Strategy</a:t>
                      </a:r>
                      <a:r>
                        <a:rPr dirty="0" sz="90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45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dirty="0" sz="900" spc="-9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0">
                          <a:latin typeface="Trebuchet MS"/>
                          <a:cs typeface="Trebuchet MS"/>
                        </a:rPr>
                        <a:t>Africa</a:t>
                      </a:r>
                      <a:r>
                        <a:rPr dirty="0" sz="900" spc="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>
                          <a:latin typeface="Trebuchet MS"/>
                          <a:cs typeface="Trebuchet MS"/>
                        </a:rPr>
                        <a:t>(CESA</a:t>
                      </a:r>
                      <a:r>
                        <a:rPr dirty="0" sz="90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35">
                          <a:latin typeface="Trebuchet MS"/>
                          <a:cs typeface="Trebuchet MS"/>
                        </a:rPr>
                        <a:t>16</a:t>
                      </a:r>
                      <a:r>
                        <a:rPr dirty="0" sz="900" spc="-1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900" spc="-25">
                          <a:latin typeface="Trebuchet MS"/>
                          <a:cs typeface="Trebuchet MS"/>
                        </a:rPr>
                        <a:t>25)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1841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900" b="1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9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19</a:t>
                      </a:r>
                      <a:r>
                        <a:rPr dirty="0" sz="9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 b="1">
                          <a:latin typeface="Arial"/>
                          <a:cs typeface="Arial"/>
                        </a:rPr>
                        <a:t>-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solidFill>
                      <a:srgbClr val="FFFFFF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50"/>
                        </a:spcBef>
                        <a:tabLst>
                          <a:tab pos="572135" algn="l"/>
                        </a:tabLst>
                      </a:pPr>
                      <a:r>
                        <a:rPr dirty="0" sz="900" spc="-20">
                          <a:latin typeface="Trebuchet MS"/>
                          <a:cs typeface="Trebuchet MS"/>
                        </a:rPr>
                        <a:t>3.4.</a:t>
                      </a:r>
                      <a:r>
                        <a:rPr dirty="0" sz="90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dirty="0" sz="900" spc="-25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dirty="0" sz="9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55">
                          <a:latin typeface="Trebuchet MS"/>
                          <a:cs typeface="Trebuchet MS"/>
                        </a:rPr>
                        <a:t>IGAD</a:t>
                      </a:r>
                      <a:r>
                        <a:rPr dirty="0" sz="9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0">
                          <a:latin typeface="Trebuchet MS"/>
                          <a:cs typeface="Trebuchet MS"/>
                        </a:rPr>
                        <a:t>Education</a:t>
                      </a:r>
                      <a:r>
                        <a:rPr dirty="0" sz="9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65">
                          <a:latin typeface="Trebuchet MS"/>
                          <a:cs typeface="Trebuchet MS"/>
                        </a:rPr>
                        <a:t>Policy</a:t>
                      </a:r>
                      <a:r>
                        <a:rPr dirty="0" sz="9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10">
                          <a:latin typeface="Trebuchet MS"/>
                          <a:cs typeface="Trebuchet MS"/>
                        </a:rPr>
                        <a:t>Framework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1905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b="1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9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20</a:t>
                      </a:r>
                      <a:r>
                        <a:rPr dirty="0" sz="9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 b="1">
                          <a:latin typeface="Arial"/>
                          <a:cs typeface="Arial"/>
                        </a:rPr>
                        <a:t>-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solidFill>
                      <a:srgbClr val="FFFFFF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45"/>
                        </a:spcBef>
                        <a:tabLst>
                          <a:tab pos="572135" algn="l"/>
                        </a:tabLst>
                      </a:pPr>
                      <a:r>
                        <a:rPr dirty="0" sz="900" spc="-20">
                          <a:latin typeface="Trebuchet MS"/>
                          <a:cs typeface="Trebuchet MS"/>
                        </a:rPr>
                        <a:t>3.5.</a:t>
                      </a:r>
                      <a:r>
                        <a:rPr dirty="0" sz="90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dirty="0" sz="900" spc="-35">
                          <a:latin typeface="Trebuchet MS"/>
                          <a:cs typeface="Trebuchet MS"/>
                        </a:rPr>
                        <a:t>United</a:t>
                      </a:r>
                      <a:r>
                        <a:rPr dirty="0" sz="9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25">
                          <a:latin typeface="Trebuchet MS"/>
                          <a:cs typeface="Trebuchet MS"/>
                        </a:rPr>
                        <a:t>Nations</a:t>
                      </a:r>
                      <a:r>
                        <a:rPr dirty="0" sz="9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60">
                          <a:latin typeface="Trebuchet MS"/>
                          <a:cs typeface="Trebuchet MS"/>
                        </a:rPr>
                        <a:t>Sustainable</a:t>
                      </a:r>
                      <a:r>
                        <a:rPr dirty="0" sz="9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40">
                          <a:latin typeface="Trebuchet MS"/>
                          <a:cs typeface="Trebuchet MS"/>
                        </a:rPr>
                        <a:t>Development</a:t>
                      </a:r>
                      <a:r>
                        <a:rPr dirty="0" sz="9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20">
                          <a:latin typeface="Trebuchet MS"/>
                          <a:cs typeface="Trebuchet MS"/>
                        </a:rPr>
                        <a:t>Goal </a:t>
                      </a:r>
                      <a:r>
                        <a:rPr dirty="0" sz="900">
                          <a:latin typeface="Trebuchet MS"/>
                          <a:cs typeface="Trebuchet MS"/>
                        </a:rPr>
                        <a:t>No.</a:t>
                      </a:r>
                      <a:r>
                        <a:rPr dirty="0" sz="9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85">
                          <a:latin typeface="Trebuchet MS"/>
                          <a:cs typeface="Trebuchet MS"/>
                        </a:rPr>
                        <a:t>4:</a:t>
                      </a:r>
                      <a:r>
                        <a:rPr dirty="0" sz="9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40">
                          <a:latin typeface="Trebuchet MS"/>
                          <a:cs typeface="Trebuchet MS"/>
                        </a:rPr>
                        <a:t>Quality</a:t>
                      </a:r>
                      <a:r>
                        <a:rPr dirty="0" sz="9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10">
                          <a:latin typeface="Trebuchet MS"/>
                          <a:cs typeface="Trebuchet MS"/>
                        </a:rPr>
                        <a:t>Education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1841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900" b="1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9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21</a:t>
                      </a:r>
                      <a:r>
                        <a:rPr dirty="0" sz="9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 b="1">
                          <a:latin typeface="Arial"/>
                          <a:cs typeface="Arial"/>
                        </a:rPr>
                        <a:t>-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solidFill>
                      <a:srgbClr val="FFFFFF"/>
                    </a:solidFill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50"/>
                        </a:spcBef>
                        <a:tabLst>
                          <a:tab pos="572135" algn="l"/>
                        </a:tabLst>
                      </a:pPr>
                      <a:r>
                        <a:rPr dirty="0" sz="900" spc="-20">
                          <a:latin typeface="Trebuchet MS"/>
                          <a:cs typeface="Trebuchet MS"/>
                        </a:rPr>
                        <a:t>3.6.</a:t>
                      </a:r>
                      <a:r>
                        <a:rPr dirty="0" sz="90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dirty="0" sz="900" spc="-55">
                          <a:latin typeface="Trebuchet MS"/>
                          <a:cs typeface="Trebuchet MS"/>
                        </a:rPr>
                        <a:t>Implications</a:t>
                      </a:r>
                      <a:r>
                        <a:rPr dirty="0" sz="9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65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9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6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dirty="0" sz="90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60">
                          <a:latin typeface="Trebuchet MS"/>
                          <a:cs typeface="Trebuchet MS"/>
                        </a:rPr>
                        <a:t>Strategic</a:t>
                      </a:r>
                      <a:r>
                        <a:rPr dirty="0" sz="9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70">
                          <a:latin typeface="Trebuchet MS"/>
                          <a:cs typeface="Trebuchet MS"/>
                        </a:rPr>
                        <a:t>Plan</a:t>
                      </a:r>
                      <a:r>
                        <a:rPr dirty="0" sz="9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dirty="0" sz="90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60">
                          <a:latin typeface="Trebuchet MS"/>
                          <a:cs typeface="Trebuchet MS"/>
                        </a:rPr>
                        <a:t>Legal</a:t>
                      </a:r>
                      <a:r>
                        <a:rPr dirty="0" sz="9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65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9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65">
                          <a:latin typeface="Trebuchet MS"/>
                          <a:cs typeface="Trebuchet MS"/>
                        </a:rPr>
                        <a:t>Policy</a:t>
                      </a:r>
                      <a:r>
                        <a:rPr dirty="0" sz="9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10">
                          <a:latin typeface="Trebuchet MS"/>
                          <a:cs typeface="Trebuchet MS"/>
                        </a:rPr>
                        <a:t>Environment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1905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b="1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9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21</a:t>
                      </a:r>
                      <a:r>
                        <a:rPr dirty="0" sz="9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 b="1">
                          <a:latin typeface="Arial"/>
                          <a:cs typeface="Arial"/>
                        </a:rPr>
                        <a:t>-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solidFill>
                      <a:srgbClr val="FFFFFF"/>
                    </a:solidFill>
                  </a:tcPr>
                </a:tc>
              </a:tr>
              <a:tr h="1701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50"/>
                        </a:spcBef>
                        <a:tabLst>
                          <a:tab pos="572135" algn="l"/>
                        </a:tabLst>
                      </a:pPr>
                      <a:r>
                        <a:rPr dirty="0" sz="900" spc="-20">
                          <a:latin typeface="Trebuchet MS"/>
                          <a:cs typeface="Trebuchet MS"/>
                        </a:rPr>
                        <a:t>3.7.</a:t>
                      </a:r>
                      <a:r>
                        <a:rPr dirty="0" sz="90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dirty="0" sz="900" spc="-10">
                          <a:latin typeface="Trebuchet MS"/>
                          <a:cs typeface="Trebuchet MS"/>
                        </a:rPr>
                        <a:t>Conclusion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1905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b="1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9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22</a:t>
                      </a:r>
                      <a:r>
                        <a:rPr dirty="0" sz="9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 b="1">
                          <a:latin typeface="Arial"/>
                          <a:cs typeface="Arial"/>
                        </a:rPr>
                        <a:t>-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2" name="object 22" descr=""/>
          <p:cNvSpPr txBox="1"/>
          <p:nvPr/>
        </p:nvSpPr>
        <p:spPr>
          <a:xfrm>
            <a:off x="2590212" y="3449644"/>
            <a:ext cx="4113529" cy="44386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455"/>
              </a:spcBef>
            </a:pPr>
            <a:r>
              <a:rPr dirty="0" sz="1200" spc="20" b="1">
                <a:solidFill>
                  <a:srgbClr val="4BB34B"/>
                </a:solidFill>
                <a:latin typeface="Arial"/>
                <a:cs typeface="Arial"/>
              </a:rPr>
              <a:t>CHAPTER</a:t>
            </a:r>
            <a:r>
              <a:rPr dirty="0" sz="1200" spc="-50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4BB34B"/>
                </a:solidFill>
                <a:latin typeface="Arial"/>
                <a:cs typeface="Arial"/>
              </a:rPr>
              <a:t>THREE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000" b="1">
                <a:solidFill>
                  <a:srgbClr val="4BB34B"/>
                </a:solidFill>
                <a:latin typeface="Arial"/>
                <a:cs typeface="Arial"/>
              </a:rPr>
              <a:t>LEGAL</a:t>
            </a:r>
            <a:r>
              <a:rPr dirty="0" sz="1000" spc="-55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1000" spc="85" b="1">
                <a:solidFill>
                  <a:srgbClr val="4BB34B"/>
                </a:solidFill>
                <a:latin typeface="Arial"/>
                <a:cs typeface="Arial"/>
              </a:rPr>
              <a:t>AND</a:t>
            </a:r>
            <a:r>
              <a:rPr dirty="0" sz="1000" spc="110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BB34B"/>
                </a:solidFill>
                <a:latin typeface="Arial"/>
                <a:cs typeface="Arial"/>
              </a:rPr>
              <a:t>POLICY</a:t>
            </a:r>
            <a:r>
              <a:rPr dirty="0" sz="1000" spc="110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BB34B"/>
                </a:solidFill>
                <a:latin typeface="Arial"/>
                <a:cs typeface="Arial"/>
              </a:rPr>
              <a:t>FRAMEWORK</a:t>
            </a:r>
            <a:r>
              <a:rPr dirty="0" sz="1000" spc="110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BB34B"/>
                </a:solidFill>
                <a:latin typeface="Arial"/>
                <a:cs typeface="Arial"/>
              </a:rPr>
              <a:t>FOR</a:t>
            </a:r>
            <a:r>
              <a:rPr dirty="0" sz="1000" spc="110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BB34B"/>
                </a:solidFill>
                <a:latin typeface="Arial"/>
                <a:cs typeface="Arial"/>
              </a:rPr>
              <a:t>STRATEGIC</a:t>
            </a:r>
            <a:r>
              <a:rPr dirty="0" sz="1000" spc="110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1000" spc="50" b="1">
                <a:solidFill>
                  <a:srgbClr val="4BB34B"/>
                </a:solidFill>
                <a:latin typeface="Arial"/>
                <a:cs typeface="Arial"/>
              </a:rPr>
              <a:t>PLANNING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841340" y="3477483"/>
            <a:ext cx="295275" cy="41592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000" b="1">
                <a:solidFill>
                  <a:srgbClr val="4BB34B"/>
                </a:solidFill>
                <a:latin typeface="Arial"/>
                <a:cs typeface="Arial"/>
              </a:rPr>
              <a:t>-</a:t>
            </a:r>
            <a:r>
              <a:rPr dirty="0" sz="1000" spc="-60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4BB34B"/>
                </a:solidFill>
                <a:latin typeface="Arial"/>
                <a:cs typeface="Arial"/>
              </a:rPr>
              <a:t>18</a:t>
            </a:r>
            <a:r>
              <a:rPr dirty="0" sz="1000" spc="-145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1000" spc="-50" b="1">
                <a:solidFill>
                  <a:srgbClr val="4BB34B"/>
                </a:solidFill>
                <a:latin typeface="Arial"/>
                <a:cs typeface="Arial"/>
              </a:rPr>
              <a:t>-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1000" b="1">
                <a:solidFill>
                  <a:srgbClr val="4BB34B"/>
                </a:solidFill>
                <a:latin typeface="Arial"/>
                <a:cs typeface="Arial"/>
              </a:rPr>
              <a:t>-</a:t>
            </a:r>
            <a:r>
              <a:rPr dirty="0" sz="1000" spc="-60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4BB34B"/>
                </a:solidFill>
                <a:latin typeface="Arial"/>
                <a:cs typeface="Arial"/>
              </a:rPr>
              <a:t>18</a:t>
            </a:r>
            <a:r>
              <a:rPr dirty="0" sz="1000" spc="-145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1000" spc="-50" b="1">
                <a:solidFill>
                  <a:srgbClr val="4BB34B"/>
                </a:solidFill>
                <a:latin typeface="Arial"/>
                <a:cs typeface="Arial"/>
              </a:rPr>
              <a:t>-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15194" y="2939391"/>
            <a:ext cx="5715635" cy="9396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470534" marR="19685" indent="-228600">
              <a:lnSpc>
                <a:spcPct val="100000"/>
              </a:lnSpc>
              <a:spcBef>
                <a:spcPts val="100"/>
              </a:spcBef>
              <a:buClr>
                <a:srgbClr val="231F20"/>
              </a:buClr>
              <a:buFont typeface="Trebuchet MS"/>
              <a:buAutoNum type="alphaLcParenBoth"/>
              <a:tabLst>
                <a:tab pos="470534" algn="l"/>
              </a:tabLst>
            </a:pP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consultation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withTSC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County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Director,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promote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staff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professional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performance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measurement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through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alignment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harmonization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individual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employee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targets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school's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overall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strategy;</a:t>
            </a:r>
            <a:endParaRPr sz="1200">
              <a:latin typeface="Trebuchet MS"/>
              <a:cs typeface="Trebuchet MS"/>
            </a:endParaRPr>
          </a:p>
          <a:p>
            <a:pPr algn="just" marL="469900" marR="19685" indent="-228600">
              <a:lnSpc>
                <a:spcPts val="1450"/>
              </a:lnSpc>
              <a:spcBef>
                <a:spcPts val="20"/>
              </a:spcBef>
              <a:buAutoNum type="alphaLcParenBoth"/>
              <a:tabLst>
                <a:tab pos="469900" algn="l"/>
              </a:tabLst>
            </a:pP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Using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PCs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signed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between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TSC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Principal,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cascade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PC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teaching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staff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levels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use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same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undertake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termly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annual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employee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performance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appraisals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implement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recommendations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emanating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from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appraisal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report;</a:t>
            </a:r>
            <a:r>
              <a:rPr dirty="0" sz="1200" spc="-229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endParaRPr sz="1200">
              <a:latin typeface="Trebuchet MS"/>
              <a:cs typeface="Trebuchet MS"/>
            </a:endParaRPr>
          </a:p>
          <a:p>
            <a:pPr algn="just" marL="469265" indent="-227965">
              <a:lnSpc>
                <a:spcPts val="1350"/>
              </a:lnSpc>
              <a:buAutoNum type="alphaLcParenBoth"/>
              <a:tabLst>
                <a:tab pos="469265" algn="l"/>
              </a:tabLst>
            </a:pP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automate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performance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appraisal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process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line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withT-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PAD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System.</a:t>
            </a:r>
            <a:endParaRPr sz="1200">
              <a:latin typeface="Trebuchet MS"/>
              <a:cs typeface="Trebuchet MS"/>
            </a:endParaRPr>
          </a:p>
          <a:p>
            <a:pPr lvl="1" marL="469900" indent="-457200">
              <a:lnSpc>
                <a:spcPts val="1420"/>
              </a:lnSpc>
              <a:spcBef>
                <a:spcPts val="1360"/>
              </a:spcBef>
              <a:buAutoNum type="arabicPeriod" startAt="6"/>
              <a:tabLst>
                <a:tab pos="469900" algn="l"/>
              </a:tabLst>
            </a:pPr>
            <a:r>
              <a:rPr dirty="0" sz="1200" spc="-10" b="1">
                <a:solidFill>
                  <a:srgbClr val="2F5496"/>
                </a:solidFill>
                <a:latin typeface="Arial"/>
                <a:cs typeface="Arial"/>
              </a:rPr>
              <a:t>Creativity,</a:t>
            </a:r>
            <a:r>
              <a:rPr dirty="0" sz="1200" spc="-23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2F5496"/>
                </a:solidFill>
                <a:latin typeface="Arial"/>
                <a:cs typeface="Arial"/>
              </a:rPr>
              <a:t>Innovation</a:t>
            </a:r>
            <a:r>
              <a:rPr dirty="0" sz="1200" spc="-9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45" b="1">
                <a:solidFill>
                  <a:srgbClr val="2F5496"/>
                </a:solidFill>
                <a:latin typeface="Arial"/>
                <a:cs typeface="Arial"/>
              </a:rPr>
              <a:t>and</a:t>
            </a:r>
            <a:r>
              <a:rPr dirty="0" sz="1200" spc="-8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F5496"/>
                </a:solidFill>
                <a:latin typeface="Arial"/>
                <a:cs typeface="Arial"/>
              </a:rPr>
              <a:t>Prudent</a:t>
            </a:r>
            <a:r>
              <a:rPr dirty="0" sz="1200" spc="-8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F5496"/>
                </a:solidFill>
                <a:latin typeface="Arial"/>
                <a:cs typeface="Arial"/>
              </a:rPr>
              <a:t>Management</a:t>
            </a:r>
            <a:r>
              <a:rPr dirty="0" sz="1200" spc="-8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40" b="1">
                <a:solidFill>
                  <a:srgbClr val="2F5496"/>
                </a:solidFill>
                <a:latin typeface="Arial"/>
                <a:cs typeface="Arial"/>
              </a:rPr>
              <a:t>of</a:t>
            </a:r>
            <a:r>
              <a:rPr dirty="0" sz="1200" spc="-8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F5496"/>
                </a:solidFill>
                <a:latin typeface="Arial"/>
                <a:cs typeface="Arial"/>
              </a:rPr>
              <a:t>Resources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ts val="1450"/>
              </a:lnSpc>
              <a:spcBef>
                <a:spcPts val="20"/>
              </a:spcBef>
            </a:pP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envisaged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highly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anticipated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successful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requires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an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employee's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and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management's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creativity,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innovation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prudent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management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of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resources.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provides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opportunity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community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its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stakeholders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think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differently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build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skills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capacities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various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areas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relevant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enhancing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success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levels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implementation.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Having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creativity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well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worth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implementing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because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originality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leads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innovation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which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makes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unique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outcomes that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build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sustain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critical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stakeholder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relationships,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drive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success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put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schoolahead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competition,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enviable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potentials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remain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at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top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rest.</a:t>
            </a:r>
            <a:endParaRPr sz="1200">
              <a:latin typeface="Trebuchet MS"/>
              <a:cs typeface="Trebuchet MS"/>
            </a:endParaRPr>
          </a:p>
          <a:p>
            <a:pPr algn="just" marL="12700" marR="20320">
              <a:lnSpc>
                <a:spcPct val="100000"/>
              </a:lnSpc>
              <a:spcBef>
                <a:spcPts val="1310"/>
              </a:spcBef>
            </a:pP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 school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will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thus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endeavour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enhance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its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creativity,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innovation,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accountability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responsiveness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capacities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75">
                <a:solidFill>
                  <a:srgbClr val="231F20"/>
                </a:solidFill>
                <a:latin typeface="Trebuchet MS"/>
                <a:cs typeface="Trebuchet MS"/>
              </a:rPr>
              <a:t>at</a:t>
            </a:r>
            <a:r>
              <a:rPr dirty="0" sz="1200" spc="1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work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place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through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encouragement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talent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identification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continuous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employee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development.</a:t>
            </a:r>
            <a:endParaRPr sz="1200">
              <a:latin typeface="Trebuchet MS"/>
              <a:cs typeface="Trebuchet MS"/>
            </a:endParaRPr>
          </a:p>
          <a:p>
            <a:pPr lvl="1" marL="469900" indent="-457200">
              <a:lnSpc>
                <a:spcPts val="1420"/>
              </a:lnSpc>
              <a:spcBef>
                <a:spcPts val="1380"/>
              </a:spcBef>
              <a:buAutoNum type="arabicPeriod" startAt="7"/>
              <a:tabLst>
                <a:tab pos="469900" algn="l"/>
              </a:tabLst>
            </a:pPr>
            <a:r>
              <a:rPr dirty="0" sz="1200" spc="-30" b="1">
                <a:solidFill>
                  <a:srgbClr val="2F5496"/>
                </a:solidFill>
                <a:latin typeface="Arial"/>
                <a:cs typeface="Arial"/>
              </a:rPr>
              <a:t>Staff</a:t>
            </a:r>
            <a:r>
              <a:rPr dirty="0" sz="1200" spc="-10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45" b="1">
                <a:solidFill>
                  <a:srgbClr val="2F5496"/>
                </a:solidFill>
                <a:latin typeface="Arial"/>
                <a:cs typeface="Arial"/>
              </a:rPr>
              <a:t>and</a:t>
            </a:r>
            <a:r>
              <a:rPr dirty="0" sz="1200" spc="-10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35" b="1">
                <a:solidFill>
                  <a:srgbClr val="2F5496"/>
                </a:solidFill>
                <a:latin typeface="Arial"/>
                <a:cs typeface="Arial"/>
              </a:rPr>
              <a:t>Students</a:t>
            </a:r>
            <a:r>
              <a:rPr dirty="0" sz="1200" spc="-10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F5496"/>
                </a:solidFill>
                <a:latin typeface="Arial"/>
                <a:cs typeface="Arial"/>
              </a:rPr>
              <a:t>Motivation</a:t>
            </a:r>
            <a:r>
              <a:rPr dirty="0" sz="1200" spc="-10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45" b="1">
                <a:solidFill>
                  <a:srgbClr val="2F5496"/>
                </a:solidFill>
                <a:latin typeface="Arial"/>
                <a:cs typeface="Arial"/>
              </a:rPr>
              <a:t>and</a:t>
            </a:r>
            <a:r>
              <a:rPr dirty="0" sz="1200" spc="-10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F5496"/>
                </a:solidFill>
                <a:latin typeface="Arial"/>
                <a:cs typeface="Arial"/>
              </a:rPr>
              <a:t>Productivity</a:t>
            </a:r>
            <a:endParaRPr sz="1200">
              <a:latin typeface="Arial"/>
              <a:cs typeface="Arial"/>
            </a:endParaRPr>
          </a:p>
          <a:p>
            <a:pPr algn="just" marL="12700" marR="20320">
              <a:lnSpc>
                <a:spcPts val="1450"/>
              </a:lnSpc>
              <a:spcBef>
                <a:spcPts val="20"/>
              </a:spcBef>
            </a:pP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school,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drawing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from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lessons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learnt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first-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generation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plan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(2018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2022)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recognizes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maximum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employee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productivity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it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teaching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non-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teaching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staff,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capacity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development,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responsiveness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staff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needs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motivation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remains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priority.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this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purpose,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Board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Management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will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adopt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implement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following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strategies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enhance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productivity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its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employees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both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academic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non-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academic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result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areas;</a:t>
            </a:r>
            <a:endParaRPr sz="1200">
              <a:latin typeface="Trebuchet MS"/>
              <a:cs typeface="Trebuchet MS"/>
            </a:endParaRPr>
          </a:p>
          <a:p>
            <a:pPr lvl="2" marL="469265" indent="-354330">
              <a:lnSpc>
                <a:spcPts val="1330"/>
              </a:lnSpc>
              <a:buAutoNum type="alphaLcParenBoth"/>
              <a:tabLst>
                <a:tab pos="469265" algn="l"/>
              </a:tabLst>
            </a:pPr>
            <a:r>
              <a:rPr dirty="0" sz="1200" b="1">
                <a:solidFill>
                  <a:srgbClr val="231F20"/>
                </a:solidFill>
                <a:latin typeface="Arial"/>
                <a:cs typeface="Arial"/>
              </a:rPr>
              <a:t>Institutional</a:t>
            </a:r>
            <a:r>
              <a:rPr dirty="0" sz="12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dirty="0" sz="12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31F20"/>
                </a:solidFill>
                <a:latin typeface="Arial"/>
                <a:cs typeface="Arial"/>
              </a:rPr>
              <a:t>Organizational</a:t>
            </a:r>
            <a:r>
              <a:rPr dirty="0" sz="12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31F20"/>
                </a:solidFill>
                <a:latin typeface="Arial"/>
                <a:cs typeface="Arial"/>
              </a:rPr>
              <a:t>Culture</a:t>
            </a:r>
            <a:r>
              <a:rPr dirty="0" sz="12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31F20"/>
                </a:solidFill>
                <a:latin typeface="Arial"/>
                <a:cs typeface="Arial"/>
              </a:rPr>
              <a:t>Development</a:t>
            </a:r>
            <a:endParaRPr sz="1200">
              <a:latin typeface="Arial"/>
              <a:cs typeface="Arial"/>
            </a:endParaRPr>
          </a:p>
          <a:p>
            <a:pPr algn="just" lvl="3" marL="926465" marR="31750" indent="-457200">
              <a:lnSpc>
                <a:spcPts val="1400"/>
              </a:lnSpc>
              <a:spcBef>
                <a:spcPts val="60"/>
              </a:spcBef>
              <a:buFont typeface="Arial"/>
              <a:buAutoNum type="alphaLcPeriod"/>
              <a:tabLst>
                <a:tab pos="926465" algn="l"/>
                <a:tab pos="930275" algn="l"/>
              </a:tabLst>
            </a:pPr>
            <a:r>
              <a:rPr dirty="0" sz="1200" b="1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Promote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school's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core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statements</a:t>
            </a:r>
            <a:r>
              <a:rPr dirty="0" sz="1200" spc="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4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Vision,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Mission,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Themes</a:t>
            </a:r>
            <a:r>
              <a:rPr dirty="0" sz="1200" spc="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Plan,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Core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Values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Guiding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Scriptures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all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stakeholders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at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every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available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opportunity;</a:t>
            </a:r>
            <a:endParaRPr sz="1200">
              <a:latin typeface="Trebuchet MS"/>
              <a:cs typeface="Trebuchet MS"/>
            </a:endParaRPr>
          </a:p>
          <a:p>
            <a:pPr lvl="3" marL="926465" marR="119380" indent="-457200">
              <a:lnSpc>
                <a:spcPts val="1400"/>
              </a:lnSpc>
              <a:buFont typeface="Arial"/>
              <a:buAutoNum type="alphaLcPeriod"/>
              <a:tabLst>
                <a:tab pos="926465" algn="l"/>
              </a:tabLst>
            </a:pP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Orientate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all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students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Core</a:t>
            </a:r>
            <a:r>
              <a:rPr dirty="0" sz="1200" spc="-1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Values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 b="1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bedience,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 b="1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oldness,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arnest,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 b="1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esponsible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children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capable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scaling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unimaginable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heights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conquering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levels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success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never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before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witnessed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school.</a:t>
            </a:r>
            <a:endParaRPr sz="1200">
              <a:latin typeface="Trebuchet MS"/>
              <a:cs typeface="Trebuchet MS"/>
            </a:endParaRPr>
          </a:p>
          <a:p>
            <a:pPr lvl="3" marL="926465" marR="131445" indent="-457200">
              <a:lnSpc>
                <a:spcPts val="1400"/>
              </a:lnSpc>
              <a:buFont typeface="Arial"/>
              <a:buAutoNum type="alphaLcPeriod"/>
              <a:tabLst>
                <a:tab pos="926465" algn="l"/>
              </a:tabLst>
            </a:pP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Promote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institutional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organizational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capacity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building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strengthening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through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sectional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strategies,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policies,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programs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are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full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congruence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Plan.</a:t>
            </a:r>
            <a:endParaRPr sz="1200">
              <a:latin typeface="Trebuchet MS"/>
              <a:cs typeface="Trebuchet MS"/>
            </a:endParaRPr>
          </a:p>
          <a:p>
            <a:pPr lvl="3" marL="926465" marR="451484" indent="-457200">
              <a:lnSpc>
                <a:spcPts val="1400"/>
              </a:lnSpc>
              <a:buFont typeface="Arial"/>
              <a:buAutoNum type="alphaLcPeriod"/>
              <a:tabLst>
                <a:tab pos="926465" algn="l"/>
              </a:tabLst>
            </a:pP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Promote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invest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staff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professional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meritocratic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reward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mechanism.</a:t>
            </a:r>
            <a:endParaRPr sz="1200">
              <a:latin typeface="Trebuchet MS"/>
              <a:cs typeface="Trebuchet MS"/>
            </a:endParaRPr>
          </a:p>
          <a:p>
            <a:pPr lvl="2" marL="469265" indent="-354330">
              <a:lnSpc>
                <a:spcPts val="1420"/>
              </a:lnSpc>
              <a:spcBef>
                <a:spcPts val="1315"/>
              </a:spcBef>
              <a:buAutoNum type="alphaLcParenBoth"/>
              <a:tabLst>
                <a:tab pos="469265" algn="l"/>
              </a:tabLst>
            </a:pPr>
            <a:r>
              <a:rPr dirty="0" sz="1200" b="1">
                <a:solidFill>
                  <a:srgbClr val="231F20"/>
                </a:solidFill>
                <a:latin typeface="Arial"/>
                <a:cs typeface="Arial"/>
              </a:rPr>
              <a:t>Human</a:t>
            </a:r>
            <a:r>
              <a:rPr dirty="0" sz="1200" spc="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35" b="1">
                <a:solidFill>
                  <a:srgbClr val="231F20"/>
                </a:solidFill>
                <a:latin typeface="Arial"/>
                <a:cs typeface="Arial"/>
              </a:rPr>
              <a:t>Resource</a:t>
            </a:r>
            <a:r>
              <a:rPr dirty="0" sz="1200" spc="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40" b="1">
                <a:solidFill>
                  <a:srgbClr val="231F20"/>
                </a:solidFill>
                <a:latin typeface="Arial"/>
                <a:cs typeface="Arial"/>
              </a:rPr>
              <a:t>Policy</a:t>
            </a:r>
            <a:r>
              <a:rPr dirty="0" sz="1200" spc="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31F20"/>
                </a:solidFill>
                <a:latin typeface="Arial"/>
                <a:cs typeface="Arial"/>
              </a:rPr>
              <a:t>Implementation</a:t>
            </a:r>
            <a:endParaRPr sz="1200">
              <a:latin typeface="Arial"/>
              <a:cs typeface="Arial"/>
            </a:endParaRPr>
          </a:p>
          <a:p>
            <a:pPr lvl="3" marL="926465" marR="90170" indent="-457200">
              <a:lnSpc>
                <a:spcPts val="1400"/>
              </a:lnSpc>
              <a:spcBef>
                <a:spcPts val="60"/>
              </a:spcBef>
              <a:buFont typeface="Arial"/>
              <a:buAutoNum type="alphaLcPeriod"/>
              <a:tabLst>
                <a:tab pos="926465" algn="l"/>
              </a:tabLst>
            </a:pP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Implement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authorized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approved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CBE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establishment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achieve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optimal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staffing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levels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quality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teaching,</a:t>
            </a:r>
            <a:r>
              <a:rPr dirty="0" sz="1200" spc="-2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learning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student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assessments.</a:t>
            </a:r>
            <a:endParaRPr sz="1200">
              <a:latin typeface="Trebuchet MS"/>
              <a:cs typeface="Trebuchet MS"/>
            </a:endParaRPr>
          </a:p>
          <a:p>
            <a:pPr lvl="3" marL="926465" marR="36830" indent="-457200">
              <a:lnSpc>
                <a:spcPts val="1400"/>
              </a:lnSpc>
              <a:buFont typeface="Arial"/>
              <a:buAutoNum type="alphaLcPeriod"/>
              <a:tabLst>
                <a:tab pos="926465" algn="l"/>
              </a:tabLst>
            </a:pP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Review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implement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human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resource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policies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procedure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manual,TSC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Code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Ethics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Regulations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forTeachers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any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other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policy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released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from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time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time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Government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through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Ministry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its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Departments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2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Agencies</a:t>
            </a:r>
            <a:endParaRPr sz="1200">
              <a:latin typeface="Trebuchet MS"/>
              <a:cs typeface="Trebuchet MS"/>
            </a:endParaRPr>
          </a:p>
          <a:p>
            <a:pPr lvl="3" marL="926465" marR="270510" indent="-457200">
              <a:lnSpc>
                <a:spcPts val="1400"/>
              </a:lnSpc>
              <a:buFont typeface="Arial"/>
              <a:buAutoNum type="alphaLcPeriod"/>
              <a:tabLst>
                <a:tab pos="926465" algn="l"/>
              </a:tabLst>
            </a:pP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Attract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retain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competent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staff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who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will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uphold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high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levels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excellence,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values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principles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conformity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aspirations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Plan.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25</a:t>
            </a:r>
            <a:r>
              <a:rPr dirty="0"/>
              <a:t> | </a:t>
            </a:r>
            <a:r>
              <a:rPr dirty="0" spc="-30">
                <a:solidFill>
                  <a:srgbClr val="FFFFFF"/>
                </a:solidFill>
              </a:rPr>
              <a:t>Page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11292" y="2933897"/>
            <a:ext cx="5718810" cy="2303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4015" indent="-361315">
              <a:lnSpc>
                <a:spcPct val="100000"/>
              </a:lnSpc>
              <a:spcBef>
                <a:spcPts val="100"/>
              </a:spcBef>
              <a:buClr>
                <a:srgbClr val="231F20"/>
              </a:buClr>
              <a:buFont typeface="Arial"/>
              <a:buAutoNum type="alphaLcParenBoth" startAt="3"/>
              <a:tabLst>
                <a:tab pos="374015" algn="l"/>
              </a:tabLst>
            </a:pPr>
            <a:r>
              <a:rPr dirty="0" sz="1200" spc="-30" b="1">
                <a:solidFill>
                  <a:srgbClr val="231F20"/>
                </a:solidFill>
                <a:latin typeface="Arial"/>
                <a:cs typeface="Arial"/>
              </a:rPr>
              <a:t>Training</a:t>
            </a:r>
            <a:r>
              <a:rPr dirty="0" sz="1200" spc="-9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45" b="1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dirty="0" sz="1200" spc="-8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31F20"/>
                </a:solidFill>
                <a:latin typeface="Arial"/>
                <a:cs typeface="Arial"/>
              </a:rPr>
              <a:t>Development</a:t>
            </a:r>
            <a:endParaRPr sz="1200">
              <a:latin typeface="Arial"/>
              <a:cs typeface="Arial"/>
            </a:endParaRPr>
          </a:p>
          <a:p>
            <a:pPr algn="just" lvl="1" marL="648970" marR="5080" indent="-274955">
              <a:lnSpc>
                <a:spcPct val="104200"/>
              </a:lnSpc>
              <a:buFont typeface="Arial"/>
              <a:buAutoNum type="alphaLcPeriod"/>
              <a:tabLst>
                <a:tab pos="648970" algn="l"/>
                <a:tab pos="650240" algn="l"/>
              </a:tabLst>
            </a:pPr>
            <a:r>
              <a:rPr dirty="0" sz="1200" b="1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Scale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up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investment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in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teacher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staff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and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training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with a view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enhancing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new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innovative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ways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teaching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examination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service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delivery;</a:t>
            </a:r>
            <a:endParaRPr sz="1200">
              <a:latin typeface="Trebuchet MS"/>
              <a:cs typeface="Trebuchet MS"/>
            </a:endParaRPr>
          </a:p>
          <a:p>
            <a:pPr algn="just" lvl="1" marL="648970" marR="5080" indent="-274955">
              <a:lnSpc>
                <a:spcPct val="104200"/>
              </a:lnSpc>
              <a:buFont typeface="Arial"/>
              <a:buAutoNum type="alphaLcPeriod"/>
              <a:tabLst>
                <a:tab pos="648970" algn="l"/>
              </a:tabLst>
            </a:pP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Undertake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annual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staff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training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needs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assessment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implement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training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needs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recommendations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consultation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Board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Management,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TSC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dirty="0" sz="1200" spc="150">
                <a:solidFill>
                  <a:srgbClr val="231F20"/>
                </a:solidFill>
                <a:latin typeface="Trebuchet MS"/>
                <a:cs typeface="Trebuchet MS"/>
              </a:rPr>
              <a:t>KNEC</a:t>
            </a:r>
            <a:r>
              <a:rPr dirty="0" sz="1200" spc="459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among</a:t>
            </a:r>
            <a:r>
              <a:rPr dirty="0" sz="1200" spc="459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other</a:t>
            </a:r>
            <a:r>
              <a:rPr dirty="0" sz="1200" spc="4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459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sector</a:t>
            </a:r>
            <a:r>
              <a:rPr dirty="0" sz="1200" spc="4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capacity</a:t>
            </a:r>
            <a:r>
              <a:rPr dirty="0" sz="1200" spc="459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4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actors;</a:t>
            </a:r>
            <a:endParaRPr sz="1200">
              <a:latin typeface="Trebuchet MS"/>
              <a:cs typeface="Trebuchet MS"/>
            </a:endParaRPr>
          </a:p>
          <a:p>
            <a:pPr algn="just" lvl="1" marL="648335" marR="20320" indent="-274955">
              <a:lnSpc>
                <a:spcPct val="104200"/>
              </a:lnSpc>
              <a:buFont typeface="Arial"/>
              <a:buAutoNum type="alphaLcPeriod"/>
              <a:tabLst>
                <a:tab pos="648335" algn="l"/>
              </a:tabLst>
            </a:pP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Invest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identifying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nurturing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talent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fit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implementation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school's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programmes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projects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through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coaching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mentorship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best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talents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getting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listed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9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“</a:t>
            </a:r>
            <a:r>
              <a:rPr dirty="0" u="sng" sz="1200" spc="-2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PRINCIPAL's</a:t>
            </a:r>
            <a:r>
              <a:rPr dirty="0" u="sng" sz="1200" spc="-6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3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List</a:t>
            </a:r>
            <a:r>
              <a:rPr dirty="0" u="sng" sz="1200" spc="4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8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200" spc="8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4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Fame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”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rewarded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accordingly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as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shall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from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time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time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approved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BOM.</a:t>
            </a:r>
            <a:endParaRPr sz="120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spcBef>
                <a:spcPts val="165"/>
              </a:spcBef>
              <a:buClr>
                <a:srgbClr val="231F20"/>
              </a:buClr>
              <a:buFont typeface="Arial"/>
              <a:buAutoNum type="alphaLcPeriod"/>
            </a:pPr>
            <a:endParaRPr sz="1200">
              <a:latin typeface="Trebuchet MS"/>
              <a:cs typeface="Trebuchet MS"/>
            </a:endParaRPr>
          </a:p>
          <a:p>
            <a:pPr marL="374015" indent="-361315">
              <a:lnSpc>
                <a:spcPct val="100000"/>
              </a:lnSpc>
              <a:buAutoNum type="alphaLcParenBoth" startAt="3"/>
              <a:tabLst>
                <a:tab pos="374015" algn="l"/>
              </a:tabLst>
            </a:pPr>
            <a:r>
              <a:rPr dirty="0" sz="1200" spc="-30" b="1">
                <a:solidFill>
                  <a:srgbClr val="231F20"/>
                </a:solidFill>
                <a:latin typeface="Arial"/>
                <a:cs typeface="Arial"/>
              </a:rPr>
              <a:t>Staff</a:t>
            </a:r>
            <a:r>
              <a:rPr dirty="0" sz="1200" spc="-9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31F20"/>
                </a:solidFill>
                <a:latin typeface="Arial"/>
                <a:cs typeface="Arial"/>
              </a:rPr>
              <a:t>Motivation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7747481" y="12560721"/>
            <a:ext cx="624205" cy="18542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000" b="1">
                <a:solidFill>
                  <a:srgbClr val="B3B3B3"/>
                </a:solidFill>
                <a:latin typeface="Arial"/>
                <a:cs typeface="Arial"/>
              </a:rPr>
              <a:t>261 | 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972912" y="5219851"/>
            <a:ext cx="5341620" cy="398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7020" algn="l"/>
              </a:tabLst>
            </a:pPr>
            <a:r>
              <a:rPr dirty="0" sz="1200" spc="-25" b="1">
                <a:solidFill>
                  <a:srgbClr val="231F20"/>
                </a:solidFill>
                <a:latin typeface="Arial"/>
                <a:cs typeface="Arial"/>
              </a:rPr>
              <a:t>a.</a:t>
            </a:r>
            <a:r>
              <a:rPr dirty="0" sz="1200" b="1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Implement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career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guidelines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promotions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criteria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issued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TSC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200" spc="-25" b="1">
                <a:solidFill>
                  <a:srgbClr val="231F20"/>
                </a:solidFill>
                <a:latin typeface="Arial"/>
                <a:cs typeface="Arial"/>
              </a:rPr>
              <a:t>b.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972660" y="5410349"/>
            <a:ext cx="5341620" cy="192278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287020" marR="5080">
              <a:lnSpc>
                <a:spcPct val="104200"/>
              </a:lnSpc>
              <a:spcBef>
                <a:spcPts val="40"/>
              </a:spcBef>
            </a:pP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Scale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up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instant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performance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reward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system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staff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who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achieve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short-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end-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term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set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targets.</a:t>
            </a:r>
            <a:endParaRPr sz="12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"/>
              </a:spcBef>
              <a:buFont typeface="Arial"/>
              <a:buAutoNum type="alphaLcPeriod" startAt="3"/>
              <a:tabLst>
                <a:tab pos="287020" algn="l"/>
              </a:tabLst>
            </a:pP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Conduct</a:t>
            </a:r>
            <a:r>
              <a:rPr dirty="0" sz="1200" spc="2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employee</a:t>
            </a:r>
            <a:r>
              <a:rPr dirty="0" sz="1200" spc="2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satisfaction</a:t>
            </a:r>
            <a:r>
              <a:rPr dirty="0" sz="1200" spc="2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survey</a:t>
            </a:r>
            <a:r>
              <a:rPr dirty="0" sz="1200" spc="25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2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implement</a:t>
            </a:r>
            <a:r>
              <a:rPr dirty="0" sz="1200" spc="2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recommendations</a:t>
            </a:r>
            <a:endParaRPr sz="12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"/>
              </a:spcBef>
              <a:buFont typeface="Arial"/>
              <a:buAutoNum type="alphaLcPeriod" startAt="3"/>
              <a:tabLst>
                <a:tab pos="287020" algn="l"/>
              </a:tabLst>
            </a:pP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Enhance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opportunities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staff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training</a:t>
            </a:r>
            <a:endParaRPr sz="1200">
              <a:latin typeface="Trebuchet MS"/>
              <a:cs typeface="Trebuchet MS"/>
            </a:endParaRPr>
          </a:p>
          <a:p>
            <a:pPr marL="287020" marR="5080" indent="-274955">
              <a:lnSpc>
                <a:spcPct val="104200"/>
              </a:lnSpc>
              <a:buFont typeface="Arial"/>
              <a:buAutoNum type="alphaLcPeriod" startAt="3"/>
              <a:tabLst>
                <a:tab pos="287020" algn="l"/>
              </a:tabLst>
            </a:pP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Enhance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school's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team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spirit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cohesion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through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team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building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initiatives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recollection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sessions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organized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once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twice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year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resource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permit.</a:t>
            </a:r>
            <a:endParaRPr sz="12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55"/>
              </a:spcBef>
              <a:buFont typeface="Arial"/>
              <a:buAutoNum type="alphaLcPeriod" startAt="3"/>
              <a:tabLst>
                <a:tab pos="287020" algn="l"/>
              </a:tabLst>
            </a:pP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Institutionalize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reward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sanctions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based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performance.</a:t>
            </a:r>
            <a:endParaRPr sz="12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"/>
              </a:spcBef>
              <a:buFont typeface="Arial"/>
              <a:buAutoNum type="alphaLcPeriod" startAt="3"/>
              <a:tabLst>
                <a:tab pos="287020" algn="l"/>
              </a:tabLst>
            </a:pP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Provide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three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course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meals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all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staff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within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school.</a:t>
            </a:r>
            <a:endParaRPr sz="1200">
              <a:latin typeface="Trebuchet MS"/>
              <a:cs typeface="Trebuchet MS"/>
            </a:endParaRPr>
          </a:p>
          <a:p>
            <a:pPr marL="287020" marR="5080" indent="-274955">
              <a:lnSpc>
                <a:spcPct val="104200"/>
              </a:lnSpc>
              <a:buFont typeface="Arial"/>
              <a:buAutoNum type="alphaLcPeriod" startAt="3"/>
              <a:tabLst>
                <a:tab pos="287020" algn="l"/>
              </a:tabLst>
            </a:pP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Establish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staff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accommodation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facilities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are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conducive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attractive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both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youthful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mature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staffs.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611005" y="7505802"/>
            <a:ext cx="5718175" cy="4780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4015" indent="-361315">
              <a:lnSpc>
                <a:spcPct val="100000"/>
              </a:lnSpc>
              <a:spcBef>
                <a:spcPts val="100"/>
              </a:spcBef>
              <a:buAutoNum type="alphaLcParenBoth" startAt="5"/>
              <a:tabLst>
                <a:tab pos="374015" algn="l"/>
              </a:tabLst>
            </a:pPr>
            <a:r>
              <a:rPr dirty="0" sz="1200" spc="-20" b="1">
                <a:solidFill>
                  <a:srgbClr val="231F20"/>
                </a:solidFill>
                <a:latin typeface="Arial"/>
                <a:cs typeface="Arial"/>
              </a:rPr>
              <a:t>Students'</a:t>
            </a:r>
            <a:r>
              <a:rPr dirty="0" sz="12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31F20"/>
                </a:solidFill>
                <a:latin typeface="Arial"/>
                <a:cs typeface="Arial"/>
              </a:rPr>
              <a:t>Motivation</a:t>
            </a:r>
            <a:r>
              <a:rPr dirty="0" sz="12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dirty="0" sz="12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31F20"/>
                </a:solidFill>
                <a:latin typeface="Arial"/>
                <a:cs typeface="Arial"/>
              </a:rPr>
              <a:t>Excellent</a:t>
            </a:r>
            <a:r>
              <a:rPr dirty="0" sz="12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31F20"/>
                </a:solidFill>
                <a:latin typeface="Arial"/>
                <a:cs typeface="Arial"/>
              </a:rPr>
              <a:t>Performance</a:t>
            </a:r>
            <a:endParaRPr sz="1200">
              <a:latin typeface="Arial"/>
              <a:cs typeface="Arial"/>
            </a:endParaRPr>
          </a:p>
          <a:p>
            <a:pPr algn="just" lvl="1" marL="648335" marR="19685" indent="-274955">
              <a:lnSpc>
                <a:spcPct val="104200"/>
              </a:lnSpc>
              <a:buFont typeface="Arial"/>
              <a:buAutoNum type="alphaLcPeriod"/>
              <a:tabLst>
                <a:tab pos="648335" algn="l"/>
                <a:tab pos="649605" algn="l"/>
              </a:tabLst>
            </a:pPr>
            <a:r>
              <a:rPr dirty="0" sz="1200" b="1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Give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students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sense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control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learning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process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including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practical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sessions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through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issuance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clear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procedures,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guidance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support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self-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learning</a:t>
            </a:r>
            <a:endParaRPr sz="1200">
              <a:latin typeface="Trebuchet MS"/>
              <a:cs typeface="Trebuchet MS"/>
            </a:endParaRPr>
          </a:p>
          <a:p>
            <a:pPr algn="just" lvl="1" marL="648970" indent="-274955">
              <a:lnSpc>
                <a:spcPct val="100000"/>
              </a:lnSpc>
              <a:spcBef>
                <a:spcPts val="60"/>
              </a:spcBef>
              <a:buFont typeface="Arial"/>
              <a:buAutoNum type="alphaLcPeriod"/>
              <a:tabLst>
                <a:tab pos="648970" algn="l"/>
              </a:tabLst>
            </a:pP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clear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about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learning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objectives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desired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outcomes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learning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process</a:t>
            </a:r>
            <a:endParaRPr sz="1200">
              <a:latin typeface="Trebuchet MS"/>
              <a:cs typeface="Trebuchet MS"/>
            </a:endParaRPr>
          </a:p>
          <a:p>
            <a:pPr algn="just" lvl="1" marL="648335" marR="19685" indent="-274955">
              <a:lnSpc>
                <a:spcPct val="104200"/>
              </a:lnSpc>
              <a:buFont typeface="Arial"/>
              <a:buAutoNum type="alphaLcPeriod"/>
              <a:tabLst>
                <a:tab pos="648335" algn="l"/>
              </a:tabLst>
            </a:pP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Create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threat-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free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environment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making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learners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at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center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the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teaching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learning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process</a:t>
            </a:r>
            <a:endParaRPr sz="1200">
              <a:latin typeface="Trebuchet MS"/>
              <a:cs typeface="Trebuchet MS"/>
            </a:endParaRPr>
          </a:p>
          <a:p>
            <a:pPr algn="just" lvl="1" marL="649605" indent="-275590">
              <a:lnSpc>
                <a:spcPct val="100000"/>
              </a:lnSpc>
              <a:spcBef>
                <a:spcPts val="55"/>
              </a:spcBef>
              <a:buFont typeface="Arial"/>
              <a:buAutoNum type="alphaLcPeriod"/>
              <a:tabLst>
                <a:tab pos="649605" algn="l"/>
              </a:tabLst>
            </a:pP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Use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diverse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pedagogical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skills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approaches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teaching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knowledge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transfer</a:t>
            </a:r>
            <a:endParaRPr sz="1200">
              <a:latin typeface="Trebuchet MS"/>
              <a:cs typeface="Trebuchet MS"/>
            </a:endParaRPr>
          </a:p>
          <a:p>
            <a:pPr algn="just" lvl="1" marL="648335" marR="19685" indent="-274955">
              <a:lnSpc>
                <a:spcPct val="104200"/>
              </a:lnSpc>
              <a:buFont typeface="Arial"/>
              <a:buAutoNum type="alphaLcPeriod"/>
              <a:tabLst>
                <a:tab pos="648335" algn="l"/>
              </a:tabLst>
            </a:pP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Offer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varied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real-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life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experiences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examples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related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specific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topics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under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coverage,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is,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avoid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being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abstract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much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possible.</a:t>
            </a:r>
            <a:endParaRPr sz="1200">
              <a:latin typeface="Trebuchet MS"/>
              <a:cs typeface="Trebuchet MS"/>
            </a:endParaRPr>
          </a:p>
          <a:p>
            <a:pPr algn="just" lvl="1" marL="648335" marR="5080" indent="-274955">
              <a:lnSpc>
                <a:spcPct val="104200"/>
              </a:lnSpc>
              <a:buFont typeface="Arial"/>
              <a:buAutoNum type="alphaLcPeriod"/>
              <a:tabLst>
                <a:tab pos="648335" algn="l"/>
              </a:tabLst>
            </a:pP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Introduce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implement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positive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competition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at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different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levels: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Inter-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Stream,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Inter-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Class,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Inter-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Hostel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Inter-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Schools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specific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areas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of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interest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intended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 boost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strengthen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overall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teaching,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learning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co-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curricular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activities'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outcomes.</a:t>
            </a:r>
            <a:endParaRPr sz="1200">
              <a:latin typeface="Trebuchet MS"/>
              <a:cs typeface="Trebuchet MS"/>
            </a:endParaRPr>
          </a:p>
          <a:p>
            <a:pPr algn="just" lvl="1" marL="648335" marR="20320" indent="-274955">
              <a:lnSpc>
                <a:spcPct val="104200"/>
              </a:lnSpc>
              <a:buFont typeface="Arial"/>
              <a:buAutoNum type="alphaLcPeriod"/>
              <a:tabLst>
                <a:tab pos="648335" algn="l"/>
                <a:tab pos="649605" algn="l"/>
              </a:tabLst>
            </a:pPr>
            <a:r>
              <a:rPr dirty="0" sz="1200" b="1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Offer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commensurate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rewards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appreciate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learner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efforts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using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different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approaches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strategies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opinion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Academic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Administrative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Staff</a:t>
            </a:r>
            <a:r>
              <a:rPr dirty="0" sz="1200" spc="1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will</a:t>
            </a:r>
            <a:r>
              <a:rPr dirty="0" sz="1200" spc="1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ultimately</a:t>
            </a:r>
            <a:r>
              <a:rPr dirty="0" sz="1200" spc="1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mainstream</a:t>
            </a:r>
            <a:r>
              <a:rPr dirty="0" sz="1200" spc="1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1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culture</a:t>
            </a:r>
            <a:r>
              <a:rPr dirty="0" sz="1200" spc="1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1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excellence</a:t>
            </a:r>
            <a:r>
              <a:rPr dirty="0" sz="1200" spc="1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1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learner(s).</a:t>
            </a:r>
            <a:endParaRPr sz="1200">
              <a:latin typeface="Trebuchet MS"/>
              <a:cs typeface="Trebuchet MS"/>
            </a:endParaRPr>
          </a:p>
          <a:p>
            <a:pPr algn="just" lvl="1" marL="647700" marR="20320" indent="-274955">
              <a:lnSpc>
                <a:spcPct val="104200"/>
              </a:lnSpc>
              <a:buFont typeface="Arial"/>
              <a:buAutoNum type="alphaLcPeriod"/>
              <a:tabLst>
                <a:tab pos="647700" algn="l"/>
              </a:tabLst>
            </a:pP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Give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students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responsibility,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monitor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performance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evaluate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outcomes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in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real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time</a:t>
            </a:r>
            <a:endParaRPr sz="1200">
              <a:latin typeface="Trebuchet MS"/>
              <a:cs typeface="Trebuchet MS"/>
            </a:endParaRPr>
          </a:p>
          <a:p>
            <a:pPr algn="just" lvl="1" marL="649605" indent="-276225">
              <a:lnSpc>
                <a:spcPct val="100000"/>
              </a:lnSpc>
              <a:spcBef>
                <a:spcPts val="60"/>
              </a:spcBef>
              <a:buFont typeface="Arial"/>
              <a:buAutoNum type="alphaLcPeriod"/>
              <a:tabLst>
                <a:tab pos="649605" algn="l"/>
              </a:tabLst>
            </a:pP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Constantly</a:t>
            </a:r>
            <a:r>
              <a:rPr dirty="0" sz="1200" spc="1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give</a:t>
            </a:r>
            <a:r>
              <a:rPr dirty="0" sz="1200" spc="1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feedback</a:t>
            </a:r>
            <a:r>
              <a:rPr dirty="0" sz="1200" spc="1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1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do</a:t>
            </a:r>
            <a:r>
              <a:rPr dirty="0" sz="1200" spc="1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corrections</a:t>
            </a:r>
            <a:r>
              <a:rPr dirty="0" sz="1200" spc="1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1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1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students</a:t>
            </a:r>
            <a:r>
              <a:rPr dirty="0" sz="1200" spc="1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promptly</a:t>
            </a:r>
            <a:endParaRPr sz="1200">
              <a:latin typeface="Trebuchet MS"/>
              <a:cs typeface="Trebuchet MS"/>
            </a:endParaRPr>
          </a:p>
          <a:p>
            <a:pPr algn="just" lvl="1" marL="647700" marR="20320" indent="-274955">
              <a:lnSpc>
                <a:spcPct val="104200"/>
              </a:lnSpc>
              <a:buFont typeface="Arial"/>
              <a:buAutoNum type="alphaLcPeriod"/>
              <a:tabLst>
                <a:tab pos="647700" algn="l"/>
                <a:tab pos="648970" algn="l"/>
              </a:tabLst>
            </a:pPr>
            <a:r>
              <a:rPr dirty="0" sz="1200" b="1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Implement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Goat/Ram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Eating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Ceremony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best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performed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Exam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Stream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each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term with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trip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posh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destination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Candidates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who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scores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A-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(plain)</a:t>
            </a:r>
            <a:r>
              <a:rPr dirty="0" sz="1200" spc="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end</a:t>
            </a:r>
            <a:r>
              <a:rPr dirty="0" sz="1200" spc="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term</a:t>
            </a:r>
            <a:r>
              <a:rPr dirty="0" sz="1200" spc="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Exams.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This</a:t>
            </a:r>
            <a:r>
              <a:rPr dirty="0" sz="1200" spc="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shall</a:t>
            </a:r>
            <a:r>
              <a:rPr dirty="0" sz="1200" spc="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include</a:t>
            </a:r>
            <a:r>
              <a:rPr dirty="0" sz="1200" spc="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even</a:t>
            </a:r>
            <a:r>
              <a:rPr dirty="0" sz="1200" spc="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students</a:t>
            </a:r>
            <a:r>
              <a:rPr dirty="0" sz="1200" spc="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Form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Three.</a:t>
            </a:r>
            <a:endParaRPr sz="1200">
              <a:latin typeface="Trebuchet MS"/>
              <a:cs typeface="Trebuchet MS"/>
            </a:endParaRPr>
          </a:p>
          <a:p>
            <a:pPr algn="just" lvl="1" marL="647700" marR="20320" indent="-274955">
              <a:lnSpc>
                <a:spcPct val="104200"/>
              </a:lnSpc>
              <a:buFont typeface="Arial"/>
              <a:buAutoNum type="alphaLcPeriod"/>
              <a:tabLst>
                <a:tab pos="647700" algn="l"/>
              </a:tabLst>
            </a:pP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Introduce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Hall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Fame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where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students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who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attain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grades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B+,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A-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are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listed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annually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upon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release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National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Examination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Results.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10138" y="2915330"/>
            <a:ext cx="5697855" cy="4105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lvl="1" marL="462915" marR="5715" indent="-450215">
              <a:lnSpc>
                <a:spcPct val="113599"/>
              </a:lnSpc>
              <a:spcBef>
                <a:spcPts val="100"/>
              </a:spcBef>
              <a:buClr>
                <a:srgbClr val="2F5496"/>
              </a:buClr>
              <a:buFont typeface="Arial"/>
              <a:buAutoNum type="arabicPeriod" startAt="8"/>
              <a:tabLst>
                <a:tab pos="462915" algn="l"/>
                <a:tab pos="469900" algn="l"/>
              </a:tabLst>
            </a:pP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	Integration</a:t>
            </a:r>
            <a:r>
              <a:rPr dirty="0" sz="1100" spc="30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of</a:t>
            </a:r>
            <a:r>
              <a:rPr dirty="0" sz="1100" spc="30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80" b="1">
                <a:solidFill>
                  <a:srgbClr val="2F5496"/>
                </a:solidFill>
                <a:latin typeface="Arial"/>
                <a:cs typeface="Arial"/>
              </a:rPr>
              <a:t>ICT</a:t>
            </a:r>
            <a:r>
              <a:rPr dirty="0" sz="1100" spc="30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in</a:t>
            </a:r>
            <a:r>
              <a:rPr dirty="0" sz="1100" spc="13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Teaching,</a:t>
            </a:r>
            <a:r>
              <a:rPr dirty="0" sz="1100" spc="19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Learning,</a:t>
            </a:r>
            <a:r>
              <a:rPr dirty="0" sz="1100" spc="19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Exam</a:t>
            </a:r>
            <a:r>
              <a:rPr dirty="0" sz="1100" spc="19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Administration</a:t>
            </a:r>
            <a:r>
              <a:rPr dirty="0" sz="1100" spc="30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and</a:t>
            </a:r>
            <a:r>
              <a:rPr dirty="0" sz="1100" spc="30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School Management</a:t>
            </a:r>
            <a:endParaRPr sz="1100">
              <a:latin typeface="Arial"/>
              <a:cs typeface="Arial"/>
            </a:endParaRPr>
          </a:p>
          <a:p>
            <a:pPr algn="just" marL="12700">
              <a:lnSpc>
                <a:spcPts val="1400"/>
              </a:lnSpc>
            </a:pP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line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ICT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Training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Policy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(2021),</a:t>
            </a:r>
            <a:r>
              <a:rPr dirty="0" sz="1200" spc="-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shall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strive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leverage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endParaRPr sz="1200">
              <a:latin typeface="Trebuchet MS"/>
              <a:cs typeface="Trebuchet MS"/>
            </a:endParaRPr>
          </a:p>
          <a:p>
            <a:pPr algn="just" marL="12700" marR="5080">
              <a:lnSpc>
                <a:spcPct val="104200"/>
              </a:lnSpc>
            </a:pP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ICT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9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delivery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9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its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functions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execution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9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its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mandate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10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dirty="0" sz="1200" spc="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increasing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its</a:t>
            </a:r>
            <a:r>
              <a:rPr dirty="0" sz="12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investment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provision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ICT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infrastructure,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internet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connectivity,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capacity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digital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content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including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equipping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all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classes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audio-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visual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teaching-learning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equipment.The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recognizes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7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enhancing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service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delivery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keep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abreast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ever-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evolving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technological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demands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both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locally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internationally,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there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need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upgrade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ICT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infrastructure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not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only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respond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needs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changing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times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but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also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help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optimize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human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resource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capacity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at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school's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disposal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through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heightened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use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 ICT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teaching,</a:t>
            </a:r>
            <a:r>
              <a:rPr dirty="0" sz="1200" spc="-2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learning,</a:t>
            </a:r>
            <a:r>
              <a:rPr dirty="0" sz="1200" spc="-2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practical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sessions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students'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assessments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revision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programs.</a:t>
            </a:r>
            <a:endParaRPr sz="1200">
              <a:latin typeface="Trebuchet MS"/>
              <a:cs typeface="Trebuchet MS"/>
            </a:endParaRPr>
          </a:p>
          <a:p>
            <a:pPr algn="just" marL="12700" marR="82550">
              <a:lnSpc>
                <a:spcPct val="104200"/>
              </a:lnSpc>
              <a:spcBef>
                <a:spcPts val="1270"/>
              </a:spcBef>
            </a:pP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this</a:t>
            </a:r>
            <a:r>
              <a:rPr dirty="0" sz="12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40">
                <a:solidFill>
                  <a:srgbClr val="231F20"/>
                </a:solidFill>
                <a:latin typeface="Trebuchet MS"/>
                <a:cs typeface="Trebuchet MS"/>
              </a:rPr>
              <a:t>Plan,</a:t>
            </a:r>
            <a:r>
              <a:rPr dirty="0" sz="12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school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purposes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to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automate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integrate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its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business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processes,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enhance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cyber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security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well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enhancing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capacity</a:t>
            </a:r>
            <a:r>
              <a:rPr dirty="0" sz="12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technical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teaching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staff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effectively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utilize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ICT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their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respective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service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delivery</a:t>
            </a:r>
            <a:r>
              <a:rPr dirty="0" sz="12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areas.</a:t>
            </a:r>
            <a:endParaRPr sz="1200">
              <a:latin typeface="Trebuchet MS"/>
              <a:cs typeface="Trebuchet MS"/>
            </a:endParaRPr>
          </a:p>
          <a:p>
            <a:pPr lvl="1" marL="469900" indent="-457200">
              <a:lnSpc>
                <a:spcPts val="1300"/>
              </a:lnSpc>
              <a:spcBef>
                <a:spcPts val="1240"/>
              </a:spcBef>
              <a:buAutoNum type="arabicPeriod" startAt="9"/>
              <a:tabLst>
                <a:tab pos="469900" algn="l"/>
              </a:tabLst>
            </a:pP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Stakeholder</a:t>
            </a:r>
            <a:r>
              <a:rPr dirty="0" sz="1100" spc="-7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45" b="1">
                <a:solidFill>
                  <a:srgbClr val="2F5496"/>
                </a:solidFill>
                <a:latin typeface="Arial"/>
                <a:cs typeface="Arial"/>
              </a:rPr>
              <a:t>Mapping,Analysis</a:t>
            </a:r>
            <a:r>
              <a:rPr dirty="0" sz="1100" spc="-7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40" b="1">
                <a:solidFill>
                  <a:srgbClr val="2F5496"/>
                </a:solidFill>
                <a:latin typeface="Arial"/>
                <a:cs typeface="Arial"/>
              </a:rPr>
              <a:t>and</a:t>
            </a:r>
            <a:r>
              <a:rPr dirty="0" sz="1100" spc="-7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Management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420"/>
              </a:lnSpc>
            </a:pP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This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has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identified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different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categories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levels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stakeholders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attempted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specify</a:t>
            </a:r>
            <a:endParaRPr sz="1200">
              <a:latin typeface="Trebuchet MS"/>
              <a:cs typeface="Trebuchet MS"/>
            </a:endParaRPr>
          </a:p>
          <a:p>
            <a:pPr marL="12700" marR="5715">
              <a:lnSpc>
                <a:spcPct val="104200"/>
              </a:lnSpc>
            </a:pP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their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distinctive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interrelated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roles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opinion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shall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crucial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success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Plan.This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summarized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table</a:t>
            </a:r>
            <a:r>
              <a:rPr dirty="0" sz="1200" spc="-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below: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20"/>
              </a:spcBef>
            </a:pPr>
            <a:endParaRPr sz="1200">
              <a:latin typeface="Trebuchet MS"/>
              <a:cs typeface="Trebuchet MS"/>
            </a:endParaRPr>
          </a:p>
          <a:p>
            <a:pPr marL="33655">
              <a:lnSpc>
                <a:spcPct val="100000"/>
              </a:lnSpc>
            </a:pPr>
            <a:r>
              <a:rPr dirty="0" sz="900" spc="-75" i="1">
                <a:solidFill>
                  <a:srgbClr val="44546A"/>
                </a:solidFill>
                <a:latin typeface="Trebuchet MS"/>
                <a:cs typeface="Trebuchet MS"/>
              </a:rPr>
              <a:t>Table</a:t>
            </a:r>
            <a:r>
              <a:rPr dirty="0" sz="900" spc="-114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65" i="1">
                <a:solidFill>
                  <a:srgbClr val="44546A"/>
                </a:solidFill>
                <a:latin typeface="Trebuchet MS"/>
                <a:cs typeface="Trebuchet MS"/>
              </a:rPr>
              <a:t>13:</a:t>
            </a:r>
            <a:r>
              <a:rPr dirty="0" sz="900" spc="-10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85" i="1">
                <a:solidFill>
                  <a:srgbClr val="44546A"/>
                </a:solidFill>
                <a:latin typeface="Trebuchet MS"/>
                <a:cs typeface="Trebuchet MS"/>
              </a:rPr>
              <a:t>Stakeholder</a:t>
            </a:r>
            <a:r>
              <a:rPr dirty="0" sz="900" spc="-1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70" i="1">
                <a:solidFill>
                  <a:srgbClr val="44546A"/>
                </a:solidFill>
                <a:latin typeface="Trebuchet MS"/>
                <a:cs typeface="Trebuchet MS"/>
              </a:rPr>
              <a:t>Mapping,</a:t>
            </a:r>
            <a:r>
              <a:rPr dirty="0" sz="900" spc="-105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95" i="1">
                <a:solidFill>
                  <a:srgbClr val="44546A"/>
                </a:solidFill>
                <a:latin typeface="Trebuchet MS"/>
                <a:cs typeface="Trebuchet MS"/>
              </a:rPr>
              <a:t>Role</a:t>
            </a:r>
            <a:r>
              <a:rPr dirty="0" sz="900" spc="-1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85" i="1">
                <a:solidFill>
                  <a:srgbClr val="44546A"/>
                </a:solidFill>
                <a:latin typeface="Trebuchet MS"/>
                <a:cs typeface="Trebuchet MS"/>
              </a:rPr>
              <a:t>Specification</a:t>
            </a:r>
            <a:r>
              <a:rPr dirty="0" sz="900" spc="-1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80" i="1">
                <a:solidFill>
                  <a:srgbClr val="44546A"/>
                </a:solidFill>
                <a:latin typeface="Trebuchet MS"/>
                <a:cs typeface="Trebuchet MS"/>
              </a:rPr>
              <a:t>and</a:t>
            </a:r>
            <a:r>
              <a:rPr dirty="0" sz="900" spc="-1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90" i="1">
                <a:solidFill>
                  <a:srgbClr val="44546A"/>
                </a:solidFill>
                <a:latin typeface="Trebuchet MS"/>
                <a:cs typeface="Trebuchet MS"/>
              </a:rPr>
              <a:t>Relevance</a:t>
            </a:r>
            <a:r>
              <a:rPr dirty="0" sz="900" spc="-1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20" i="1">
                <a:solidFill>
                  <a:srgbClr val="44546A"/>
                </a:solidFill>
                <a:latin typeface="Trebuchet MS"/>
                <a:cs typeface="Trebuchet MS"/>
              </a:rPr>
              <a:t>in</a:t>
            </a:r>
            <a:r>
              <a:rPr dirty="0" sz="900" spc="185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90" i="1">
                <a:solidFill>
                  <a:srgbClr val="44546A"/>
                </a:solidFill>
                <a:latin typeface="Trebuchet MS"/>
                <a:cs typeface="Trebuchet MS"/>
              </a:rPr>
              <a:t>Plan</a:t>
            </a:r>
            <a:r>
              <a:rPr dirty="0" sz="900" spc="-10" i="1">
                <a:solidFill>
                  <a:srgbClr val="44546A"/>
                </a:solidFill>
                <a:latin typeface="Trebuchet MS"/>
                <a:cs typeface="Trebuchet MS"/>
              </a:rPr>
              <a:t> Implementation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689283" y="7453376"/>
            <a:ext cx="2755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latin typeface="Trebuchet MS"/>
                <a:cs typeface="Trebuchet MS"/>
              </a:rPr>
              <a:t>001A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123558" y="7453376"/>
            <a:ext cx="6299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latin typeface="Trebuchet MS"/>
                <a:cs typeface="Trebuchet MS"/>
              </a:rPr>
              <a:t>The</a:t>
            </a:r>
            <a:r>
              <a:rPr dirty="0" sz="900" spc="-40">
                <a:latin typeface="Trebuchet MS"/>
                <a:cs typeface="Trebuchet MS"/>
              </a:rPr>
              <a:t> students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942428" y="7445758"/>
            <a:ext cx="130238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0820" marR="5080" indent="-198755">
              <a:lnSpc>
                <a:spcPct val="111100"/>
              </a:lnSpc>
              <a:spcBef>
                <a:spcPts val="100"/>
              </a:spcBef>
              <a:buFont typeface="MingLiU_HKSCS-ExtB"/>
              <a:buChar char="⬧"/>
              <a:tabLst>
                <a:tab pos="210820" algn="l"/>
              </a:tabLst>
            </a:pPr>
            <a:r>
              <a:rPr dirty="0" sz="900" spc="-45">
                <a:latin typeface="Trebuchet MS"/>
                <a:cs typeface="Trebuchet MS"/>
              </a:rPr>
              <a:t>Primary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Stakeholders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70">
                <a:latin typeface="Trebuchet MS"/>
                <a:cs typeface="Trebuchet MS"/>
              </a:rPr>
              <a:t>– </a:t>
            </a:r>
            <a:r>
              <a:rPr dirty="0" sz="900" spc="-35">
                <a:latin typeface="Trebuchet MS"/>
                <a:cs typeface="Trebuchet MS"/>
              </a:rPr>
              <a:t>Highest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Influence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689283" y="8250426"/>
            <a:ext cx="2755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latin typeface="Times New Roman"/>
                <a:cs typeface="Times New Roman"/>
              </a:rPr>
              <a:t>001B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123558" y="8232919"/>
            <a:ext cx="664210" cy="316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335" marR="5080" indent="-1270">
              <a:lnSpc>
                <a:spcPct val="106100"/>
              </a:lnSpc>
              <a:spcBef>
                <a:spcPts val="100"/>
              </a:spcBef>
            </a:pPr>
            <a:r>
              <a:rPr dirty="0" sz="900" spc="-25">
                <a:latin typeface="Trebuchet MS"/>
                <a:cs typeface="Trebuchet MS"/>
              </a:rPr>
              <a:t>The</a:t>
            </a:r>
            <a:r>
              <a:rPr dirty="0" sz="900" spc="-4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Students’ </a:t>
            </a:r>
            <a:r>
              <a:rPr dirty="0" sz="900" spc="-10">
                <a:latin typeface="Trebuchet MS"/>
                <a:cs typeface="Trebuchet MS"/>
              </a:rPr>
              <a:t>Council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053882" y="7438137"/>
            <a:ext cx="2798445" cy="96583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210185" indent="-197485">
              <a:lnSpc>
                <a:spcPct val="100000"/>
              </a:lnSpc>
              <a:spcBef>
                <a:spcPts val="280"/>
              </a:spcBef>
              <a:buFont typeface="MingLiU_HKSCS-ExtB"/>
              <a:buChar char="⬧"/>
              <a:tabLst>
                <a:tab pos="210185" algn="l"/>
              </a:tabLst>
            </a:pPr>
            <a:r>
              <a:rPr dirty="0" sz="900" spc="-55">
                <a:latin typeface="Trebuchet MS"/>
                <a:cs typeface="Trebuchet MS"/>
              </a:rPr>
              <a:t>Influence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teachers’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selection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of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learning</a:t>
            </a:r>
            <a:r>
              <a:rPr dirty="0" sz="900" spc="-10">
                <a:latin typeface="Trebuchet MS"/>
                <a:cs typeface="Trebuchet MS"/>
              </a:rPr>
              <a:t> experiences;</a:t>
            </a:r>
            <a:endParaRPr sz="900">
              <a:latin typeface="Trebuchet MS"/>
              <a:cs typeface="Trebuchet MS"/>
            </a:endParaRPr>
          </a:p>
          <a:p>
            <a:pPr marL="210185" marR="33655" indent="-198120">
              <a:lnSpc>
                <a:spcPct val="112200"/>
              </a:lnSpc>
              <a:spcBef>
                <a:spcPts val="45"/>
              </a:spcBef>
              <a:buFont typeface="MingLiU_HKSCS-ExtB"/>
              <a:buChar char="⬧"/>
              <a:tabLst>
                <a:tab pos="210185" algn="l"/>
              </a:tabLst>
            </a:pPr>
            <a:r>
              <a:rPr dirty="0" sz="900" spc="-50">
                <a:latin typeface="Trebuchet MS"/>
                <a:cs typeface="Trebuchet MS"/>
              </a:rPr>
              <a:t>Actively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engages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in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contribute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to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teaching,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learning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assessment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processes.</a:t>
            </a:r>
            <a:endParaRPr sz="900">
              <a:latin typeface="Trebuchet MS"/>
              <a:cs typeface="Trebuchet MS"/>
            </a:endParaRPr>
          </a:p>
          <a:p>
            <a:pPr marL="210185" marR="5080" indent="-198120">
              <a:lnSpc>
                <a:spcPct val="112200"/>
              </a:lnSpc>
              <a:spcBef>
                <a:spcPts val="50"/>
              </a:spcBef>
              <a:buFont typeface="MingLiU_HKSCS-ExtB"/>
              <a:buChar char="⬧"/>
              <a:tabLst>
                <a:tab pos="210185" algn="l"/>
              </a:tabLst>
            </a:pPr>
            <a:r>
              <a:rPr dirty="0" sz="900" spc="-40">
                <a:latin typeface="Trebuchet MS"/>
                <a:cs typeface="Trebuchet MS"/>
              </a:rPr>
              <a:t>Responsible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for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carrying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the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school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vision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values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to </a:t>
            </a:r>
            <a:r>
              <a:rPr dirty="0" sz="900" spc="-55">
                <a:latin typeface="Trebuchet MS"/>
                <a:cs typeface="Trebuchet MS"/>
              </a:rPr>
              <a:t>the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outside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world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00" spc="-35">
                <a:latin typeface="Trebuchet MS"/>
                <a:cs typeface="Trebuchet MS"/>
              </a:rPr>
              <a:t>Appointed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by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fellow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students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to: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-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942428" y="8232137"/>
            <a:ext cx="1302385" cy="333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0820" marR="5080" indent="-198755">
              <a:lnSpc>
                <a:spcPct val="112200"/>
              </a:lnSpc>
              <a:spcBef>
                <a:spcPts val="100"/>
              </a:spcBef>
              <a:buFont typeface="MingLiU_HKSCS-ExtB"/>
              <a:buChar char="⬧"/>
              <a:tabLst>
                <a:tab pos="210820" algn="l"/>
              </a:tabLst>
            </a:pPr>
            <a:r>
              <a:rPr dirty="0" sz="900" spc="-45">
                <a:latin typeface="Trebuchet MS"/>
                <a:cs typeface="Trebuchet MS"/>
              </a:rPr>
              <a:t>Primary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Stakeholders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70">
                <a:latin typeface="Trebuchet MS"/>
                <a:cs typeface="Trebuchet MS"/>
              </a:rPr>
              <a:t>– </a:t>
            </a:r>
            <a:r>
              <a:rPr dirty="0" sz="900" spc="-35">
                <a:latin typeface="Trebuchet MS"/>
                <a:cs typeface="Trebuchet MS"/>
              </a:rPr>
              <a:t>Highest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Influence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689283" y="11289917"/>
            <a:ext cx="1987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latin typeface="Trebuchet MS"/>
                <a:cs typeface="Trebuchet MS"/>
              </a:rPr>
              <a:t>002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123558" y="11289917"/>
            <a:ext cx="8756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5">
                <a:latin typeface="Trebuchet MS"/>
                <a:cs typeface="Trebuchet MS"/>
              </a:rPr>
              <a:t>Parents/Guardians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038343" y="10997133"/>
            <a:ext cx="889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455">
                <a:latin typeface="MingLiU_HKSCS-ExtB"/>
                <a:cs typeface="MingLiU_HKSCS-ExtB"/>
              </a:rPr>
              <a:t>⬧</a:t>
            </a:r>
            <a:endParaRPr sz="900">
              <a:latin typeface="MingLiU_HKSCS-ExtB"/>
              <a:cs typeface="MingLiU_HKSCS-ExtB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033663" y="10235214"/>
            <a:ext cx="889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455">
                <a:latin typeface="MingLiU_HKSCS-ExtB"/>
                <a:cs typeface="MingLiU_HKSCS-ExtB"/>
              </a:rPr>
              <a:t>⬧</a:t>
            </a:r>
            <a:endParaRPr sz="900">
              <a:latin typeface="MingLiU_HKSCS-ExtB"/>
              <a:cs typeface="MingLiU_HKSCS-ExtB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034412" y="8384392"/>
            <a:ext cx="2840355" cy="386524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260350" marR="97155" indent="-231140">
              <a:lnSpc>
                <a:spcPct val="110800"/>
              </a:lnSpc>
              <a:spcBef>
                <a:spcPts val="80"/>
              </a:spcBef>
              <a:buFont typeface="MingLiU_HKSCS-ExtB"/>
              <a:buChar char="⬧"/>
              <a:tabLst>
                <a:tab pos="260350" algn="l"/>
              </a:tabLst>
            </a:pPr>
            <a:r>
              <a:rPr dirty="0" sz="900" spc="-65">
                <a:latin typeface="Trebuchet MS"/>
                <a:cs typeface="Trebuchet MS"/>
              </a:rPr>
              <a:t>Participate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in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school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administration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processes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and </a:t>
            </a:r>
            <a:r>
              <a:rPr dirty="0" sz="900" spc="-50">
                <a:latin typeface="Trebuchet MS"/>
                <a:cs typeface="Trebuchet MS"/>
              </a:rPr>
              <a:t>functions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including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representing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students’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body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in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the School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Board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of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Management;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organizing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co- </a:t>
            </a:r>
            <a:r>
              <a:rPr dirty="0" sz="900" spc="-45">
                <a:latin typeface="Trebuchet MS"/>
                <a:cs typeface="Trebuchet MS"/>
              </a:rPr>
              <a:t>hosting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specific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school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events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75">
                <a:latin typeface="Trebuchet MS"/>
                <a:cs typeface="Trebuchet MS"/>
              </a:rPr>
              <a:t>activities;</a:t>
            </a:r>
            <a:r>
              <a:rPr dirty="0" sz="900" spc="-95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link </a:t>
            </a:r>
            <a:r>
              <a:rPr dirty="0" sz="900" spc="-55">
                <a:latin typeface="Trebuchet MS"/>
                <a:cs typeface="Trebuchet MS"/>
              </a:rPr>
              <a:t>administration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to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the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students;</a:t>
            </a:r>
            <a:r>
              <a:rPr dirty="0" sz="900" spc="-100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and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85">
                <a:latin typeface="Trebuchet MS"/>
                <a:cs typeface="Trebuchet MS"/>
              </a:rPr>
              <a:t>play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95">
                <a:latin typeface="Trebuchet MS"/>
                <a:cs typeface="Trebuchet MS"/>
              </a:rPr>
              <a:t>a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supervisor </a:t>
            </a:r>
            <a:r>
              <a:rPr dirty="0" sz="900" spc="-25">
                <a:latin typeface="Trebuchet MS"/>
                <a:cs typeface="Trebuchet MS"/>
              </a:rPr>
              <a:t>role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in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the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implementation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of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school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policies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and </a:t>
            </a:r>
            <a:r>
              <a:rPr dirty="0" sz="900" spc="-10">
                <a:latin typeface="Trebuchet MS"/>
                <a:cs typeface="Trebuchet MS"/>
              </a:rPr>
              <a:t>programs.</a:t>
            </a:r>
            <a:endParaRPr sz="900">
              <a:latin typeface="Trebuchet MS"/>
              <a:cs typeface="Trebuchet MS"/>
            </a:endParaRPr>
          </a:p>
          <a:p>
            <a:pPr marL="260350" marR="191770" indent="-241935">
              <a:lnSpc>
                <a:spcPct val="111100"/>
              </a:lnSpc>
              <a:buFont typeface="MingLiU_HKSCS-ExtB"/>
              <a:buChar char="⬧"/>
              <a:tabLst>
                <a:tab pos="260350" algn="l"/>
              </a:tabLst>
            </a:pPr>
            <a:r>
              <a:rPr dirty="0" sz="900" spc="-30">
                <a:latin typeface="Trebuchet MS"/>
                <a:cs typeface="Trebuchet MS"/>
              </a:rPr>
              <a:t>Promote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the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school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vision,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mission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core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values </a:t>
            </a:r>
            <a:r>
              <a:rPr dirty="0" sz="900" spc="-60">
                <a:latin typeface="Trebuchet MS"/>
                <a:cs typeface="Trebuchet MS"/>
              </a:rPr>
              <a:t>among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fellow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students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by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75">
                <a:latin typeface="Trebuchet MS"/>
                <a:cs typeface="Trebuchet MS"/>
              </a:rPr>
              <a:t>playing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the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role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model function</a:t>
            </a:r>
            <a:endParaRPr sz="900">
              <a:latin typeface="Trebuchet MS"/>
              <a:cs typeface="Trebuchet MS"/>
            </a:endParaRPr>
          </a:p>
          <a:p>
            <a:pPr marL="260350" marR="5080" indent="-248285">
              <a:lnSpc>
                <a:spcPct val="110400"/>
              </a:lnSpc>
              <a:spcBef>
                <a:spcPts val="55"/>
              </a:spcBef>
              <a:buFont typeface="MingLiU_HKSCS-ExtB"/>
              <a:buChar char="⬧"/>
              <a:tabLst>
                <a:tab pos="260350" algn="l"/>
              </a:tabLst>
            </a:pPr>
            <a:r>
              <a:rPr dirty="0" baseline="3086" sz="1350" spc="-44">
                <a:latin typeface="Trebuchet MS"/>
                <a:cs typeface="Trebuchet MS"/>
              </a:rPr>
              <a:t>Promote</a:t>
            </a:r>
            <a:r>
              <a:rPr dirty="0" baseline="3086" sz="1350" spc="-15">
                <a:latin typeface="Trebuchet MS"/>
                <a:cs typeface="Trebuchet MS"/>
              </a:rPr>
              <a:t> </a:t>
            </a:r>
            <a:r>
              <a:rPr dirty="0" baseline="3086" sz="1350" spc="-82">
                <a:latin typeface="Trebuchet MS"/>
                <a:cs typeface="Trebuchet MS"/>
              </a:rPr>
              <a:t>general</a:t>
            </a:r>
            <a:r>
              <a:rPr dirty="0" baseline="3086" sz="1350" spc="-22">
                <a:latin typeface="Trebuchet MS"/>
                <a:cs typeface="Trebuchet MS"/>
              </a:rPr>
              <a:t> </a:t>
            </a:r>
            <a:r>
              <a:rPr dirty="0" baseline="3086" sz="1350" spc="-89">
                <a:latin typeface="Trebuchet MS"/>
                <a:cs typeface="Trebuchet MS"/>
              </a:rPr>
              <a:t>discipline</a:t>
            </a:r>
            <a:r>
              <a:rPr dirty="0" baseline="3086" sz="1350" spc="-15">
                <a:latin typeface="Trebuchet MS"/>
                <a:cs typeface="Trebuchet MS"/>
              </a:rPr>
              <a:t> </a:t>
            </a:r>
            <a:r>
              <a:rPr dirty="0" baseline="3086" sz="1350" spc="-82">
                <a:latin typeface="Trebuchet MS"/>
                <a:cs typeface="Trebuchet MS"/>
              </a:rPr>
              <a:t>in</a:t>
            </a:r>
            <a:r>
              <a:rPr dirty="0" baseline="3086" sz="1350" spc="-15">
                <a:latin typeface="Trebuchet MS"/>
                <a:cs typeface="Trebuchet MS"/>
              </a:rPr>
              <a:t> </a:t>
            </a:r>
            <a:r>
              <a:rPr dirty="0" baseline="3086" sz="1350" spc="-89">
                <a:latin typeface="Trebuchet MS"/>
                <a:cs typeface="Trebuchet MS"/>
              </a:rPr>
              <a:t>the</a:t>
            </a:r>
            <a:r>
              <a:rPr dirty="0" baseline="3086" sz="1350" spc="-30">
                <a:latin typeface="Trebuchet MS"/>
                <a:cs typeface="Trebuchet MS"/>
              </a:rPr>
              <a:t> </a:t>
            </a:r>
            <a:r>
              <a:rPr dirty="0" baseline="3086" sz="1350" spc="-44">
                <a:latin typeface="Trebuchet MS"/>
                <a:cs typeface="Trebuchet MS"/>
              </a:rPr>
              <a:t>school</a:t>
            </a:r>
            <a:r>
              <a:rPr dirty="0" baseline="3086" sz="1350" spc="-30">
                <a:latin typeface="Trebuchet MS"/>
                <a:cs typeface="Trebuchet MS"/>
              </a:rPr>
              <a:t> </a:t>
            </a:r>
            <a:r>
              <a:rPr dirty="0" baseline="3086" sz="1350" spc="-82">
                <a:latin typeface="Trebuchet MS"/>
                <a:cs typeface="Trebuchet MS"/>
              </a:rPr>
              <a:t>as</a:t>
            </a:r>
            <a:r>
              <a:rPr dirty="0" baseline="3086" sz="1350" spc="-7">
                <a:latin typeface="Trebuchet MS"/>
                <a:cs typeface="Trebuchet MS"/>
              </a:rPr>
              <a:t> </a:t>
            </a:r>
            <a:r>
              <a:rPr dirty="0" baseline="3086" sz="1350" spc="-104">
                <a:latin typeface="Trebuchet MS"/>
                <a:cs typeface="Trebuchet MS"/>
              </a:rPr>
              <a:t>well</a:t>
            </a:r>
            <a:r>
              <a:rPr dirty="0" baseline="3086" sz="1350" spc="-22">
                <a:latin typeface="Trebuchet MS"/>
                <a:cs typeface="Trebuchet MS"/>
              </a:rPr>
              <a:t> </a:t>
            </a:r>
            <a:r>
              <a:rPr dirty="0" baseline="3086" sz="1350" spc="-37">
                <a:latin typeface="Trebuchet MS"/>
                <a:cs typeface="Trebuchet MS"/>
              </a:rPr>
              <a:t>as </a:t>
            </a:r>
            <a:r>
              <a:rPr dirty="0" sz="900" spc="-60">
                <a:latin typeface="Trebuchet MS"/>
                <a:cs typeface="Trebuchet MS"/>
              </a:rPr>
              <a:t>creative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thinking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for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prompt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problem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solving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purposes. </a:t>
            </a:r>
            <a:r>
              <a:rPr dirty="0" sz="900" spc="-35">
                <a:latin typeface="Trebuchet MS"/>
                <a:cs typeface="Trebuchet MS"/>
              </a:rPr>
              <a:t>Attend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school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events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and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students’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council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meetings, </a:t>
            </a:r>
            <a:r>
              <a:rPr dirty="0" sz="900" spc="-50">
                <a:latin typeface="Trebuchet MS"/>
                <a:cs typeface="Trebuchet MS"/>
              </a:rPr>
              <a:t>write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minutes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of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education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events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attended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by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them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ensure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75">
                <a:latin typeface="Trebuchet MS"/>
                <a:cs typeface="Trebuchet MS"/>
              </a:rPr>
              <a:t>that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the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outcomes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of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such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meetings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and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for </a:t>
            </a:r>
            <a:r>
              <a:rPr dirty="0" sz="900" spc="-95">
                <a:latin typeface="Trebuchet MS"/>
                <a:cs typeface="Trebuchet MS"/>
              </a:rPr>
              <a:t>a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is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appropriately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widely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circulated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among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the </a:t>
            </a:r>
            <a:r>
              <a:rPr dirty="0" sz="900" spc="-45">
                <a:latin typeface="Trebuchet MS"/>
                <a:cs typeface="Trebuchet MS"/>
              </a:rPr>
              <a:t>students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for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follow-</a:t>
            </a:r>
            <a:r>
              <a:rPr dirty="0" sz="900" spc="-50">
                <a:latin typeface="Trebuchet MS"/>
                <a:cs typeface="Trebuchet MS"/>
              </a:rPr>
              <a:t>up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actions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to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be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realized.</a:t>
            </a:r>
            <a:endParaRPr sz="900">
              <a:latin typeface="Trebuchet MS"/>
              <a:cs typeface="Trebuchet MS"/>
            </a:endParaRPr>
          </a:p>
          <a:p>
            <a:pPr marL="260350" marR="179070">
              <a:lnSpc>
                <a:spcPct val="111100"/>
              </a:lnSpc>
            </a:pPr>
            <a:r>
              <a:rPr dirty="0" sz="900" spc="-30">
                <a:latin typeface="Trebuchet MS"/>
                <a:cs typeface="Trebuchet MS"/>
              </a:rPr>
              <a:t>Ensure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75">
                <a:latin typeface="Trebuchet MS"/>
                <a:cs typeface="Trebuchet MS"/>
              </a:rPr>
              <a:t>that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other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students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stick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to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the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school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rules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regulations.</a:t>
            </a:r>
            <a:endParaRPr sz="900">
              <a:latin typeface="Trebuchet MS"/>
              <a:cs typeface="Trebuchet MS"/>
            </a:endParaRPr>
          </a:p>
          <a:p>
            <a:pPr marL="229870" marR="10160" indent="-198120">
              <a:lnSpc>
                <a:spcPct val="112200"/>
              </a:lnSpc>
              <a:spcBef>
                <a:spcPts val="50"/>
              </a:spcBef>
              <a:buFont typeface="MingLiU_HKSCS-ExtB"/>
              <a:buChar char="⬧"/>
              <a:tabLst>
                <a:tab pos="229870" algn="l"/>
              </a:tabLst>
            </a:pPr>
            <a:r>
              <a:rPr dirty="0" sz="900" spc="-25">
                <a:latin typeface="Trebuchet MS"/>
                <a:cs typeface="Trebuchet MS"/>
              </a:rPr>
              <a:t>Role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model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-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The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first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educator,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trainer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95">
                <a:latin typeface="Trebuchet MS"/>
                <a:cs typeface="Trebuchet MS"/>
              </a:rPr>
              <a:t>a</a:t>
            </a:r>
            <a:r>
              <a:rPr dirty="0" sz="900" spc="-30">
                <a:latin typeface="Trebuchet MS"/>
                <a:cs typeface="Trebuchet MS"/>
              </a:rPr>
              <a:t> source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of </a:t>
            </a:r>
            <a:r>
              <a:rPr dirty="0" sz="900" spc="-50">
                <a:latin typeface="Trebuchet MS"/>
                <a:cs typeface="Trebuchet MS"/>
              </a:rPr>
              <a:t>authority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to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learners;</a:t>
            </a:r>
            <a:endParaRPr sz="900">
              <a:latin typeface="Trebuchet MS"/>
              <a:cs typeface="Trebuchet MS"/>
            </a:endParaRPr>
          </a:p>
          <a:p>
            <a:pPr marL="229870" indent="-198120">
              <a:lnSpc>
                <a:spcPct val="100000"/>
              </a:lnSpc>
              <a:spcBef>
                <a:spcPts val="180"/>
              </a:spcBef>
              <a:buFont typeface="MingLiU_HKSCS-ExtB"/>
              <a:buChar char="⬧"/>
              <a:tabLst>
                <a:tab pos="229870" algn="l"/>
              </a:tabLst>
            </a:pPr>
            <a:r>
              <a:rPr dirty="0" sz="900" spc="-35">
                <a:latin typeface="Trebuchet MS"/>
                <a:cs typeface="Trebuchet MS"/>
              </a:rPr>
              <a:t>Provide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basic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needs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for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learners;</a:t>
            </a:r>
            <a:endParaRPr sz="900">
              <a:latin typeface="Trebuchet MS"/>
              <a:cs typeface="Trebuchet MS"/>
            </a:endParaRPr>
          </a:p>
          <a:p>
            <a:pPr marL="229870" marR="192405" indent="-198120">
              <a:lnSpc>
                <a:spcPct val="112200"/>
              </a:lnSpc>
              <a:spcBef>
                <a:spcPts val="60"/>
              </a:spcBef>
              <a:buFont typeface="MingLiU_HKSCS-ExtB"/>
              <a:buChar char="⬧"/>
              <a:tabLst>
                <a:tab pos="229870" algn="l"/>
              </a:tabLst>
            </a:pPr>
            <a:r>
              <a:rPr dirty="0" sz="900" spc="-85">
                <a:latin typeface="Trebuchet MS"/>
                <a:cs typeface="Trebuchet MS"/>
              </a:rPr>
              <a:t>Pay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fees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in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good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time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to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avoid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disruption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of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learning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targets</a:t>
            </a:r>
            <a:r>
              <a:rPr dirty="0" sz="900" spc="2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realizations.</a:t>
            </a:r>
            <a:endParaRPr sz="900">
              <a:latin typeface="Trebuchet MS"/>
              <a:cs typeface="Trebuchet MS"/>
            </a:endParaRPr>
          </a:p>
          <a:p>
            <a:pPr marL="229870" indent="-198120">
              <a:lnSpc>
                <a:spcPct val="100000"/>
              </a:lnSpc>
              <a:spcBef>
                <a:spcPts val="180"/>
              </a:spcBef>
              <a:buFont typeface="MingLiU_HKSCS-ExtB"/>
              <a:buChar char="⬧"/>
              <a:tabLst>
                <a:tab pos="229870" algn="l"/>
              </a:tabLst>
            </a:pPr>
            <a:r>
              <a:rPr dirty="0" sz="900" spc="-45">
                <a:latin typeface="Trebuchet MS"/>
                <a:cs typeface="Trebuchet MS"/>
              </a:rPr>
              <a:t>Involved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in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school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development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activities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programs;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942428" y="11280772"/>
            <a:ext cx="1302385" cy="333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0820" marR="5080" indent="-198755">
              <a:lnSpc>
                <a:spcPct val="112200"/>
              </a:lnSpc>
              <a:spcBef>
                <a:spcPts val="100"/>
              </a:spcBef>
              <a:buFont typeface="MingLiU_HKSCS-ExtB"/>
              <a:buChar char="⬧"/>
              <a:tabLst>
                <a:tab pos="210820" algn="l"/>
              </a:tabLst>
            </a:pPr>
            <a:r>
              <a:rPr dirty="0" sz="900" spc="-45">
                <a:latin typeface="Trebuchet MS"/>
                <a:cs typeface="Trebuchet MS"/>
              </a:rPr>
              <a:t>Primary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Stakeholders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70">
                <a:latin typeface="Trebuchet MS"/>
                <a:cs typeface="Trebuchet MS"/>
              </a:rPr>
              <a:t>– </a:t>
            </a:r>
            <a:r>
              <a:rPr dirty="0" sz="900">
                <a:latin typeface="Trebuchet MS"/>
                <a:cs typeface="Trebuchet MS"/>
              </a:rPr>
              <a:t>Very</a:t>
            </a:r>
            <a:r>
              <a:rPr dirty="0" sz="900" spc="-4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High</a:t>
            </a:r>
            <a:r>
              <a:rPr dirty="0" sz="900" spc="-3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Influence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2629407" y="7148166"/>
            <a:ext cx="5664835" cy="321310"/>
          </a:xfrm>
          <a:custGeom>
            <a:avLst/>
            <a:gdLst/>
            <a:ahLst/>
            <a:cxnLst/>
            <a:rect l="l" t="t" r="r" b="b"/>
            <a:pathLst>
              <a:path w="5664834" h="321309">
                <a:moveTo>
                  <a:pt x="5664800" y="0"/>
                </a:moveTo>
                <a:lnTo>
                  <a:pt x="0" y="0"/>
                </a:lnTo>
                <a:lnTo>
                  <a:pt x="0" y="320950"/>
                </a:lnTo>
                <a:lnTo>
                  <a:pt x="5664800" y="320950"/>
                </a:lnTo>
                <a:lnTo>
                  <a:pt x="566480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2701983" y="7119615"/>
            <a:ext cx="233299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33070" marR="5080" indent="-433705">
              <a:lnSpc>
                <a:spcPct val="111100"/>
              </a:lnSpc>
              <a:spcBef>
                <a:spcPts val="100"/>
              </a:spcBef>
              <a:tabLst>
                <a:tab pos="433705" algn="l"/>
                <a:tab pos="1363980" algn="l"/>
              </a:tabLst>
            </a:pP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No.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 spc="-10" b="1">
                <a:solidFill>
                  <a:srgbClr val="FFFFFF"/>
                </a:solidFill>
                <a:latin typeface="Arial"/>
                <a:cs typeface="Arial"/>
              </a:rPr>
              <a:t>Stakeholder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 spc="-10" b="1">
                <a:solidFill>
                  <a:srgbClr val="FFFFFF"/>
                </a:solidFill>
                <a:latin typeface="Arial"/>
                <a:cs typeface="Arial"/>
              </a:rPr>
              <a:t>Role</a:t>
            </a:r>
            <a:r>
              <a:rPr dirty="0" sz="9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Specification 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Name/</a:t>
            </a:r>
            <a:r>
              <a:rPr dirty="0" sz="9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Arial"/>
                <a:cs typeface="Arial"/>
              </a:rPr>
              <a:t>Title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20" name="object 2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27</a:t>
            </a:r>
            <a:r>
              <a:rPr dirty="0"/>
              <a:t> | </a:t>
            </a:r>
            <a:r>
              <a:rPr dirty="0" spc="-30">
                <a:solidFill>
                  <a:srgbClr val="FFFFFF"/>
                </a:solidFill>
              </a:rPr>
              <a:t>Page</a:t>
            </a:r>
          </a:p>
        </p:txBody>
      </p:sp>
      <p:sp>
        <p:nvSpPr>
          <p:cNvPr id="18" name="object 18" descr=""/>
          <p:cNvSpPr txBox="1"/>
          <p:nvPr/>
        </p:nvSpPr>
        <p:spPr>
          <a:xfrm>
            <a:off x="6955128" y="7119615"/>
            <a:ext cx="966469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>
              <a:lnSpc>
                <a:spcPct val="111100"/>
              </a:lnSpc>
              <a:spcBef>
                <a:spcPts val="100"/>
              </a:spcBef>
            </a:pP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Relevance</a:t>
            </a:r>
            <a:r>
              <a:rPr dirty="0" sz="9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900" spc="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Plan </a:t>
            </a:r>
            <a:r>
              <a:rPr dirty="0" sz="900" spc="-10" b="1">
                <a:solidFill>
                  <a:srgbClr val="FFFFFF"/>
                </a:solidFill>
                <a:latin typeface="Arial"/>
                <a:cs typeface="Arial"/>
              </a:rPr>
              <a:t>Implementation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10515" y="4823679"/>
            <a:ext cx="1987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latin typeface="Trebuchet MS"/>
                <a:cs typeface="Trebuchet MS"/>
              </a:rPr>
              <a:t>003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037591" y="4823679"/>
            <a:ext cx="4679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T</a:t>
            </a:r>
            <a:r>
              <a:rPr dirty="0" sz="900" spc="-125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eachers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856459" y="4814530"/>
            <a:ext cx="1302385" cy="333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0820" marR="5080" indent="-198755">
              <a:lnSpc>
                <a:spcPct val="112200"/>
              </a:lnSpc>
              <a:spcBef>
                <a:spcPts val="100"/>
              </a:spcBef>
              <a:buFont typeface="MingLiU_HKSCS-ExtB"/>
              <a:buChar char="⬧"/>
              <a:tabLst>
                <a:tab pos="210820" algn="l"/>
              </a:tabLst>
            </a:pPr>
            <a:r>
              <a:rPr dirty="0" sz="900" spc="-45">
                <a:latin typeface="Trebuchet MS"/>
                <a:cs typeface="Trebuchet MS"/>
              </a:rPr>
              <a:t>Primary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Stakeholders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70">
                <a:latin typeface="Trebuchet MS"/>
                <a:cs typeface="Trebuchet MS"/>
              </a:rPr>
              <a:t>– </a:t>
            </a:r>
            <a:r>
              <a:rPr dirty="0" sz="900">
                <a:latin typeface="Trebuchet MS"/>
                <a:cs typeface="Trebuchet MS"/>
              </a:rPr>
              <a:t>Very</a:t>
            </a:r>
            <a:r>
              <a:rPr dirty="0" sz="900" spc="-4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High</a:t>
            </a:r>
            <a:r>
              <a:rPr dirty="0" sz="900" spc="-3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Influence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610515" y="6077880"/>
            <a:ext cx="1987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latin typeface="Trebuchet MS"/>
                <a:cs typeface="Trebuchet MS"/>
              </a:rPr>
              <a:t>004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037587" y="6077880"/>
            <a:ext cx="770255" cy="29845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marL="12700" marR="5080">
              <a:lnSpc>
                <a:spcPts val="1070"/>
              </a:lnSpc>
              <a:spcBef>
                <a:spcPts val="145"/>
              </a:spcBef>
            </a:pPr>
            <a:r>
              <a:rPr dirty="0" sz="900" spc="-25">
                <a:latin typeface="Trebuchet MS"/>
                <a:cs typeface="Trebuchet MS"/>
              </a:rPr>
              <a:t>The </a:t>
            </a:r>
            <a:r>
              <a:rPr dirty="0" sz="900" spc="-55">
                <a:latin typeface="Trebuchet MS"/>
                <a:cs typeface="Trebuchet MS"/>
              </a:rPr>
              <a:t>principal</a:t>
            </a:r>
            <a:r>
              <a:rPr dirty="0" sz="900" spc="-3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(&amp; </a:t>
            </a:r>
            <a:r>
              <a:rPr dirty="0" sz="900" spc="-45">
                <a:latin typeface="Trebuchet MS"/>
                <a:cs typeface="Trebuchet MS"/>
              </a:rPr>
              <a:t>his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deputy/ies)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979267" y="3415125"/>
            <a:ext cx="2813685" cy="39204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27965" marR="59690" indent="-198120">
              <a:lnSpc>
                <a:spcPct val="111700"/>
              </a:lnSpc>
              <a:spcBef>
                <a:spcPts val="105"/>
              </a:spcBef>
              <a:buFont typeface="MingLiU_HKSCS-ExtB"/>
              <a:buChar char="⬧"/>
              <a:tabLst>
                <a:tab pos="227965" algn="l"/>
              </a:tabLst>
            </a:pPr>
            <a:r>
              <a:rPr dirty="0" sz="900" spc="-75">
                <a:latin typeface="Trebuchet MS"/>
                <a:cs typeface="Trebuchet MS"/>
              </a:rPr>
              <a:t>Effectively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contributes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to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the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provision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of</a:t>
            </a:r>
            <a:r>
              <a:rPr dirty="0" sz="900" spc="-10">
                <a:latin typeface="Trebuchet MS"/>
                <a:cs typeface="Trebuchet MS"/>
              </a:rPr>
              <a:t> conducive </a:t>
            </a:r>
            <a:r>
              <a:rPr dirty="0" sz="900" spc="-55">
                <a:latin typeface="Trebuchet MS"/>
                <a:cs typeface="Trebuchet MS"/>
              </a:rPr>
              <a:t>learning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environment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for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teaching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learning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to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take </a:t>
            </a:r>
            <a:r>
              <a:rPr dirty="0" sz="900" spc="-10">
                <a:latin typeface="Trebuchet MS"/>
                <a:cs typeface="Trebuchet MS"/>
              </a:rPr>
              <a:t>place</a:t>
            </a:r>
            <a:endParaRPr sz="900">
              <a:latin typeface="Trebuchet MS"/>
              <a:cs typeface="Trebuchet MS"/>
            </a:endParaRPr>
          </a:p>
          <a:p>
            <a:pPr marL="227965" marR="184785" indent="-198120">
              <a:lnSpc>
                <a:spcPct val="112200"/>
              </a:lnSpc>
              <a:spcBef>
                <a:spcPts val="45"/>
              </a:spcBef>
              <a:buFont typeface="MingLiU_HKSCS-ExtB"/>
              <a:buChar char="⬧"/>
              <a:tabLst>
                <a:tab pos="227965" algn="l"/>
              </a:tabLst>
            </a:pPr>
            <a:r>
              <a:rPr dirty="0" sz="900" spc="-60">
                <a:latin typeface="Trebuchet MS"/>
                <a:cs typeface="Trebuchet MS"/>
              </a:rPr>
              <a:t>Maintain</a:t>
            </a:r>
            <a:r>
              <a:rPr dirty="0" sz="900" spc="2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cordial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supportive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work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relations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with </a:t>
            </a:r>
            <a:r>
              <a:rPr dirty="0" sz="900" spc="-50">
                <a:latin typeface="Trebuchet MS"/>
                <a:cs typeface="Trebuchet MS"/>
              </a:rPr>
              <a:t>teachers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and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school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administrators.</a:t>
            </a:r>
            <a:endParaRPr sz="900">
              <a:latin typeface="Trebuchet MS"/>
              <a:cs typeface="Trebuchet MS"/>
            </a:endParaRPr>
          </a:p>
          <a:p>
            <a:pPr marL="227965" marR="92710" indent="-198120">
              <a:lnSpc>
                <a:spcPct val="111600"/>
              </a:lnSpc>
              <a:spcBef>
                <a:spcPts val="55"/>
              </a:spcBef>
              <a:buFont typeface="MingLiU_HKSCS-ExtB"/>
              <a:buChar char="⬧"/>
              <a:tabLst>
                <a:tab pos="227965" algn="l"/>
              </a:tabLst>
            </a:pPr>
            <a:r>
              <a:rPr dirty="0" sz="900" spc="-35">
                <a:latin typeface="Trebuchet MS"/>
                <a:cs typeface="Trebuchet MS"/>
              </a:rPr>
              <a:t>Provide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crucial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information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on </a:t>
            </a:r>
            <a:r>
              <a:rPr dirty="0" sz="900" spc="-65">
                <a:latin typeface="Trebuchet MS"/>
                <a:cs typeface="Trebuchet MS"/>
              </a:rPr>
              <a:t>child’s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behavior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and </a:t>
            </a:r>
            <a:r>
              <a:rPr dirty="0" sz="900" spc="-40">
                <a:latin typeface="Trebuchet MS"/>
                <a:cs typeface="Trebuchet MS"/>
              </a:rPr>
              <a:t>conduct(s)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75">
                <a:latin typeface="Trebuchet MS"/>
                <a:cs typeface="Trebuchet MS"/>
              </a:rPr>
              <a:t>that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85">
                <a:latin typeface="Trebuchet MS"/>
                <a:cs typeface="Trebuchet MS"/>
              </a:rPr>
              <a:t>may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need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special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attention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of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the </a:t>
            </a:r>
            <a:r>
              <a:rPr dirty="0" sz="900" spc="-50">
                <a:latin typeface="Trebuchet MS"/>
                <a:cs typeface="Trebuchet MS"/>
              </a:rPr>
              <a:t>teachers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in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molding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children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within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the</a:t>
            </a:r>
            <a:r>
              <a:rPr dirty="0" sz="900" spc="2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parameters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of </a:t>
            </a:r>
            <a:r>
              <a:rPr dirty="0" sz="900" spc="-55">
                <a:latin typeface="Trebuchet MS"/>
                <a:cs typeface="Trebuchet MS"/>
              </a:rPr>
              <a:t>the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school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values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principles</a:t>
            </a:r>
            <a:endParaRPr sz="900">
              <a:latin typeface="Trebuchet MS"/>
              <a:cs typeface="Trebuchet MS"/>
            </a:endParaRPr>
          </a:p>
          <a:p>
            <a:pPr marL="227965" marR="443230" indent="-198120">
              <a:lnSpc>
                <a:spcPct val="112200"/>
              </a:lnSpc>
              <a:spcBef>
                <a:spcPts val="50"/>
              </a:spcBef>
              <a:buFont typeface="MingLiU_HKSCS-ExtB"/>
              <a:buChar char="⬧"/>
              <a:tabLst>
                <a:tab pos="227965" algn="l"/>
              </a:tabLst>
            </a:pPr>
            <a:r>
              <a:rPr dirty="0" sz="900" spc="-40">
                <a:latin typeface="Trebuchet MS"/>
                <a:cs typeface="Trebuchet MS"/>
              </a:rPr>
              <a:t>Key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Implementers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and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facilitators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of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approved </a:t>
            </a:r>
            <a:r>
              <a:rPr dirty="0" sz="900" spc="-45">
                <a:latin typeface="Trebuchet MS"/>
                <a:cs typeface="Trebuchet MS"/>
              </a:rPr>
              <a:t>curriculum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syllabus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content;</a:t>
            </a:r>
            <a:endParaRPr sz="900">
              <a:latin typeface="Trebuchet MS"/>
              <a:cs typeface="Trebuchet MS"/>
            </a:endParaRPr>
          </a:p>
          <a:p>
            <a:pPr marL="227965" marR="46990" indent="-198120">
              <a:lnSpc>
                <a:spcPct val="111100"/>
              </a:lnSpc>
              <a:spcBef>
                <a:spcPts val="60"/>
              </a:spcBef>
              <a:buFont typeface="MingLiU_HKSCS-ExtB"/>
              <a:buChar char="⬧"/>
              <a:tabLst>
                <a:tab pos="227965" algn="l"/>
              </a:tabLst>
            </a:pPr>
            <a:r>
              <a:rPr dirty="0" sz="900" spc="-45">
                <a:latin typeface="Trebuchet MS"/>
                <a:cs typeface="Trebuchet MS"/>
              </a:rPr>
              <a:t>Chief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custodians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of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the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approved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school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code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of </a:t>
            </a:r>
            <a:r>
              <a:rPr dirty="0" sz="900" spc="-50">
                <a:latin typeface="Trebuchet MS"/>
                <a:cs typeface="Trebuchet MS"/>
              </a:rPr>
              <a:t>conduct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regulations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85">
                <a:latin typeface="Trebuchet MS"/>
                <a:cs typeface="Trebuchet MS"/>
              </a:rPr>
              <a:t>at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both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class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outside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class </a:t>
            </a:r>
            <a:r>
              <a:rPr dirty="0" sz="900" spc="-50">
                <a:latin typeface="Trebuchet MS"/>
                <a:cs typeface="Trebuchet MS"/>
              </a:rPr>
              <a:t>during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the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entire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85">
                <a:latin typeface="Trebuchet MS"/>
                <a:cs typeface="Trebuchet MS"/>
              </a:rPr>
              <a:t>life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of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95">
                <a:latin typeface="Trebuchet MS"/>
                <a:cs typeface="Trebuchet MS"/>
              </a:rPr>
              <a:t>a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student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85">
                <a:latin typeface="Trebuchet MS"/>
                <a:cs typeface="Trebuchet MS"/>
              </a:rPr>
              <a:t>at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OBHS</a:t>
            </a:r>
            <a:endParaRPr sz="900">
              <a:latin typeface="Trebuchet MS"/>
              <a:cs typeface="Trebuchet MS"/>
            </a:endParaRPr>
          </a:p>
          <a:p>
            <a:pPr marL="227965" indent="-198120">
              <a:lnSpc>
                <a:spcPct val="100000"/>
              </a:lnSpc>
              <a:spcBef>
                <a:spcPts val="180"/>
              </a:spcBef>
              <a:buFont typeface="MingLiU_HKSCS-ExtB"/>
              <a:buChar char="⬧"/>
              <a:tabLst>
                <a:tab pos="227965" algn="l"/>
              </a:tabLst>
            </a:pPr>
            <a:r>
              <a:rPr dirty="0" sz="900" spc="-30">
                <a:latin typeface="Trebuchet MS"/>
                <a:cs typeface="Trebuchet MS"/>
              </a:rPr>
              <a:t>Ensure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access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of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80">
                <a:latin typeface="Trebuchet MS"/>
                <a:cs typeface="Trebuchet MS"/>
              </a:rPr>
              <a:t>available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textbooks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to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students,</a:t>
            </a:r>
            <a:endParaRPr sz="900">
              <a:latin typeface="Trebuchet MS"/>
              <a:cs typeface="Trebuchet MS"/>
            </a:endParaRPr>
          </a:p>
          <a:p>
            <a:pPr marL="227965" marR="299720" indent="-198120">
              <a:lnSpc>
                <a:spcPct val="112200"/>
              </a:lnSpc>
              <a:spcBef>
                <a:spcPts val="60"/>
              </a:spcBef>
              <a:buFont typeface="MingLiU_HKSCS-ExtB"/>
              <a:buChar char="⬧"/>
              <a:tabLst>
                <a:tab pos="227965" algn="l"/>
              </a:tabLst>
            </a:pPr>
            <a:r>
              <a:rPr dirty="0" sz="900" spc="-60">
                <a:latin typeface="Trebuchet MS"/>
                <a:cs typeface="Trebuchet MS"/>
              </a:rPr>
              <a:t>Maintain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update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related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records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of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work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and assessment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records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and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their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75">
                <a:latin typeface="Trebuchet MS"/>
                <a:cs typeface="Trebuchet MS"/>
              </a:rPr>
              <a:t>timely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retrieval.</a:t>
            </a:r>
            <a:endParaRPr sz="900">
              <a:latin typeface="Trebuchet MS"/>
              <a:cs typeface="Trebuchet MS"/>
            </a:endParaRPr>
          </a:p>
          <a:p>
            <a:pPr algn="just" marL="210185" marR="121920" indent="-180975">
              <a:lnSpc>
                <a:spcPct val="112400"/>
              </a:lnSpc>
              <a:spcBef>
                <a:spcPts val="45"/>
              </a:spcBef>
              <a:buFont typeface="MingLiU_HKSCS-ExtB"/>
              <a:buChar char="⬧"/>
              <a:tabLst>
                <a:tab pos="210185" algn="l"/>
                <a:tab pos="226695" algn="l"/>
              </a:tabLst>
            </a:pPr>
            <a:r>
              <a:rPr dirty="0" sz="900">
                <a:latin typeface="Trebuchet MS"/>
                <a:cs typeface="Trebuchet MS"/>
              </a:rPr>
              <a:t>	</a:t>
            </a:r>
            <a:r>
              <a:rPr dirty="0" sz="900" spc="-30">
                <a:latin typeface="Trebuchet MS"/>
                <a:cs typeface="Trebuchet MS"/>
              </a:rPr>
              <a:t>Creates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95">
                <a:latin typeface="Trebuchet MS"/>
                <a:cs typeface="Trebuchet MS"/>
              </a:rPr>
              <a:t>a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positive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and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increasingly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conducive</a:t>
            </a:r>
            <a:r>
              <a:rPr dirty="0" sz="900" spc="50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climate</a:t>
            </a:r>
            <a:r>
              <a:rPr dirty="0" sz="900" spc="-4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within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the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school</a:t>
            </a:r>
            <a:r>
              <a:rPr dirty="0" sz="900" spc="-3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set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up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to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ensure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optimal</a:t>
            </a:r>
            <a:r>
              <a:rPr dirty="0" sz="900" spc="-3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goals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and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objectives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realization.</a:t>
            </a:r>
            <a:endParaRPr sz="900">
              <a:latin typeface="Trebuchet MS"/>
              <a:cs typeface="Trebuchet MS"/>
            </a:endParaRPr>
          </a:p>
          <a:p>
            <a:pPr marL="210185" marR="358140" indent="-198120">
              <a:lnSpc>
                <a:spcPct val="111200"/>
              </a:lnSpc>
              <a:spcBef>
                <a:spcPts val="60"/>
              </a:spcBef>
              <a:buFont typeface="MingLiU_HKSCS-ExtB"/>
              <a:buChar char="⬧"/>
              <a:tabLst>
                <a:tab pos="210185" algn="l"/>
              </a:tabLst>
            </a:pPr>
            <a:r>
              <a:rPr dirty="0" sz="900" spc="-40">
                <a:latin typeface="Trebuchet MS"/>
                <a:cs typeface="Trebuchet MS"/>
              </a:rPr>
              <a:t>Supervise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and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coordinate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curriculum </a:t>
            </a:r>
            <a:r>
              <a:rPr dirty="0" sz="900" spc="-60">
                <a:latin typeface="Trebuchet MS"/>
                <a:cs typeface="Trebuchet MS"/>
              </a:rPr>
              <a:t>implementation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85">
                <a:latin typeface="Trebuchet MS"/>
                <a:cs typeface="Trebuchet MS"/>
              </a:rPr>
              <a:t>all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functions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listed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in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his/her </a:t>
            </a:r>
            <a:r>
              <a:rPr dirty="0" sz="900" spc="-60">
                <a:latin typeface="Trebuchet MS"/>
                <a:cs typeface="Trebuchet MS"/>
              </a:rPr>
              <a:t>appointment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letter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as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signed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by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the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TSC.</a:t>
            </a:r>
            <a:endParaRPr sz="900">
              <a:latin typeface="Trebuchet MS"/>
              <a:cs typeface="Trebuchet MS"/>
            </a:endParaRPr>
          </a:p>
          <a:p>
            <a:pPr marL="210185" marR="5080" indent="-198120">
              <a:lnSpc>
                <a:spcPct val="112200"/>
              </a:lnSpc>
              <a:spcBef>
                <a:spcPts val="50"/>
              </a:spcBef>
              <a:buFont typeface="MingLiU_HKSCS-ExtB"/>
              <a:buChar char="⬧"/>
              <a:tabLst>
                <a:tab pos="210185" algn="l"/>
              </a:tabLst>
            </a:pPr>
            <a:r>
              <a:rPr dirty="0" sz="900" spc="-60">
                <a:latin typeface="Trebuchet MS"/>
                <a:cs typeface="Trebuchet MS"/>
              </a:rPr>
              <a:t>Implement</a:t>
            </a:r>
            <a:r>
              <a:rPr dirty="0" sz="900" spc="-12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TSC’s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TPD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PC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Program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in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colla</a:t>
            </a:r>
            <a:r>
              <a:rPr dirty="0" sz="900" spc="-125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boration </a:t>
            </a:r>
            <a:r>
              <a:rPr dirty="0" sz="900" spc="-55">
                <a:latin typeface="Trebuchet MS"/>
                <a:cs typeface="Trebuchet MS"/>
              </a:rPr>
              <a:t>with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the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TSC </a:t>
            </a:r>
            <a:r>
              <a:rPr dirty="0" sz="900" spc="-20">
                <a:latin typeface="Trebuchet MS"/>
                <a:cs typeface="Trebuchet MS"/>
              </a:rPr>
              <a:t>County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Director.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856459" y="6068737"/>
            <a:ext cx="1268095" cy="487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09550" marR="5080" indent="-197485">
              <a:lnSpc>
                <a:spcPct val="112400"/>
              </a:lnSpc>
              <a:spcBef>
                <a:spcPts val="95"/>
              </a:spcBef>
              <a:buFont typeface="MingLiU_HKSCS-ExtB"/>
              <a:buChar char="⬧"/>
              <a:tabLst>
                <a:tab pos="210820" algn="l"/>
              </a:tabLst>
            </a:pPr>
            <a:r>
              <a:rPr dirty="0" sz="900" spc="-45">
                <a:latin typeface="Trebuchet MS"/>
                <a:cs typeface="Trebuchet MS"/>
              </a:rPr>
              <a:t>Primary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Stakeholder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70">
                <a:latin typeface="Trebuchet MS"/>
                <a:cs typeface="Trebuchet MS"/>
              </a:rPr>
              <a:t>– </a:t>
            </a:r>
            <a:r>
              <a:rPr dirty="0" sz="900" spc="70">
                <a:latin typeface="Trebuchet MS"/>
                <a:cs typeface="Trebuchet MS"/>
              </a:rPr>
              <a:t>	</a:t>
            </a:r>
            <a:r>
              <a:rPr dirty="0" sz="900" spc="-55">
                <a:latin typeface="Trebuchet MS"/>
                <a:cs typeface="Trebuchet MS"/>
              </a:rPr>
              <a:t>Principal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Duty</a:t>
            </a:r>
            <a:r>
              <a:rPr dirty="0" sz="900" spc="-5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Bearer </a:t>
            </a:r>
            <a:r>
              <a:rPr dirty="0" sz="900" spc="-10">
                <a:latin typeface="Trebuchet MS"/>
                <a:cs typeface="Trebuchet MS"/>
              </a:rPr>
              <a:t>	</a:t>
            </a:r>
            <a:r>
              <a:rPr dirty="0" sz="900" spc="-55">
                <a:latin typeface="Trebuchet MS"/>
                <a:cs typeface="Trebuchet MS"/>
              </a:rPr>
              <a:t>with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Utmost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Influence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048944" y="7325214"/>
            <a:ext cx="614680" cy="29781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13335" marR="5080" indent="-1270">
              <a:lnSpc>
                <a:spcPts val="1060"/>
              </a:lnSpc>
              <a:spcBef>
                <a:spcPts val="150"/>
              </a:spcBef>
            </a:pPr>
            <a:r>
              <a:rPr dirty="0" sz="900" spc="-25">
                <a:latin typeface="Trebuchet MS"/>
                <a:cs typeface="Trebuchet MS"/>
              </a:rPr>
              <a:t>Board</a:t>
            </a:r>
            <a:r>
              <a:rPr dirty="0" sz="900" spc="-45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of </a:t>
            </a:r>
            <a:r>
              <a:rPr dirty="0" sz="900" spc="-60">
                <a:latin typeface="Trebuchet MS"/>
                <a:cs typeface="Trebuchet MS"/>
              </a:rPr>
              <a:t>Management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979267" y="7309975"/>
            <a:ext cx="272034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35">
                <a:latin typeface="Trebuchet MS"/>
                <a:cs typeface="Trebuchet MS"/>
              </a:rPr>
              <a:t>Performs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85">
                <a:latin typeface="Trebuchet MS"/>
                <a:cs typeface="Trebuchet MS"/>
              </a:rPr>
              <a:t>all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the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functions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outlined</a:t>
            </a:r>
            <a:r>
              <a:rPr dirty="0" sz="900" spc="-30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under</a:t>
            </a:r>
            <a:r>
              <a:rPr dirty="0" sz="900" spc="-100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Article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59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of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the </a:t>
            </a:r>
            <a:r>
              <a:rPr dirty="0" sz="900" spc="-60">
                <a:latin typeface="Trebuchet MS"/>
                <a:cs typeface="Trebuchet MS"/>
              </a:rPr>
              <a:t>Basic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Education</a:t>
            </a:r>
            <a:r>
              <a:rPr dirty="0" sz="900" spc="-11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Act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No.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14 </a:t>
            </a:r>
            <a:r>
              <a:rPr dirty="0" sz="900" spc="-55">
                <a:latin typeface="Trebuchet MS"/>
                <a:cs typeface="Trebuchet MS"/>
              </a:rPr>
              <a:t>of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2013.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048944" y="7791559"/>
            <a:ext cx="572770" cy="28956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27305" marR="5080" indent="-15240">
              <a:lnSpc>
                <a:spcPts val="1000"/>
              </a:lnSpc>
              <a:spcBef>
                <a:spcPts val="200"/>
              </a:spcBef>
            </a:pPr>
            <a:r>
              <a:rPr dirty="0" sz="900" spc="-10">
                <a:latin typeface="Trebuchet MS"/>
                <a:cs typeface="Trebuchet MS"/>
              </a:rPr>
              <a:t>Parents </a:t>
            </a:r>
            <a:r>
              <a:rPr dirty="0" sz="900" spc="-40">
                <a:latin typeface="Trebuchet MS"/>
                <a:cs typeface="Trebuchet MS"/>
              </a:rPr>
              <a:t>Association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889414" y="7316066"/>
            <a:ext cx="1377315" cy="8001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10820" marR="41910" indent="-198755">
              <a:lnSpc>
                <a:spcPct val="111700"/>
              </a:lnSpc>
              <a:spcBef>
                <a:spcPts val="105"/>
              </a:spcBef>
              <a:buFont typeface="MingLiU_HKSCS-ExtB"/>
              <a:buChar char="⬧"/>
              <a:tabLst>
                <a:tab pos="210820" algn="l"/>
              </a:tabLst>
            </a:pPr>
            <a:r>
              <a:rPr dirty="0" sz="900" spc="-45">
                <a:latin typeface="Trebuchet MS"/>
                <a:cs typeface="Trebuchet MS"/>
              </a:rPr>
              <a:t>Primary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Stakeholder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70">
                <a:latin typeface="Trebuchet MS"/>
                <a:cs typeface="Trebuchet MS"/>
              </a:rPr>
              <a:t>– </a:t>
            </a:r>
            <a:r>
              <a:rPr dirty="0" sz="900" spc="-55">
                <a:latin typeface="Trebuchet MS"/>
                <a:cs typeface="Trebuchet MS"/>
              </a:rPr>
              <a:t>Principal</a:t>
            </a:r>
            <a:r>
              <a:rPr dirty="0" sz="900" spc="-3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Duty</a:t>
            </a:r>
            <a:r>
              <a:rPr dirty="0" sz="900" spc="-4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Bearer </a:t>
            </a:r>
            <a:r>
              <a:rPr dirty="0" sz="900" spc="-60">
                <a:latin typeface="Trebuchet MS"/>
                <a:cs typeface="Trebuchet MS"/>
              </a:rPr>
              <a:t>with</a:t>
            </a:r>
            <a:r>
              <a:rPr dirty="0" sz="900" spc="-14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Very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High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Influence</a:t>
            </a:r>
            <a:endParaRPr sz="900">
              <a:latin typeface="Trebuchet MS"/>
              <a:cs typeface="Trebuchet MS"/>
            </a:endParaRPr>
          </a:p>
          <a:p>
            <a:pPr marL="210820" marR="5080" indent="-198755">
              <a:lnSpc>
                <a:spcPct val="112200"/>
              </a:lnSpc>
              <a:spcBef>
                <a:spcPts val="45"/>
              </a:spcBef>
              <a:buFont typeface="MingLiU_HKSCS-ExtB"/>
              <a:buChar char="⬧"/>
              <a:tabLst>
                <a:tab pos="210820" algn="l"/>
              </a:tabLst>
            </a:pPr>
            <a:r>
              <a:rPr dirty="0" sz="900" spc="-45">
                <a:latin typeface="Trebuchet MS"/>
                <a:cs typeface="Trebuchet MS"/>
              </a:rPr>
              <a:t>Secondary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Stakeholder</a:t>
            </a:r>
            <a:r>
              <a:rPr dirty="0" sz="900" spc="25">
                <a:latin typeface="Trebuchet MS"/>
                <a:cs typeface="Trebuchet MS"/>
              </a:rPr>
              <a:t> </a:t>
            </a:r>
            <a:r>
              <a:rPr dirty="0" sz="900" spc="70">
                <a:latin typeface="Trebuchet MS"/>
                <a:cs typeface="Trebuchet MS"/>
              </a:rPr>
              <a:t>– </a:t>
            </a:r>
            <a:r>
              <a:rPr dirty="0" sz="900" spc="-25">
                <a:latin typeface="Trebuchet MS"/>
                <a:cs typeface="Trebuchet MS"/>
              </a:rPr>
              <a:t>High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Influence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610515" y="7325214"/>
            <a:ext cx="2044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i="1">
                <a:latin typeface="Trebuchet MS"/>
                <a:cs typeface="Trebuchet MS"/>
              </a:rPr>
              <a:t>005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610515" y="7791559"/>
            <a:ext cx="2044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i="1">
                <a:latin typeface="Trebuchet MS"/>
                <a:cs typeface="Trebuchet MS"/>
              </a:rPr>
              <a:t>006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610515" y="8741008"/>
            <a:ext cx="1987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latin typeface="Trebuchet MS"/>
                <a:cs typeface="Trebuchet MS"/>
              </a:rPr>
              <a:t>007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047799" y="8741008"/>
            <a:ext cx="550545" cy="294640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 marR="5080" indent="635">
              <a:lnSpc>
                <a:spcPts val="1040"/>
              </a:lnSpc>
              <a:spcBef>
                <a:spcPts val="165"/>
              </a:spcBef>
            </a:pPr>
            <a:r>
              <a:rPr dirty="0" sz="900" spc="-25">
                <a:latin typeface="Trebuchet MS"/>
                <a:cs typeface="Trebuchet MS"/>
              </a:rPr>
              <a:t>The</a:t>
            </a:r>
            <a:r>
              <a:rPr dirty="0" sz="900" spc="-40">
                <a:latin typeface="Trebuchet MS"/>
                <a:cs typeface="Trebuchet MS"/>
              </a:rPr>
              <a:t> School </a:t>
            </a:r>
            <a:r>
              <a:rPr dirty="0" sz="900" spc="-10">
                <a:latin typeface="Trebuchet MS"/>
                <a:cs typeface="Trebuchet MS"/>
              </a:rPr>
              <a:t>Sponsor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889414" y="8731485"/>
            <a:ext cx="1400810" cy="4864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10820" marR="5080" indent="-198755">
              <a:lnSpc>
                <a:spcPct val="111800"/>
              </a:lnSpc>
              <a:spcBef>
                <a:spcPts val="105"/>
              </a:spcBef>
              <a:buClr>
                <a:srgbClr val="2F5496"/>
              </a:buClr>
              <a:buFont typeface="MingLiU_HKSCS-ExtB"/>
              <a:buChar char="⬧"/>
              <a:tabLst>
                <a:tab pos="210820" algn="l"/>
              </a:tabLst>
            </a:pPr>
            <a:r>
              <a:rPr dirty="0" sz="900" spc="-50">
                <a:latin typeface="Trebuchet MS"/>
                <a:cs typeface="Trebuchet MS"/>
              </a:rPr>
              <a:t>Secondary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Stakeholders</a:t>
            </a:r>
            <a:r>
              <a:rPr dirty="0" sz="900" spc="4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- </a:t>
            </a:r>
            <a:r>
              <a:rPr dirty="0" sz="900" spc="-35">
                <a:latin typeface="Trebuchet MS"/>
                <a:cs typeface="Trebuchet MS"/>
              </a:rPr>
              <a:t>Moderate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to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High </a:t>
            </a:r>
            <a:r>
              <a:rPr dirty="0" sz="900" spc="-10">
                <a:latin typeface="Trebuchet MS"/>
                <a:cs typeface="Trebuchet MS"/>
              </a:rPr>
              <a:t>Influence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979267" y="7774789"/>
            <a:ext cx="2780665" cy="226695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210185" indent="-197485">
              <a:lnSpc>
                <a:spcPct val="100000"/>
              </a:lnSpc>
              <a:spcBef>
                <a:spcPts val="290"/>
              </a:spcBef>
              <a:buFont typeface="MingLiU_HKSCS-ExtB"/>
              <a:buChar char="⬧"/>
              <a:tabLst>
                <a:tab pos="210185" algn="l"/>
              </a:tabLst>
            </a:pPr>
            <a:r>
              <a:rPr dirty="0" sz="900" spc="-35">
                <a:latin typeface="Trebuchet MS"/>
                <a:cs typeface="Trebuchet MS"/>
              </a:rPr>
              <a:t>Provide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95">
                <a:latin typeface="Trebuchet MS"/>
                <a:cs typeface="Trebuchet MS"/>
              </a:rPr>
              <a:t>a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link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between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the</a:t>
            </a:r>
            <a:r>
              <a:rPr dirty="0" sz="900" spc="-30">
                <a:latin typeface="Trebuchet MS"/>
                <a:cs typeface="Trebuchet MS"/>
              </a:rPr>
              <a:t> school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the</a:t>
            </a:r>
            <a:r>
              <a:rPr dirty="0" sz="900" spc="-10">
                <a:latin typeface="Trebuchet MS"/>
                <a:cs typeface="Trebuchet MS"/>
              </a:rPr>
              <a:t> community</a:t>
            </a:r>
            <a:endParaRPr sz="900">
              <a:latin typeface="Trebuchet MS"/>
              <a:cs typeface="Trebuchet MS"/>
            </a:endParaRPr>
          </a:p>
          <a:p>
            <a:pPr marL="210185" marR="85090" indent="-198120">
              <a:lnSpc>
                <a:spcPct val="111100"/>
              </a:lnSpc>
              <a:spcBef>
                <a:spcPts val="75"/>
              </a:spcBef>
              <a:buFont typeface="MingLiU_HKSCS-ExtB"/>
              <a:buChar char="⬧"/>
              <a:tabLst>
                <a:tab pos="210185" algn="l"/>
              </a:tabLst>
            </a:pPr>
            <a:r>
              <a:rPr dirty="0" sz="900" spc="-30">
                <a:latin typeface="Trebuchet MS"/>
                <a:cs typeface="Trebuchet MS"/>
              </a:rPr>
              <a:t>Contributes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towards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the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physical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development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of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the </a:t>
            </a:r>
            <a:r>
              <a:rPr dirty="0" sz="900" spc="-10">
                <a:latin typeface="Trebuchet MS"/>
                <a:cs typeface="Trebuchet MS"/>
              </a:rPr>
              <a:t>school</a:t>
            </a:r>
            <a:endParaRPr sz="900">
              <a:latin typeface="Trebuchet MS"/>
              <a:cs typeface="Trebuchet MS"/>
            </a:endParaRPr>
          </a:p>
          <a:p>
            <a:pPr marL="210185" marR="218440" indent="-198120">
              <a:lnSpc>
                <a:spcPct val="111100"/>
              </a:lnSpc>
              <a:spcBef>
                <a:spcPts val="70"/>
              </a:spcBef>
              <a:buFont typeface="MingLiU_HKSCS-ExtB"/>
              <a:buChar char="⬧"/>
              <a:tabLst>
                <a:tab pos="210185" algn="l"/>
              </a:tabLst>
            </a:pPr>
            <a:r>
              <a:rPr dirty="0" sz="900" spc="-20">
                <a:latin typeface="Trebuchet MS"/>
                <a:cs typeface="Trebuchet MS"/>
              </a:rPr>
              <a:t>Assist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orphaned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vulnerable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children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with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basic </a:t>
            </a:r>
            <a:r>
              <a:rPr dirty="0" sz="900" spc="-50">
                <a:latin typeface="Trebuchet MS"/>
                <a:cs typeface="Trebuchet MS"/>
              </a:rPr>
              <a:t>necessities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through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their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welfare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initiatives</a:t>
            </a:r>
            <a:endParaRPr sz="900">
              <a:latin typeface="Trebuchet MS"/>
              <a:cs typeface="Trebuchet MS"/>
            </a:endParaRPr>
          </a:p>
          <a:p>
            <a:pPr marL="12700" marR="11430" indent="197485">
              <a:lnSpc>
                <a:spcPct val="111300"/>
              </a:lnSpc>
              <a:spcBef>
                <a:spcPts val="60"/>
              </a:spcBef>
              <a:buFont typeface="MingLiU_HKSCS-ExtB"/>
              <a:buChar char="⬧"/>
              <a:tabLst>
                <a:tab pos="210185" algn="l"/>
              </a:tabLst>
            </a:pPr>
            <a:r>
              <a:rPr dirty="0" sz="900" spc="-55">
                <a:latin typeface="Trebuchet MS"/>
                <a:cs typeface="Trebuchet MS"/>
              </a:rPr>
              <a:t>Speaks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well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about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the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school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to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the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outside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world </a:t>
            </a:r>
            <a:r>
              <a:rPr dirty="0" sz="900" spc="-40">
                <a:latin typeface="Trebuchet MS"/>
                <a:cs typeface="Trebuchet MS"/>
              </a:rPr>
              <a:t>Article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2</a:t>
            </a:r>
            <a:r>
              <a:rPr dirty="0" sz="900" spc="-3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of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the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Basic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Education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Act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No.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14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of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2013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defines </a:t>
            </a:r>
            <a:r>
              <a:rPr dirty="0" sz="900" spc="-95">
                <a:latin typeface="Trebuchet MS"/>
                <a:cs typeface="Trebuchet MS"/>
              </a:rPr>
              <a:t>a</a:t>
            </a:r>
            <a:r>
              <a:rPr dirty="0" sz="900" spc="-20">
                <a:latin typeface="Trebuchet MS"/>
                <a:cs typeface="Trebuchet MS"/>
              </a:rPr>
              <a:t> Sponsor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as</a:t>
            </a:r>
            <a:r>
              <a:rPr dirty="0" sz="900" spc="-95">
                <a:latin typeface="Trebuchet MS"/>
                <a:cs typeface="Trebuchet MS"/>
              </a:rPr>
              <a:t> “a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person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or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institution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who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makes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a </a:t>
            </a:r>
            <a:r>
              <a:rPr dirty="0" sz="900" spc="-70">
                <a:latin typeface="Trebuchet MS"/>
                <a:cs typeface="Trebuchet MS"/>
              </a:rPr>
              <a:t>significant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contribution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impact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on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the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academic, </a:t>
            </a:r>
            <a:r>
              <a:rPr dirty="0" sz="900" spc="-70">
                <a:latin typeface="Trebuchet MS"/>
                <a:cs typeface="Trebuchet MS"/>
              </a:rPr>
              <a:t>financial,</a:t>
            </a:r>
            <a:r>
              <a:rPr dirty="0" sz="900" spc="8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infrastructural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spiritual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development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of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an </a:t>
            </a:r>
            <a:r>
              <a:rPr dirty="0" sz="900" spc="-50">
                <a:latin typeface="Trebuchet MS"/>
                <a:cs typeface="Trebuchet MS"/>
              </a:rPr>
              <a:t>institution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of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basic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education”.</a:t>
            </a:r>
            <a:r>
              <a:rPr dirty="0" sz="900" spc="75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In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the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context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of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this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Plan, </a:t>
            </a:r>
            <a:r>
              <a:rPr dirty="0" sz="900" spc="-55">
                <a:latin typeface="Trebuchet MS"/>
                <a:cs typeface="Trebuchet MS"/>
              </a:rPr>
              <a:t>the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Sponsor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is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the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County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Education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Board</a:t>
            </a:r>
            <a:r>
              <a:rPr dirty="0" sz="900" spc="-10">
                <a:latin typeface="Trebuchet MS"/>
                <a:cs typeface="Trebuchet MS"/>
              </a:rPr>
              <a:t> (CEB).</a:t>
            </a:r>
            <a:endParaRPr sz="900">
              <a:latin typeface="Trebuchet MS"/>
              <a:cs typeface="Trebuchet MS"/>
            </a:endParaRPr>
          </a:p>
          <a:p>
            <a:pPr marL="32384" marR="5080">
              <a:lnSpc>
                <a:spcPct val="111100"/>
              </a:lnSpc>
              <a:spcBef>
                <a:spcPts val="550"/>
              </a:spcBef>
            </a:pPr>
            <a:r>
              <a:rPr dirty="0" sz="900" spc="-20">
                <a:latin typeface="Trebuchet MS"/>
                <a:cs typeface="Trebuchet MS"/>
              </a:rPr>
              <a:t>The</a:t>
            </a:r>
            <a:r>
              <a:rPr dirty="0" sz="900" spc="-5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roles </a:t>
            </a:r>
            <a:r>
              <a:rPr dirty="0" sz="900" spc="-65">
                <a:latin typeface="Trebuchet MS"/>
                <a:cs typeface="Trebuchet MS"/>
              </a:rPr>
              <a:t>of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the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Sponsor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are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stipulated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in</a:t>
            </a:r>
            <a:r>
              <a:rPr dirty="0" sz="900" spc="-30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Article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27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of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the </a:t>
            </a:r>
            <a:r>
              <a:rPr dirty="0" sz="900" spc="-60">
                <a:latin typeface="Trebuchet MS"/>
                <a:cs typeface="Trebuchet MS"/>
              </a:rPr>
              <a:t>Basic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Education</a:t>
            </a:r>
            <a:r>
              <a:rPr dirty="0" sz="900" spc="-11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Act,</a:t>
            </a:r>
            <a:r>
              <a:rPr dirty="0" sz="900" spc="6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No.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14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of</a:t>
            </a:r>
            <a:r>
              <a:rPr dirty="0" sz="900" spc="-3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2013 </a:t>
            </a:r>
            <a:r>
              <a:rPr dirty="0" sz="900" spc="-55">
                <a:latin typeface="Trebuchet MS"/>
                <a:cs typeface="Trebuchet MS"/>
              </a:rPr>
              <a:t>as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follows:</a:t>
            </a:r>
            <a:r>
              <a:rPr dirty="0" sz="900" spc="-9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-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227732" y="10021852"/>
            <a:ext cx="2593975" cy="2195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marR="134620" indent="-228600">
              <a:lnSpc>
                <a:spcPct val="111700"/>
              </a:lnSpc>
              <a:spcBef>
                <a:spcPts val="105"/>
              </a:spcBef>
              <a:buFont typeface="MingLiU_HKSCS-ExtB"/>
              <a:buChar char="⬧"/>
              <a:tabLst>
                <a:tab pos="241300" algn="l"/>
              </a:tabLst>
            </a:pPr>
            <a:r>
              <a:rPr dirty="0" sz="900" spc="-30">
                <a:latin typeface="Trebuchet MS"/>
                <a:cs typeface="Trebuchet MS"/>
              </a:rPr>
              <a:t>to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participate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make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recommendations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of </a:t>
            </a:r>
            <a:r>
              <a:rPr dirty="0" sz="900" spc="-55">
                <a:latin typeface="Trebuchet MS"/>
                <a:cs typeface="Trebuchet MS"/>
              </a:rPr>
              <a:t>review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of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syllabus,</a:t>
            </a:r>
            <a:r>
              <a:rPr dirty="0" sz="900" spc="7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curriculum,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books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other </a:t>
            </a:r>
            <a:r>
              <a:rPr dirty="0" sz="900" spc="-65">
                <a:latin typeface="Trebuchet MS"/>
                <a:cs typeface="Trebuchet MS"/>
              </a:rPr>
              <a:t>teaching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aids;</a:t>
            </a:r>
            <a:endParaRPr sz="900">
              <a:latin typeface="Trebuchet MS"/>
              <a:cs typeface="Trebuchet MS"/>
            </a:endParaRPr>
          </a:p>
          <a:p>
            <a:pPr marL="241300" marR="231140" indent="-228600">
              <a:lnSpc>
                <a:spcPct val="111700"/>
              </a:lnSpc>
              <a:spcBef>
                <a:spcPts val="55"/>
              </a:spcBef>
              <a:buFont typeface="MingLiU_HKSCS-ExtB"/>
              <a:buChar char="⬧"/>
              <a:tabLst>
                <a:tab pos="241300" algn="l"/>
              </a:tabLst>
            </a:pPr>
            <a:r>
              <a:rPr dirty="0" sz="900" spc="-45">
                <a:latin typeface="Trebuchet MS"/>
                <a:cs typeface="Trebuchet MS"/>
              </a:rPr>
              <a:t>representation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in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the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School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Board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of </a:t>
            </a:r>
            <a:r>
              <a:rPr dirty="0" sz="900" spc="-55">
                <a:latin typeface="Trebuchet MS"/>
                <a:cs typeface="Trebuchet MS"/>
              </a:rPr>
              <a:t>Management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including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the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Committees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of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the </a:t>
            </a:r>
            <a:r>
              <a:rPr dirty="0" sz="900" spc="-10">
                <a:latin typeface="Trebuchet MS"/>
                <a:cs typeface="Trebuchet MS"/>
              </a:rPr>
              <a:t>Board</a:t>
            </a:r>
            <a:endParaRPr sz="900">
              <a:latin typeface="Trebuchet MS"/>
              <a:cs typeface="Trebuchet MS"/>
            </a:endParaRPr>
          </a:p>
          <a:p>
            <a:pPr marL="241300" marR="5080" indent="-228600">
              <a:lnSpc>
                <a:spcPct val="111500"/>
              </a:lnSpc>
              <a:spcBef>
                <a:spcPts val="55"/>
              </a:spcBef>
              <a:buFont typeface="MingLiU_HKSCS-ExtB"/>
              <a:buChar char="⬧"/>
              <a:tabLst>
                <a:tab pos="241300" algn="l"/>
              </a:tabLst>
            </a:pPr>
            <a:r>
              <a:rPr dirty="0" sz="900" spc="-30">
                <a:latin typeface="Trebuchet MS"/>
                <a:cs typeface="Trebuchet MS"/>
              </a:rPr>
              <a:t>to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provide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supervisory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advisory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services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in </a:t>
            </a:r>
            <a:r>
              <a:rPr dirty="0" sz="900" spc="-50">
                <a:latin typeface="Trebuchet MS"/>
                <a:cs typeface="Trebuchet MS"/>
              </a:rPr>
              <a:t>matters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regarding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spiritual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development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in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schools </a:t>
            </a:r>
            <a:r>
              <a:rPr dirty="0" sz="900" spc="-60">
                <a:latin typeface="Trebuchet MS"/>
                <a:cs typeface="Trebuchet MS"/>
              </a:rPr>
              <a:t>including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the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appointment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of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chaplains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85">
                <a:latin typeface="Trebuchet MS"/>
                <a:cs typeface="Trebuchet MS"/>
              </a:rPr>
              <a:t>at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their </a:t>
            </a:r>
            <a:r>
              <a:rPr dirty="0" sz="900" spc="-20">
                <a:latin typeface="Trebuchet MS"/>
                <a:cs typeface="Trebuchet MS"/>
              </a:rPr>
              <a:t>own</a:t>
            </a:r>
            <a:r>
              <a:rPr dirty="0" sz="900" spc="-3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expense;</a:t>
            </a:r>
            <a:endParaRPr sz="900">
              <a:latin typeface="Trebuchet MS"/>
              <a:cs typeface="Trebuchet MS"/>
            </a:endParaRPr>
          </a:p>
          <a:p>
            <a:pPr algn="just" marL="241300" marR="340360" indent="-228600">
              <a:lnSpc>
                <a:spcPct val="111100"/>
              </a:lnSpc>
              <a:spcBef>
                <a:spcPts val="60"/>
              </a:spcBef>
              <a:buFont typeface="MingLiU_HKSCS-ExtB"/>
              <a:buChar char="⬧"/>
              <a:tabLst>
                <a:tab pos="241300" algn="l"/>
              </a:tabLst>
            </a:pPr>
            <a:r>
              <a:rPr dirty="0" sz="900" spc="-65">
                <a:latin typeface="Trebuchet MS"/>
                <a:cs typeface="Trebuchet MS"/>
              </a:rPr>
              <a:t>maintenance</a:t>
            </a:r>
            <a:r>
              <a:rPr dirty="0" sz="900" spc="25">
                <a:latin typeface="Trebuchet MS"/>
                <a:cs typeface="Trebuchet MS"/>
              </a:rPr>
              <a:t> </a:t>
            </a:r>
            <a:r>
              <a:rPr dirty="0" sz="900" spc="-85">
                <a:latin typeface="Trebuchet MS"/>
                <a:cs typeface="Trebuchet MS"/>
              </a:rPr>
              <a:t>of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spiritual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development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while </a:t>
            </a:r>
            <a:r>
              <a:rPr dirty="0" sz="900" spc="-60">
                <a:latin typeface="Trebuchet MS"/>
                <a:cs typeface="Trebuchet MS"/>
              </a:rPr>
              <a:t>safeguarding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75">
                <a:latin typeface="Trebuchet MS"/>
                <a:cs typeface="Trebuchet MS"/>
              </a:rPr>
              <a:t>the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denomination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or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religious </a:t>
            </a:r>
            <a:r>
              <a:rPr dirty="0" sz="900" spc="-50">
                <a:latin typeface="Trebuchet MS"/>
                <a:cs typeface="Trebuchet MS"/>
              </a:rPr>
              <a:t>adherence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of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others;</a:t>
            </a:r>
            <a:endParaRPr sz="900">
              <a:latin typeface="Trebuchet MS"/>
              <a:cs typeface="Trebuchet MS"/>
            </a:endParaRPr>
          </a:p>
          <a:p>
            <a:pPr algn="just" marL="240665" indent="-227965">
              <a:lnSpc>
                <a:spcPct val="100000"/>
              </a:lnSpc>
              <a:spcBef>
                <a:spcPts val="180"/>
              </a:spcBef>
              <a:buFont typeface="MingLiU_HKSCS-ExtB"/>
              <a:buChar char="⬧"/>
              <a:tabLst>
                <a:tab pos="240665" algn="l"/>
              </a:tabLst>
            </a:pPr>
            <a:r>
              <a:rPr dirty="0" sz="900" spc="-30">
                <a:latin typeface="Trebuchet MS"/>
                <a:cs typeface="Trebuchet MS"/>
              </a:rPr>
              <a:t>to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offer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financial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infrastructural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support.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2549555" y="3007496"/>
            <a:ext cx="5754370" cy="321310"/>
          </a:xfrm>
          <a:custGeom>
            <a:avLst/>
            <a:gdLst/>
            <a:ahLst/>
            <a:cxnLst/>
            <a:rect l="l" t="t" r="r" b="b"/>
            <a:pathLst>
              <a:path w="5754370" h="321310">
                <a:moveTo>
                  <a:pt x="5754006" y="0"/>
                </a:moveTo>
                <a:lnTo>
                  <a:pt x="0" y="0"/>
                </a:lnTo>
                <a:lnTo>
                  <a:pt x="0" y="320950"/>
                </a:lnTo>
                <a:lnTo>
                  <a:pt x="5754006" y="320950"/>
                </a:lnTo>
                <a:lnTo>
                  <a:pt x="5754006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2644383" y="3015975"/>
            <a:ext cx="1090295" cy="29337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433070" marR="5080" indent="-433705">
              <a:lnSpc>
                <a:spcPts val="1030"/>
              </a:lnSpc>
              <a:spcBef>
                <a:spcPts val="175"/>
              </a:spcBef>
              <a:tabLst>
                <a:tab pos="433705" algn="l"/>
              </a:tabLst>
            </a:pP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No.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 spc="-20" b="1">
                <a:solidFill>
                  <a:srgbClr val="FFFFFF"/>
                </a:solidFill>
                <a:latin typeface="Arial"/>
                <a:cs typeface="Arial"/>
              </a:rPr>
              <a:t>Stakeholder 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Name/</a:t>
            </a:r>
            <a:r>
              <a:rPr dirty="0" sz="9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Arial"/>
                <a:cs typeface="Arial"/>
              </a:rPr>
              <a:t>Title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25" name="object 2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28</a:t>
            </a:r>
            <a:r>
              <a:rPr dirty="0"/>
              <a:t> | </a:t>
            </a:r>
            <a:r>
              <a:rPr dirty="0" spc="-30">
                <a:solidFill>
                  <a:srgbClr val="FFFFFF"/>
                </a:solidFill>
              </a:rPr>
              <a:t>Page</a:t>
            </a:r>
          </a:p>
        </p:txBody>
      </p:sp>
      <p:sp>
        <p:nvSpPr>
          <p:cNvPr id="22" name="object 22" descr=""/>
          <p:cNvSpPr txBox="1"/>
          <p:nvPr/>
        </p:nvSpPr>
        <p:spPr>
          <a:xfrm>
            <a:off x="4008980" y="3015975"/>
            <a:ext cx="9683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FFFFFF"/>
                </a:solidFill>
                <a:latin typeface="Arial"/>
                <a:cs typeface="Arial"/>
              </a:rPr>
              <a:t>Role</a:t>
            </a:r>
            <a:r>
              <a:rPr dirty="0" sz="9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0" b="1">
                <a:solidFill>
                  <a:srgbClr val="FFFFFF"/>
                </a:solidFill>
                <a:latin typeface="Arial"/>
                <a:cs typeface="Arial"/>
              </a:rPr>
              <a:t>Specification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897527" y="3015975"/>
            <a:ext cx="966469" cy="29337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R="5080">
              <a:lnSpc>
                <a:spcPts val="1030"/>
              </a:lnSpc>
              <a:spcBef>
                <a:spcPts val="175"/>
              </a:spcBef>
            </a:pP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Relevance</a:t>
            </a:r>
            <a:r>
              <a:rPr dirty="0" sz="9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900" spc="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Plan </a:t>
            </a:r>
            <a:r>
              <a:rPr dirty="0" sz="900" spc="-10" b="1">
                <a:solidFill>
                  <a:srgbClr val="FFFFFF"/>
                </a:solidFill>
                <a:latin typeface="Arial"/>
                <a:cs typeface="Arial"/>
              </a:rPr>
              <a:t>Implementation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549555" y="3007496"/>
            <a:ext cx="5754370" cy="321310"/>
          </a:xfrm>
          <a:custGeom>
            <a:avLst/>
            <a:gdLst/>
            <a:ahLst/>
            <a:cxnLst/>
            <a:rect l="l" t="t" r="r" b="b"/>
            <a:pathLst>
              <a:path w="5754370" h="321310">
                <a:moveTo>
                  <a:pt x="5754006" y="0"/>
                </a:moveTo>
                <a:lnTo>
                  <a:pt x="0" y="0"/>
                </a:lnTo>
                <a:lnTo>
                  <a:pt x="0" y="320950"/>
                </a:lnTo>
                <a:lnTo>
                  <a:pt x="5754006" y="320950"/>
                </a:lnTo>
                <a:lnTo>
                  <a:pt x="5754006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2642890" y="3422770"/>
            <a:ext cx="98869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2909" marR="5080" indent="-410845">
              <a:lnSpc>
                <a:spcPct val="111100"/>
              </a:lnSpc>
              <a:spcBef>
                <a:spcPts val="100"/>
              </a:spcBef>
              <a:tabLst>
                <a:tab pos="421005" algn="l"/>
              </a:tabLst>
            </a:pPr>
            <a:r>
              <a:rPr dirty="0" sz="900" spc="-25" i="1">
                <a:latin typeface="Trebuchet MS"/>
                <a:cs typeface="Trebuchet MS"/>
              </a:rPr>
              <a:t>007</a:t>
            </a:r>
            <a:r>
              <a:rPr dirty="0" sz="900" i="1">
                <a:latin typeface="Trebuchet MS"/>
                <a:cs typeface="Trebuchet MS"/>
              </a:rPr>
              <a:t>	</a:t>
            </a:r>
            <a:r>
              <a:rPr dirty="0" sz="900">
                <a:latin typeface="Trebuchet MS"/>
                <a:cs typeface="Trebuchet MS"/>
              </a:rPr>
              <a:t>The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Alumni </a:t>
            </a:r>
            <a:r>
              <a:rPr dirty="0" sz="900" spc="-25">
                <a:latin typeface="Trebuchet MS"/>
                <a:cs typeface="Trebuchet MS"/>
              </a:rPr>
              <a:t>Association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0" name="object 2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21" name="object 2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29</a:t>
            </a:r>
            <a:r>
              <a:rPr dirty="0"/>
              <a:t> | </a:t>
            </a:r>
            <a:r>
              <a:rPr dirty="0" spc="-30">
                <a:solidFill>
                  <a:srgbClr val="FFFFFF"/>
                </a:solidFill>
              </a:rPr>
              <a:t>Page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6874435" y="3428869"/>
            <a:ext cx="1377315" cy="333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0820" marR="5080" indent="-198755">
              <a:lnSpc>
                <a:spcPct val="112200"/>
              </a:lnSpc>
              <a:spcBef>
                <a:spcPts val="100"/>
              </a:spcBef>
              <a:buFont typeface="MingLiU_HKSCS-ExtB"/>
              <a:buChar char="⬧"/>
              <a:tabLst>
                <a:tab pos="210820" algn="l"/>
              </a:tabLst>
            </a:pPr>
            <a:r>
              <a:rPr dirty="0" sz="900" spc="-45">
                <a:latin typeface="Trebuchet MS"/>
                <a:cs typeface="Trebuchet MS"/>
              </a:rPr>
              <a:t>Secondary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Stakeholder</a:t>
            </a:r>
            <a:r>
              <a:rPr dirty="0" sz="900" spc="25">
                <a:latin typeface="Trebuchet MS"/>
                <a:cs typeface="Trebuchet MS"/>
              </a:rPr>
              <a:t> </a:t>
            </a:r>
            <a:r>
              <a:rPr dirty="0" sz="900" spc="70">
                <a:latin typeface="Trebuchet MS"/>
                <a:cs typeface="Trebuchet MS"/>
              </a:rPr>
              <a:t>– </a:t>
            </a:r>
            <a:r>
              <a:rPr dirty="0" sz="900" spc="-35">
                <a:latin typeface="Trebuchet MS"/>
                <a:cs typeface="Trebuchet MS"/>
              </a:rPr>
              <a:t>Moderate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Influence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644383" y="2971933"/>
            <a:ext cx="109029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33070" marR="5080" indent="-433705">
              <a:lnSpc>
                <a:spcPct val="111100"/>
              </a:lnSpc>
              <a:spcBef>
                <a:spcPts val="100"/>
              </a:spcBef>
              <a:tabLst>
                <a:tab pos="433705" algn="l"/>
              </a:tabLst>
            </a:pP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No.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 spc="-20" b="1">
                <a:solidFill>
                  <a:srgbClr val="FFFFFF"/>
                </a:solidFill>
                <a:latin typeface="Arial"/>
                <a:cs typeface="Arial"/>
              </a:rPr>
              <a:t>Stakeholder 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Name/</a:t>
            </a:r>
            <a:r>
              <a:rPr dirty="0" sz="9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Arial"/>
                <a:cs typeface="Arial"/>
              </a:rPr>
              <a:t>Title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008980" y="2987175"/>
            <a:ext cx="9683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FFFFFF"/>
                </a:solidFill>
                <a:latin typeface="Arial"/>
                <a:cs typeface="Arial"/>
              </a:rPr>
              <a:t>Role</a:t>
            </a:r>
            <a:r>
              <a:rPr dirty="0" sz="9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0" b="1">
                <a:solidFill>
                  <a:srgbClr val="FFFFFF"/>
                </a:solidFill>
                <a:latin typeface="Arial"/>
                <a:cs typeface="Arial"/>
              </a:rPr>
              <a:t>Specification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897527" y="2971933"/>
            <a:ext cx="966469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>
              <a:lnSpc>
                <a:spcPct val="111100"/>
              </a:lnSpc>
              <a:spcBef>
                <a:spcPts val="100"/>
              </a:spcBef>
            </a:pP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Relevance</a:t>
            </a:r>
            <a:r>
              <a:rPr dirty="0" sz="9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900" spc="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Plan </a:t>
            </a:r>
            <a:r>
              <a:rPr dirty="0" sz="900" spc="-10" b="1">
                <a:solidFill>
                  <a:srgbClr val="FFFFFF"/>
                </a:solidFill>
                <a:latin typeface="Arial"/>
                <a:cs typeface="Arial"/>
              </a:rPr>
              <a:t>Implementation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985888" y="3428869"/>
            <a:ext cx="2830195" cy="38525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10185" marR="23495" indent="-198120">
              <a:lnSpc>
                <a:spcPct val="111500"/>
              </a:lnSpc>
              <a:spcBef>
                <a:spcPts val="105"/>
              </a:spcBef>
              <a:buFont typeface="MingLiU_HKSCS-ExtB"/>
              <a:buChar char="⬧"/>
              <a:tabLst>
                <a:tab pos="210185" algn="l"/>
              </a:tabLst>
            </a:pPr>
            <a:r>
              <a:rPr dirty="0" sz="900" spc="-35">
                <a:latin typeface="Trebuchet MS"/>
                <a:cs typeface="Trebuchet MS"/>
              </a:rPr>
              <a:t>Alumni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association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is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75">
                <a:latin typeface="Trebuchet MS"/>
                <a:cs typeface="Trebuchet MS"/>
              </a:rPr>
              <a:t>an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organization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whose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members </a:t>
            </a:r>
            <a:r>
              <a:rPr dirty="0" sz="900" spc="-80">
                <a:latin typeface="Trebuchet MS"/>
                <a:cs typeface="Trebuchet MS"/>
              </a:rPr>
              <a:t>have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attended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the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same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institution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whose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shared </a:t>
            </a:r>
            <a:r>
              <a:rPr dirty="0" sz="900" spc="-60">
                <a:latin typeface="Trebuchet MS"/>
                <a:cs typeface="Trebuchet MS"/>
              </a:rPr>
              <a:t>educational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experience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is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the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foundation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of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the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mission, </a:t>
            </a:r>
            <a:r>
              <a:rPr dirty="0" sz="900" spc="-40">
                <a:latin typeface="Trebuchet MS"/>
                <a:cs typeface="Trebuchet MS"/>
              </a:rPr>
              <a:t>vision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set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of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goals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of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the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85">
                <a:latin typeface="Trebuchet MS"/>
                <a:cs typeface="Trebuchet MS"/>
              </a:rPr>
              <a:t>alma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mater</a:t>
            </a:r>
            <a:r>
              <a:rPr dirty="0" sz="900" spc="-10">
                <a:latin typeface="Trebuchet MS"/>
                <a:cs typeface="Trebuchet MS"/>
              </a:rPr>
              <a:t> association.</a:t>
            </a:r>
            <a:endParaRPr sz="900">
              <a:latin typeface="Trebuchet MS"/>
              <a:cs typeface="Trebuchet MS"/>
            </a:endParaRPr>
          </a:p>
          <a:p>
            <a:pPr marL="210185" marR="198755" indent="-198120">
              <a:lnSpc>
                <a:spcPct val="112200"/>
              </a:lnSpc>
              <a:spcBef>
                <a:spcPts val="50"/>
              </a:spcBef>
              <a:buFont typeface="MingLiU_HKSCS-ExtB"/>
              <a:buChar char="⬧"/>
              <a:tabLst>
                <a:tab pos="210185" algn="l"/>
              </a:tabLst>
            </a:pPr>
            <a:r>
              <a:rPr dirty="0" sz="900" spc="-30">
                <a:latin typeface="Trebuchet MS"/>
                <a:cs typeface="Trebuchet MS"/>
              </a:rPr>
              <a:t>Their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specific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roles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during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plan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implementation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shall </a:t>
            </a:r>
            <a:r>
              <a:rPr dirty="0" sz="900" spc="-10">
                <a:latin typeface="Trebuchet MS"/>
                <a:cs typeface="Trebuchet MS"/>
              </a:rPr>
              <a:t>include:</a:t>
            </a:r>
            <a:endParaRPr sz="900">
              <a:latin typeface="Trebuchet MS"/>
              <a:cs typeface="Trebuchet MS"/>
            </a:endParaRPr>
          </a:p>
          <a:p>
            <a:pPr lvl="1" marL="396240" marR="262890" indent="-155575">
              <a:lnSpc>
                <a:spcPct val="111100"/>
              </a:lnSpc>
              <a:spcBef>
                <a:spcPts val="5"/>
              </a:spcBef>
              <a:buAutoNum type="arabicPeriod"/>
              <a:tabLst>
                <a:tab pos="396240" algn="l"/>
              </a:tabLst>
            </a:pPr>
            <a:r>
              <a:rPr dirty="0" sz="900" spc="-45">
                <a:latin typeface="Trebuchet MS"/>
                <a:cs typeface="Trebuchet MS"/>
              </a:rPr>
              <a:t>Volunteering-</a:t>
            </a:r>
            <a:r>
              <a:rPr dirty="0" sz="900" spc="4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Adjunct-ship</a:t>
            </a:r>
            <a:r>
              <a:rPr dirty="0" sz="900" spc="6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as </a:t>
            </a:r>
            <a:r>
              <a:rPr dirty="0" sz="900" spc="-60">
                <a:latin typeface="Trebuchet MS"/>
                <a:cs typeface="Trebuchet MS"/>
              </a:rPr>
              <a:t>teachers/instructors/motivational</a:t>
            </a:r>
            <a:r>
              <a:rPr dirty="0" sz="900" spc="5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speakers</a:t>
            </a:r>
            <a:r>
              <a:rPr dirty="0" sz="900" spc="40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and </a:t>
            </a:r>
            <a:r>
              <a:rPr dirty="0" sz="900">
                <a:latin typeface="Trebuchet MS"/>
                <a:cs typeface="Trebuchet MS"/>
              </a:rPr>
              <a:t>T</a:t>
            </a:r>
            <a:r>
              <a:rPr dirty="0" sz="900" spc="-114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ournaments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Sponsors;</a:t>
            </a:r>
            <a:endParaRPr sz="900">
              <a:latin typeface="Trebuchet MS"/>
              <a:cs typeface="Trebuchet MS"/>
            </a:endParaRPr>
          </a:p>
          <a:p>
            <a:pPr lvl="1" marL="396240" marR="5080" indent="-155575">
              <a:lnSpc>
                <a:spcPct val="111100"/>
              </a:lnSpc>
              <a:buAutoNum type="arabicPeriod"/>
              <a:tabLst>
                <a:tab pos="396240" algn="l"/>
              </a:tabLst>
            </a:pPr>
            <a:r>
              <a:rPr dirty="0" sz="900" spc="-25">
                <a:latin typeface="Trebuchet MS"/>
                <a:cs typeface="Trebuchet MS"/>
              </a:rPr>
              <a:t>Networking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(offering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internships,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mentoring/role </a:t>
            </a:r>
            <a:r>
              <a:rPr dirty="0" sz="900" spc="-65">
                <a:latin typeface="Trebuchet MS"/>
                <a:cs typeface="Trebuchet MS"/>
              </a:rPr>
              <a:t>modeling,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or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permanent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jobs)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to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fellow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comrades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at </a:t>
            </a:r>
            <a:r>
              <a:rPr dirty="0" sz="900" spc="-55">
                <a:latin typeface="Trebuchet MS"/>
                <a:cs typeface="Trebuchet MS"/>
              </a:rPr>
              <a:t>the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places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of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work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or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their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own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firms;</a:t>
            </a:r>
            <a:endParaRPr sz="900">
              <a:latin typeface="Trebuchet MS"/>
              <a:cs typeface="Trebuchet MS"/>
            </a:endParaRPr>
          </a:p>
          <a:p>
            <a:pPr lvl="1" marL="396875" indent="-155575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396875" algn="l"/>
              </a:tabLst>
            </a:pPr>
            <a:r>
              <a:rPr dirty="0" sz="900" spc="-20">
                <a:latin typeface="Trebuchet MS"/>
                <a:cs typeface="Trebuchet MS"/>
              </a:rPr>
              <a:t>Career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counseling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guidance;</a:t>
            </a:r>
            <a:endParaRPr sz="900">
              <a:latin typeface="Trebuchet MS"/>
              <a:cs typeface="Trebuchet MS"/>
            </a:endParaRPr>
          </a:p>
          <a:p>
            <a:pPr lvl="1" marL="396240" marR="361950" indent="-155575">
              <a:lnSpc>
                <a:spcPct val="111100"/>
              </a:lnSpc>
              <a:buAutoNum type="arabicPeriod"/>
              <a:tabLst>
                <a:tab pos="396240" algn="l"/>
              </a:tabLst>
            </a:pPr>
            <a:r>
              <a:rPr dirty="0" sz="900" spc="-70">
                <a:latin typeface="Trebuchet MS"/>
                <a:cs typeface="Trebuchet MS"/>
              </a:rPr>
              <a:t>Engage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in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Student</a:t>
            </a:r>
            <a:r>
              <a:rPr dirty="0" sz="900" spc="-10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Affairs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&amp;</a:t>
            </a:r>
            <a:r>
              <a:rPr dirty="0" sz="900" spc="9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Alumni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Relations </a:t>
            </a:r>
            <a:r>
              <a:rPr dirty="0" sz="900" spc="-10">
                <a:latin typeface="Trebuchet MS"/>
                <a:cs typeface="Trebuchet MS"/>
              </a:rPr>
              <a:t>Collaboration;</a:t>
            </a:r>
            <a:endParaRPr sz="900">
              <a:latin typeface="Trebuchet MS"/>
              <a:cs typeface="Trebuchet MS"/>
            </a:endParaRPr>
          </a:p>
          <a:p>
            <a:pPr lvl="1" marL="396240" marR="57150" indent="-155575">
              <a:lnSpc>
                <a:spcPct val="111100"/>
              </a:lnSpc>
              <a:buAutoNum type="arabicPeriod"/>
              <a:tabLst>
                <a:tab pos="396240" algn="l"/>
              </a:tabLst>
            </a:pPr>
            <a:r>
              <a:rPr dirty="0" sz="900" spc="-40">
                <a:latin typeface="Trebuchet MS"/>
                <a:cs typeface="Trebuchet MS"/>
              </a:rPr>
              <a:t>Creating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scholarship,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75">
                <a:latin typeface="Trebuchet MS"/>
                <a:cs typeface="Trebuchet MS"/>
              </a:rPr>
              <a:t>financial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75">
                <a:latin typeface="Trebuchet MS"/>
                <a:cs typeface="Trebuchet MS"/>
              </a:rPr>
              <a:t>aid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Endowments </a:t>
            </a:r>
            <a:r>
              <a:rPr dirty="0" sz="900" spc="-35">
                <a:latin typeface="Trebuchet MS"/>
                <a:cs typeface="Trebuchet MS"/>
              </a:rPr>
              <a:t>for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needy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children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within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the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school.</a:t>
            </a:r>
            <a:endParaRPr sz="900">
              <a:latin typeface="Trebuchet MS"/>
              <a:cs typeface="Trebuchet MS"/>
            </a:endParaRPr>
          </a:p>
          <a:p>
            <a:pPr lvl="1" marL="396875" indent="-155575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396875" algn="l"/>
              </a:tabLst>
            </a:pPr>
            <a:r>
              <a:rPr dirty="0" sz="900" spc="-70">
                <a:latin typeface="Trebuchet MS"/>
                <a:cs typeface="Trebuchet MS"/>
              </a:rPr>
              <a:t>Financially</a:t>
            </a:r>
            <a:r>
              <a:rPr dirty="0" sz="900" spc="25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support</a:t>
            </a:r>
            <a:r>
              <a:rPr dirty="0" sz="900" spc="30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specific</a:t>
            </a:r>
            <a:r>
              <a:rPr dirty="0" sz="900" spc="2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infrastructure</a:t>
            </a:r>
            <a:endParaRPr sz="900">
              <a:latin typeface="Trebuchet MS"/>
              <a:cs typeface="Trebuchet MS"/>
            </a:endParaRPr>
          </a:p>
          <a:p>
            <a:pPr marL="414020" marR="238760">
              <a:lnSpc>
                <a:spcPct val="111100"/>
              </a:lnSpc>
              <a:spcBef>
                <a:spcPts val="30"/>
              </a:spcBef>
            </a:pPr>
            <a:r>
              <a:rPr dirty="0" sz="900" spc="-55">
                <a:latin typeface="Trebuchet MS"/>
                <a:cs typeface="Trebuchet MS"/>
              </a:rPr>
              <a:t>development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project(s)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as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the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Association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may </a:t>
            </a:r>
            <a:r>
              <a:rPr dirty="0" sz="900" spc="-55">
                <a:latin typeface="Trebuchet MS"/>
                <a:cs typeface="Trebuchet MS"/>
              </a:rPr>
              <a:t>decide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85">
                <a:latin typeface="Trebuchet MS"/>
                <a:cs typeface="Trebuchet MS"/>
              </a:rPr>
              <a:t>at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their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annual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get-</a:t>
            </a:r>
            <a:r>
              <a:rPr dirty="0" sz="900" spc="-45">
                <a:latin typeface="Trebuchet MS"/>
                <a:cs typeface="Trebuchet MS"/>
              </a:rPr>
              <a:t>together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fora.</a:t>
            </a:r>
            <a:endParaRPr sz="900">
              <a:latin typeface="Trebuchet MS"/>
              <a:cs typeface="Trebuchet MS"/>
            </a:endParaRPr>
          </a:p>
          <a:p>
            <a:pPr marL="29845" marR="34925">
              <a:lnSpc>
                <a:spcPct val="111200"/>
              </a:lnSpc>
            </a:pPr>
            <a:r>
              <a:rPr dirty="0" sz="900" spc="-20">
                <a:latin typeface="Trebuchet MS"/>
                <a:cs typeface="Trebuchet MS"/>
              </a:rPr>
              <a:t>In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accordance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with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the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National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Government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Constituency </a:t>
            </a:r>
            <a:r>
              <a:rPr dirty="0" sz="900" spc="-40">
                <a:latin typeface="Trebuchet MS"/>
                <a:cs typeface="Trebuchet MS"/>
              </a:rPr>
              <a:t>Development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Fund</a:t>
            </a:r>
            <a:r>
              <a:rPr dirty="0" sz="900" spc="-11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Act,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2015,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support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infrastructure </a:t>
            </a:r>
            <a:r>
              <a:rPr dirty="0" sz="900" spc="-55">
                <a:latin typeface="Trebuchet MS"/>
                <a:cs typeface="Trebuchet MS"/>
              </a:rPr>
              <a:t>development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85">
                <a:latin typeface="Trebuchet MS"/>
                <a:cs typeface="Trebuchet MS"/>
              </a:rPr>
              <a:t>at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the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school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as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per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proposals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submitted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to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it </a:t>
            </a:r>
            <a:r>
              <a:rPr dirty="0" sz="900" spc="-65">
                <a:latin typeface="Trebuchet MS"/>
                <a:cs typeface="Trebuchet MS"/>
              </a:rPr>
              <a:t>annually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by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the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school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and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that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are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75">
                <a:latin typeface="Trebuchet MS"/>
                <a:cs typeface="Trebuchet MS"/>
              </a:rPr>
              <a:t>aimed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85">
                <a:latin typeface="Trebuchet MS"/>
                <a:cs typeface="Trebuchet MS"/>
              </a:rPr>
              <a:t>at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advancing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the </a:t>
            </a:r>
            <a:r>
              <a:rPr dirty="0" sz="900" spc="-60">
                <a:latin typeface="Trebuchet MS"/>
                <a:cs typeface="Trebuchet MS"/>
              </a:rPr>
              <a:t>goals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of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the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85">
                <a:latin typeface="Trebuchet MS"/>
                <a:cs typeface="Trebuchet MS"/>
              </a:rPr>
              <a:t>Plan,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hence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development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of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the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school.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949663" y="6500703"/>
            <a:ext cx="127317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0820" marR="5080" indent="-198755">
              <a:lnSpc>
                <a:spcPct val="111300"/>
              </a:lnSpc>
              <a:spcBef>
                <a:spcPts val="100"/>
              </a:spcBef>
              <a:buFont typeface="MingLiU_HKSCS-ExtB"/>
              <a:buChar char="⬧"/>
              <a:tabLst>
                <a:tab pos="210820" algn="l"/>
              </a:tabLst>
            </a:pPr>
            <a:r>
              <a:rPr dirty="0" sz="900">
                <a:latin typeface="Trebuchet MS"/>
                <a:cs typeface="Trebuchet MS"/>
              </a:rPr>
              <a:t>T</a:t>
            </a:r>
            <a:r>
              <a:rPr dirty="0" sz="900" spc="-11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ertiary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Stakeholder</a:t>
            </a:r>
            <a:r>
              <a:rPr dirty="0" sz="900" spc="-80">
                <a:latin typeface="Trebuchet MS"/>
                <a:cs typeface="Trebuchet MS"/>
              </a:rPr>
              <a:t> </a:t>
            </a:r>
            <a:r>
              <a:rPr dirty="0" sz="900" spc="70">
                <a:latin typeface="Trebuchet MS"/>
                <a:cs typeface="Trebuchet MS"/>
              </a:rPr>
              <a:t>– </a:t>
            </a:r>
            <a:r>
              <a:rPr dirty="0" sz="900" spc="-35">
                <a:latin typeface="Trebuchet MS"/>
                <a:cs typeface="Trebuchet MS"/>
              </a:rPr>
              <a:t>Moderate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Influence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003517" y="7382083"/>
            <a:ext cx="2834640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30">
                <a:latin typeface="Trebuchet MS"/>
                <a:cs typeface="Trebuchet MS"/>
              </a:rPr>
              <a:t>Provide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technical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backstopping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financial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support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needed </a:t>
            </a:r>
            <a:r>
              <a:rPr dirty="0" sz="900">
                <a:latin typeface="Trebuchet MS"/>
                <a:cs typeface="Trebuchet MS"/>
              </a:rPr>
              <a:t>to</a:t>
            </a:r>
            <a:r>
              <a:rPr dirty="0" sz="900" spc="4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aid</a:t>
            </a:r>
            <a:r>
              <a:rPr dirty="0" sz="900" spc="5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the</a:t>
            </a:r>
            <a:r>
              <a:rPr dirty="0" sz="900" spc="5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school</a:t>
            </a:r>
            <a:r>
              <a:rPr dirty="0" sz="900" spc="40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implement</a:t>
            </a:r>
            <a:r>
              <a:rPr dirty="0" sz="900" spc="4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this</a:t>
            </a:r>
            <a:r>
              <a:rPr dirty="0" sz="900" spc="50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Strategic</a:t>
            </a:r>
            <a:r>
              <a:rPr dirty="0" sz="900" spc="55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Development </a:t>
            </a:r>
            <a:r>
              <a:rPr dirty="0" sz="900" spc="-60">
                <a:latin typeface="Trebuchet MS"/>
                <a:cs typeface="Trebuchet MS"/>
              </a:rPr>
              <a:t>Plan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who</a:t>
            </a:r>
            <a:r>
              <a:rPr dirty="0" sz="900" spc="-3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main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intention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is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to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build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the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school’s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institutional </a:t>
            </a:r>
            <a:r>
              <a:rPr dirty="0" sz="900" spc="-45">
                <a:latin typeface="Trebuchet MS"/>
                <a:cs typeface="Trebuchet MS"/>
              </a:rPr>
              <a:t>and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organizational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capacity</a:t>
            </a:r>
            <a:r>
              <a:rPr dirty="0" sz="900">
                <a:latin typeface="Trebuchet MS"/>
                <a:cs typeface="Trebuchet MS"/>
              </a:rPr>
              <a:t> to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provide,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promote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and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sustain </a:t>
            </a:r>
            <a:r>
              <a:rPr dirty="0" sz="900">
                <a:latin typeface="Trebuchet MS"/>
                <a:cs typeface="Trebuchet MS"/>
              </a:rPr>
              <a:t>quality</a:t>
            </a:r>
            <a:r>
              <a:rPr dirty="0" sz="900" spc="9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education,</a:t>
            </a:r>
            <a:r>
              <a:rPr dirty="0" sz="900" spc="9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training</a:t>
            </a:r>
            <a:r>
              <a:rPr dirty="0" sz="900" spc="9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and</a:t>
            </a:r>
            <a:r>
              <a:rPr dirty="0" sz="900" spc="9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research;</a:t>
            </a:r>
            <a:r>
              <a:rPr dirty="0" sz="900" spc="5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and</a:t>
            </a:r>
            <a:r>
              <a:rPr dirty="0" sz="900" spc="95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enhance </a:t>
            </a:r>
            <a:r>
              <a:rPr dirty="0" sz="900" spc="-20">
                <a:latin typeface="Trebuchet MS"/>
                <a:cs typeface="Trebuchet MS"/>
              </a:rPr>
              <a:t>integration</a:t>
            </a:r>
            <a:r>
              <a:rPr dirty="0" sz="900" spc="6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of</a:t>
            </a:r>
            <a:r>
              <a:rPr dirty="0" sz="900" spc="60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Science,</a:t>
            </a:r>
            <a:r>
              <a:rPr dirty="0" sz="900" spc="6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Technology</a:t>
            </a:r>
            <a:r>
              <a:rPr dirty="0" sz="900" spc="6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and</a:t>
            </a:r>
            <a:r>
              <a:rPr dirty="0" sz="900" spc="6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Innovation</a:t>
            </a:r>
            <a:r>
              <a:rPr dirty="0" sz="900" spc="65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into teaching,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learning,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examination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administration</a:t>
            </a:r>
            <a:r>
              <a:rPr dirty="0" sz="900" spc="2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and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school </a:t>
            </a:r>
            <a:r>
              <a:rPr dirty="0" sz="900" spc="-30">
                <a:latin typeface="Trebuchet MS"/>
                <a:cs typeface="Trebuchet MS"/>
              </a:rPr>
              <a:t>management</a:t>
            </a:r>
            <a:r>
              <a:rPr dirty="0" sz="900" spc="114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in</a:t>
            </a:r>
            <a:r>
              <a:rPr dirty="0" sz="900" spc="12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line</a:t>
            </a:r>
            <a:r>
              <a:rPr dirty="0" sz="900" spc="12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with</a:t>
            </a:r>
            <a:r>
              <a:rPr dirty="0" sz="900" spc="12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the</a:t>
            </a:r>
            <a:r>
              <a:rPr dirty="0" sz="900" spc="12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MOE’s</a:t>
            </a:r>
            <a:r>
              <a:rPr dirty="0" sz="900" spc="120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strategic</a:t>
            </a:r>
            <a:r>
              <a:rPr dirty="0" sz="900" spc="12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goal</a:t>
            </a:r>
            <a:r>
              <a:rPr dirty="0" sz="900" spc="114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for </a:t>
            </a:r>
            <a:r>
              <a:rPr dirty="0" sz="900" spc="-55">
                <a:latin typeface="Trebuchet MS"/>
                <a:cs typeface="Trebuchet MS"/>
              </a:rPr>
              <a:t>education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sector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in</a:t>
            </a:r>
            <a:r>
              <a:rPr dirty="0" sz="900" spc="-10">
                <a:latin typeface="Trebuchet MS"/>
                <a:cs typeface="Trebuchet MS"/>
              </a:rPr>
              <a:t> Kenya.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949663" y="7388182"/>
            <a:ext cx="1266190" cy="109537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10820" marR="5080" indent="-198755">
              <a:lnSpc>
                <a:spcPct val="111300"/>
              </a:lnSpc>
              <a:spcBef>
                <a:spcPts val="110"/>
              </a:spcBef>
              <a:buFont typeface="MingLiU_HKSCS-ExtB"/>
              <a:buChar char="⬧"/>
              <a:tabLst>
                <a:tab pos="210820" algn="l"/>
              </a:tabLst>
            </a:pPr>
            <a:r>
              <a:rPr dirty="0" sz="900" spc="-45">
                <a:latin typeface="Trebuchet MS"/>
                <a:cs typeface="Trebuchet MS"/>
              </a:rPr>
              <a:t>Primary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Stakeholder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70">
                <a:latin typeface="Trebuchet MS"/>
                <a:cs typeface="Trebuchet MS"/>
              </a:rPr>
              <a:t>– </a:t>
            </a:r>
            <a:r>
              <a:rPr dirty="0" sz="900">
                <a:latin typeface="Trebuchet MS"/>
                <a:cs typeface="Trebuchet MS"/>
              </a:rPr>
              <a:t>Very</a:t>
            </a:r>
            <a:r>
              <a:rPr dirty="0" sz="900" spc="-45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High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Influence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in </a:t>
            </a:r>
            <a:r>
              <a:rPr dirty="0" sz="900" spc="-30">
                <a:latin typeface="Trebuchet MS"/>
                <a:cs typeface="Trebuchet MS"/>
              </a:rPr>
              <a:t>School</a:t>
            </a:r>
            <a:r>
              <a:rPr dirty="0" sz="900" spc="-4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Physical Infrastructure </a:t>
            </a:r>
            <a:r>
              <a:rPr dirty="0" sz="900" spc="-40">
                <a:latin typeface="Trebuchet MS"/>
                <a:cs typeface="Trebuchet MS"/>
              </a:rPr>
              <a:t>Development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and </a:t>
            </a:r>
            <a:r>
              <a:rPr dirty="0" sz="900" spc="-60">
                <a:latin typeface="Trebuchet MS"/>
                <a:cs typeface="Trebuchet MS"/>
              </a:rPr>
              <a:t>Implementation</a:t>
            </a:r>
            <a:r>
              <a:rPr dirty="0" sz="900" spc="3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of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FSE </a:t>
            </a:r>
            <a:r>
              <a:rPr dirty="0" sz="900" spc="-55">
                <a:latin typeface="Trebuchet MS"/>
                <a:cs typeface="Trebuchet MS"/>
              </a:rPr>
              <a:t>Policy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85">
                <a:latin typeface="Trebuchet MS"/>
                <a:cs typeface="Trebuchet MS"/>
              </a:rPr>
              <a:t>at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the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School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003517" y="8882082"/>
            <a:ext cx="279082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30">
                <a:latin typeface="Trebuchet MS"/>
                <a:cs typeface="Trebuchet MS"/>
              </a:rPr>
              <a:t>Ensure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80">
                <a:latin typeface="Trebuchet MS"/>
                <a:cs typeface="Trebuchet MS"/>
              </a:rPr>
              <a:t>availability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of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adequate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teachers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as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per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the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approved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authorized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CBE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establishment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for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OBHS.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631719" y="6493082"/>
            <a:ext cx="1205230" cy="788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5450" marR="5080" indent="-413384">
              <a:lnSpc>
                <a:spcPct val="111200"/>
              </a:lnSpc>
              <a:spcBef>
                <a:spcPts val="100"/>
              </a:spcBef>
              <a:tabLst>
                <a:tab pos="432434" algn="l"/>
              </a:tabLst>
            </a:pPr>
            <a:r>
              <a:rPr dirty="0" sz="900" spc="-25" i="1">
                <a:latin typeface="Trebuchet MS"/>
                <a:cs typeface="Trebuchet MS"/>
              </a:rPr>
              <a:t>008</a:t>
            </a:r>
            <a:r>
              <a:rPr dirty="0" sz="900" i="1">
                <a:latin typeface="Trebuchet MS"/>
                <a:cs typeface="Trebuchet MS"/>
              </a:rPr>
              <a:t>		</a:t>
            </a:r>
            <a:r>
              <a:rPr dirty="0" sz="900" spc="-25">
                <a:latin typeface="Trebuchet MS"/>
                <a:cs typeface="Trebuchet MS"/>
              </a:rPr>
              <a:t>The</a:t>
            </a:r>
            <a:r>
              <a:rPr dirty="0" sz="900" spc="-4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National Government Constituency Development </a:t>
            </a:r>
            <a:r>
              <a:rPr dirty="0" sz="900" spc="-90">
                <a:latin typeface="Trebuchet MS"/>
                <a:cs typeface="Trebuchet MS"/>
              </a:rPr>
              <a:t>Funds-</a:t>
            </a:r>
            <a:r>
              <a:rPr dirty="0" sz="900" spc="-4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(NGCDF)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631719" y="7382083"/>
            <a:ext cx="1153160" cy="9093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5450" marR="5080" indent="-413384">
              <a:lnSpc>
                <a:spcPct val="111100"/>
              </a:lnSpc>
              <a:spcBef>
                <a:spcPts val="100"/>
              </a:spcBef>
              <a:tabLst>
                <a:tab pos="432434" algn="l"/>
              </a:tabLst>
            </a:pPr>
            <a:r>
              <a:rPr dirty="0" sz="900" spc="-25" i="1">
                <a:latin typeface="Trebuchet MS"/>
                <a:cs typeface="Trebuchet MS"/>
              </a:rPr>
              <a:t>009</a:t>
            </a:r>
            <a:r>
              <a:rPr dirty="0" sz="900" i="1">
                <a:latin typeface="Trebuchet MS"/>
                <a:cs typeface="Trebuchet MS"/>
              </a:rPr>
              <a:t>		</a:t>
            </a:r>
            <a:r>
              <a:rPr dirty="0" sz="900" spc="-25">
                <a:latin typeface="Trebuchet MS"/>
                <a:cs typeface="Trebuchet MS"/>
              </a:rPr>
              <a:t>The</a:t>
            </a:r>
            <a:r>
              <a:rPr dirty="0" sz="900" spc="-30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Ministry</a:t>
            </a:r>
            <a:r>
              <a:rPr dirty="0" sz="900" spc="-3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of </a:t>
            </a:r>
            <a:r>
              <a:rPr dirty="0" sz="900" spc="-10">
                <a:latin typeface="Trebuchet MS"/>
                <a:cs typeface="Trebuchet MS"/>
              </a:rPr>
              <a:t>Education’s </a:t>
            </a:r>
            <a:r>
              <a:rPr dirty="0" sz="900" spc="-40">
                <a:latin typeface="Trebuchet MS"/>
                <a:cs typeface="Trebuchet MS"/>
              </a:rPr>
              <a:t>Department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of </a:t>
            </a:r>
            <a:r>
              <a:rPr dirty="0" sz="900" spc="-55">
                <a:latin typeface="Trebuchet MS"/>
                <a:cs typeface="Trebuchet MS"/>
              </a:rPr>
              <a:t>Early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Learning</a:t>
            </a:r>
            <a:endParaRPr sz="900">
              <a:latin typeface="Trebuchet MS"/>
              <a:cs typeface="Trebuchet MS"/>
            </a:endParaRPr>
          </a:p>
          <a:p>
            <a:pPr marL="429895" marR="259715" indent="635">
              <a:lnSpc>
                <a:spcPts val="969"/>
              </a:lnSpc>
              <a:spcBef>
                <a:spcPts val="229"/>
              </a:spcBef>
            </a:pPr>
            <a:r>
              <a:rPr dirty="0" sz="900" spc="-70">
                <a:latin typeface="Trebuchet MS"/>
                <a:cs typeface="Trebuchet MS"/>
              </a:rPr>
              <a:t>and</a:t>
            </a:r>
            <a:r>
              <a:rPr dirty="0" sz="900" spc="-10">
                <a:latin typeface="Trebuchet MS"/>
                <a:cs typeface="Trebuchet MS"/>
              </a:rPr>
              <a:t> Basic </a:t>
            </a:r>
            <a:r>
              <a:rPr dirty="0" sz="900" spc="-60">
                <a:latin typeface="Trebuchet MS"/>
                <a:cs typeface="Trebuchet MS"/>
              </a:rPr>
              <a:t>Education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631719" y="8882082"/>
            <a:ext cx="1174115" cy="79502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432434" indent="-419734">
              <a:lnSpc>
                <a:spcPct val="100000"/>
              </a:lnSpc>
              <a:spcBef>
                <a:spcPts val="219"/>
              </a:spcBef>
              <a:buFont typeface="Trebuchet MS"/>
              <a:buAutoNum type="arabicPeriod" startAt="10"/>
              <a:tabLst>
                <a:tab pos="432434" algn="l"/>
              </a:tabLst>
            </a:pPr>
            <a:r>
              <a:rPr dirty="0" sz="900">
                <a:latin typeface="Trebuchet MS"/>
                <a:cs typeface="Trebuchet MS"/>
              </a:rPr>
              <a:t>The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Teachers</a:t>
            </a:r>
            <a:endParaRPr sz="900">
              <a:latin typeface="Trebuchet MS"/>
              <a:cs typeface="Trebuchet MS"/>
            </a:endParaRPr>
          </a:p>
          <a:p>
            <a:pPr marL="428625" marR="160655" indent="30480">
              <a:lnSpc>
                <a:spcPts val="960"/>
              </a:lnSpc>
              <a:spcBef>
                <a:spcPts val="250"/>
              </a:spcBef>
            </a:pPr>
            <a:r>
              <a:rPr dirty="0" sz="900" spc="-10">
                <a:latin typeface="Trebuchet MS"/>
                <a:cs typeface="Trebuchet MS"/>
              </a:rPr>
              <a:t>Service </a:t>
            </a:r>
            <a:r>
              <a:rPr dirty="0" sz="900" spc="-30">
                <a:latin typeface="Trebuchet MS"/>
                <a:cs typeface="Trebuchet MS"/>
              </a:rPr>
              <a:t>Commission</a:t>
            </a:r>
            <a:endParaRPr sz="900">
              <a:latin typeface="Trebuchet MS"/>
              <a:cs typeface="Trebuchet MS"/>
            </a:endParaRPr>
          </a:p>
          <a:p>
            <a:pPr marL="425450" marR="5080" indent="-413384">
              <a:lnSpc>
                <a:spcPct val="111100"/>
              </a:lnSpc>
              <a:spcBef>
                <a:spcPts val="290"/>
              </a:spcBef>
              <a:buFont typeface="Trebuchet MS"/>
              <a:buAutoNum type="arabicPeriod" startAt="11"/>
              <a:tabLst>
                <a:tab pos="425450" algn="l"/>
              </a:tabLst>
            </a:pPr>
            <a:r>
              <a:rPr dirty="0" sz="900" spc="-35">
                <a:latin typeface="Trebuchet MS"/>
                <a:cs typeface="Trebuchet MS"/>
              </a:rPr>
              <a:t>Rachuonyo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East </a:t>
            </a:r>
            <a:r>
              <a:rPr dirty="0" sz="900" spc="-10">
                <a:latin typeface="Trebuchet MS"/>
                <a:cs typeface="Trebuchet MS"/>
              </a:rPr>
              <a:t>KESSHA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003517" y="9346896"/>
            <a:ext cx="2829560" cy="7893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1400"/>
              </a:lnSpc>
              <a:spcBef>
                <a:spcPts val="95"/>
              </a:spcBef>
            </a:pPr>
            <a:r>
              <a:rPr dirty="0" sz="900" spc="-30">
                <a:latin typeface="Trebuchet MS"/>
                <a:cs typeface="Trebuchet MS"/>
              </a:rPr>
              <a:t>The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Kenya</a:t>
            </a:r>
            <a:r>
              <a:rPr dirty="0" sz="900" spc="111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Secondary</a:t>
            </a:r>
            <a:r>
              <a:rPr dirty="0" sz="900" spc="1110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School</a:t>
            </a:r>
            <a:r>
              <a:rPr dirty="0" sz="900">
                <a:latin typeface="Trebuchet MS"/>
                <a:cs typeface="Trebuchet MS"/>
              </a:rPr>
              <a:t>     </a:t>
            </a:r>
            <a:r>
              <a:rPr dirty="0" sz="900" spc="-30">
                <a:latin typeface="Trebuchet MS"/>
                <a:cs typeface="Trebuchet MS"/>
              </a:rPr>
              <a:t>Heads</a:t>
            </a:r>
            <a:r>
              <a:rPr dirty="0" sz="900" spc="1105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Association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(KESSHA)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is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95">
                <a:latin typeface="Trebuchet MS"/>
                <a:cs typeface="Trebuchet MS"/>
              </a:rPr>
              <a:t>a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professional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organization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comprising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of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about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7,000</a:t>
            </a:r>
            <a:r>
              <a:rPr dirty="0" sz="900" spc="15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members</a:t>
            </a:r>
            <a:r>
              <a:rPr dirty="0" sz="900" spc="15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drawn</a:t>
            </a:r>
            <a:r>
              <a:rPr dirty="0" sz="900" spc="14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from</a:t>
            </a:r>
            <a:r>
              <a:rPr dirty="0" sz="900" spc="15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public</a:t>
            </a:r>
            <a:r>
              <a:rPr dirty="0" sz="900" spc="15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and</a:t>
            </a:r>
            <a:r>
              <a:rPr dirty="0" sz="900" spc="14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private</a:t>
            </a:r>
            <a:r>
              <a:rPr dirty="0" sz="900" spc="15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Secondary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Schools</a:t>
            </a:r>
            <a:r>
              <a:rPr dirty="0" sz="900" spc="5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in</a:t>
            </a:r>
            <a:r>
              <a:rPr dirty="0" sz="900" spc="6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the</a:t>
            </a:r>
            <a:r>
              <a:rPr dirty="0" sz="900" spc="6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republic</a:t>
            </a:r>
            <a:r>
              <a:rPr dirty="0" sz="900" spc="6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of</a:t>
            </a:r>
            <a:r>
              <a:rPr dirty="0" sz="900" spc="5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Kenya.</a:t>
            </a:r>
            <a:r>
              <a:rPr dirty="0" sz="900" spc="60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The</a:t>
            </a:r>
            <a:r>
              <a:rPr dirty="0" sz="900" spc="5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members</a:t>
            </a:r>
            <a:r>
              <a:rPr dirty="0" sz="900" spc="5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are</a:t>
            </a:r>
            <a:r>
              <a:rPr dirty="0" sz="900" spc="65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school</a:t>
            </a:r>
            <a:r>
              <a:rPr dirty="0" sz="900" spc="-7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principals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80">
                <a:latin typeface="Trebuchet MS"/>
                <a:cs typeface="Trebuchet MS"/>
              </a:rPr>
              <a:t>only.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003517" y="10236917"/>
            <a:ext cx="283083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In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order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to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execute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its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mandate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within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the </a:t>
            </a:r>
            <a:r>
              <a:rPr dirty="0" sz="900" spc="-35">
                <a:latin typeface="Trebuchet MS"/>
                <a:cs typeface="Trebuchet MS"/>
              </a:rPr>
              <a:t>prime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needs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of </a:t>
            </a:r>
            <a:r>
              <a:rPr dirty="0" sz="900" spc="-55">
                <a:latin typeface="Trebuchet MS"/>
                <a:cs typeface="Trebuchet MS"/>
              </a:rPr>
              <a:t>this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Plan,</a:t>
            </a:r>
            <a:r>
              <a:rPr dirty="0" sz="900" spc="9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KESSHA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shall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be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looked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upon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to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support: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232117" y="10631951"/>
            <a:ext cx="2620645" cy="1801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41300" marR="5080" indent="-228600">
              <a:lnSpc>
                <a:spcPct val="111200"/>
              </a:lnSpc>
              <a:spcBef>
                <a:spcPts val="100"/>
              </a:spcBef>
              <a:buAutoNum type="alphaLcParenBoth"/>
              <a:tabLst>
                <a:tab pos="241300" algn="l"/>
                <a:tab pos="242570" algn="l"/>
              </a:tabLst>
            </a:pPr>
            <a:r>
              <a:rPr dirty="0" sz="900">
                <a:latin typeface="Trebuchet MS"/>
                <a:cs typeface="Trebuchet MS"/>
              </a:rPr>
              <a:t>	</a:t>
            </a:r>
            <a:r>
              <a:rPr dirty="0" sz="900" spc="-55">
                <a:latin typeface="Trebuchet MS"/>
                <a:cs typeface="Trebuchet MS"/>
              </a:rPr>
              <a:t>Capacity</a:t>
            </a:r>
            <a:r>
              <a:rPr dirty="0" sz="900" spc="37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building</a:t>
            </a:r>
            <a:r>
              <a:rPr dirty="0" sz="900" spc="37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of</a:t>
            </a:r>
            <a:r>
              <a:rPr dirty="0" sz="900" spc="38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the</a:t>
            </a:r>
            <a:r>
              <a:rPr dirty="0" sz="900" spc="375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School</a:t>
            </a:r>
            <a:r>
              <a:rPr dirty="0" sz="900" spc="37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Principal</a:t>
            </a:r>
            <a:r>
              <a:rPr dirty="0" sz="900" spc="37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and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15">
                <a:latin typeface="Trebuchet MS"/>
                <a:cs typeface="Trebuchet MS"/>
              </a:rPr>
              <a:t>T</a:t>
            </a:r>
            <a:r>
              <a:rPr dirty="0" sz="900" spc="-14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eachers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15">
                <a:latin typeface="Trebuchet MS"/>
                <a:cs typeface="Trebuchet MS"/>
              </a:rPr>
              <a:t>on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emerging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trends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in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education,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science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and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technology;</a:t>
            </a:r>
            <a:endParaRPr sz="900">
              <a:latin typeface="Trebuchet MS"/>
              <a:cs typeface="Trebuchet MS"/>
            </a:endParaRPr>
          </a:p>
          <a:p>
            <a:pPr algn="just" marL="241300" marR="21590" indent="-228600">
              <a:lnSpc>
                <a:spcPct val="111100"/>
              </a:lnSpc>
              <a:spcBef>
                <a:spcPts val="660"/>
              </a:spcBef>
              <a:buAutoNum type="alphaLcParenBoth"/>
              <a:tabLst>
                <a:tab pos="241300" algn="l"/>
                <a:tab pos="242570" algn="l"/>
              </a:tabLst>
            </a:pPr>
            <a:r>
              <a:rPr dirty="0" sz="900">
                <a:latin typeface="Trebuchet MS"/>
                <a:cs typeface="Trebuchet MS"/>
              </a:rPr>
              <a:t>	Organize</a:t>
            </a:r>
            <a:r>
              <a:rPr dirty="0" sz="900" spc="21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inter-</a:t>
            </a:r>
            <a:r>
              <a:rPr dirty="0" sz="900">
                <a:latin typeface="Trebuchet MS"/>
                <a:cs typeface="Trebuchet MS"/>
              </a:rPr>
              <a:t>schools’</a:t>
            </a:r>
            <a:r>
              <a:rPr dirty="0" sz="900" spc="215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co-</a:t>
            </a:r>
            <a:r>
              <a:rPr dirty="0" sz="900">
                <a:latin typeface="Trebuchet MS"/>
                <a:cs typeface="Trebuchet MS"/>
              </a:rPr>
              <a:t>curricular</a:t>
            </a:r>
            <a:r>
              <a:rPr dirty="0" sz="900" spc="21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activities </a:t>
            </a:r>
            <a:r>
              <a:rPr dirty="0" sz="900" spc="-45">
                <a:latin typeface="Trebuchet MS"/>
                <a:cs typeface="Trebuchet MS"/>
              </a:rPr>
              <a:t>where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talents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are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nurtured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and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supported;</a:t>
            </a:r>
            <a:endParaRPr sz="900">
              <a:latin typeface="Trebuchet MS"/>
              <a:cs typeface="Trebuchet MS"/>
            </a:endParaRPr>
          </a:p>
          <a:p>
            <a:pPr algn="just" marL="241300" marR="20320" indent="-228600">
              <a:lnSpc>
                <a:spcPct val="111100"/>
              </a:lnSpc>
              <a:spcBef>
                <a:spcPts val="660"/>
              </a:spcBef>
              <a:buAutoNum type="alphaLcParenBoth"/>
              <a:tabLst>
                <a:tab pos="241300" algn="l"/>
                <a:tab pos="242570" algn="l"/>
              </a:tabLst>
            </a:pPr>
            <a:r>
              <a:rPr dirty="0" sz="900">
                <a:latin typeface="Trebuchet MS"/>
                <a:cs typeface="Trebuchet MS"/>
              </a:rPr>
              <a:t>	Promote</a:t>
            </a:r>
            <a:r>
              <a:rPr dirty="0" sz="900" spc="260">
                <a:latin typeface="Trebuchet MS"/>
                <a:cs typeface="Trebuchet MS"/>
              </a:rPr>
              <a:t>  </a:t>
            </a:r>
            <a:r>
              <a:rPr dirty="0" sz="900">
                <a:latin typeface="Trebuchet MS"/>
                <a:cs typeface="Trebuchet MS"/>
              </a:rPr>
              <a:t>collaborations,</a:t>
            </a:r>
            <a:r>
              <a:rPr dirty="0" sz="900" spc="260">
                <a:latin typeface="Trebuchet MS"/>
                <a:cs typeface="Trebuchet MS"/>
              </a:rPr>
              <a:t>  </a:t>
            </a:r>
            <a:r>
              <a:rPr dirty="0" sz="900">
                <a:latin typeface="Trebuchet MS"/>
                <a:cs typeface="Trebuchet MS"/>
              </a:rPr>
              <a:t>networking</a:t>
            </a:r>
            <a:r>
              <a:rPr dirty="0" sz="900" spc="265">
                <a:latin typeface="Trebuchet MS"/>
                <a:cs typeface="Trebuchet MS"/>
              </a:rPr>
              <a:t>  </a:t>
            </a:r>
            <a:r>
              <a:rPr dirty="0" sz="900" spc="-70">
                <a:latin typeface="Trebuchet MS"/>
                <a:cs typeface="Trebuchet MS"/>
              </a:rPr>
              <a:t>and </a:t>
            </a:r>
            <a:r>
              <a:rPr dirty="0" sz="900">
                <a:latin typeface="Trebuchet MS"/>
                <a:cs typeface="Trebuchet MS"/>
              </a:rPr>
              <a:t>partnership</a:t>
            </a:r>
            <a:r>
              <a:rPr dirty="0" sz="900" spc="434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for</a:t>
            </a:r>
            <a:r>
              <a:rPr dirty="0" sz="900" spc="44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resource</a:t>
            </a:r>
            <a:r>
              <a:rPr dirty="0" sz="900" spc="43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mobilization</a:t>
            </a:r>
            <a:r>
              <a:rPr dirty="0" sz="900" spc="44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and </a:t>
            </a:r>
            <a:r>
              <a:rPr dirty="0" sz="900" spc="-55">
                <a:latin typeface="Trebuchet MS"/>
                <a:cs typeface="Trebuchet MS"/>
              </a:rPr>
              <a:t>development</a:t>
            </a:r>
            <a:r>
              <a:rPr dirty="0" sz="900" spc="80">
                <a:latin typeface="Trebuchet MS"/>
                <a:cs typeface="Trebuchet MS"/>
              </a:rPr>
              <a:t> </a:t>
            </a:r>
            <a:r>
              <a:rPr dirty="0" sz="900" spc="-80">
                <a:latin typeface="Trebuchet MS"/>
                <a:cs typeface="Trebuchet MS"/>
              </a:rPr>
              <a:t>facilitation;</a:t>
            </a:r>
            <a:r>
              <a:rPr dirty="0" sz="900" spc="-45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and</a:t>
            </a:r>
            <a:endParaRPr sz="900">
              <a:latin typeface="Trebuchet MS"/>
              <a:cs typeface="Trebuchet MS"/>
            </a:endParaRPr>
          </a:p>
          <a:p>
            <a:pPr algn="just" marL="241300" marR="20320" indent="-228600">
              <a:lnSpc>
                <a:spcPct val="111100"/>
              </a:lnSpc>
              <a:spcBef>
                <a:spcPts val="660"/>
              </a:spcBef>
              <a:buAutoNum type="alphaLcParenBoth"/>
              <a:tabLst>
                <a:tab pos="241300" algn="l"/>
                <a:tab pos="242570" algn="l"/>
              </a:tabLst>
            </a:pPr>
            <a:r>
              <a:rPr dirty="0" sz="900">
                <a:latin typeface="Trebuchet MS"/>
                <a:cs typeface="Trebuchet MS"/>
              </a:rPr>
              <a:t>	Promote</a:t>
            </a:r>
            <a:r>
              <a:rPr dirty="0" sz="900" spc="4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the</a:t>
            </a:r>
            <a:r>
              <a:rPr dirty="0" sz="900" spc="50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publicity</a:t>
            </a:r>
            <a:r>
              <a:rPr dirty="0" sz="900" spc="4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of</a:t>
            </a:r>
            <a:r>
              <a:rPr dirty="0" sz="900" spc="5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the</a:t>
            </a:r>
            <a:r>
              <a:rPr dirty="0" sz="900" spc="4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School’s</a:t>
            </a:r>
            <a:r>
              <a:rPr dirty="0" sz="900" spc="4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Strategic </a:t>
            </a:r>
            <a:r>
              <a:rPr dirty="0" sz="900" spc="-40">
                <a:latin typeface="Trebuchet MS"/>
                <a:cs typeface="Trebuchet MS"/>
              </a:rPr>
              <a:t>Development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Plan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within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outside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Kenya.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949663" y="8889696"/>
            <a:ext cx="1379855" cy="1558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0820" marR="5080" indent="-198755">
              <a:lnSpc>
                <a:spcPct val="111100"/>
              </a:lnSpc>
              <a:spcBef>
                <a:spcPts val="100"/>
              </a:spcBef>
              <a:buFont typeface="MingLiU_HKSCS-ExtB"/>
              <a:buChar char="⬧"/>
              <a:tabLst>
                <a:tab pos="210820" algn="l"/>
              </a:tabLst>
            </a:pPr>
            <a:r>
              <a:rPr dirty="0" sz="900" spc="-45">
                <a:latin typeface="Trebuchet MS"/>
                <a:cs typeface="Trebuchet MS"/>
              </a:rPr>
              <a:t>Primary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Stakeholder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70">
                <a:latin typeface="Trebuchet MS"/>
                <a:cs typeface="Trebuchet MS"/>
              </a:rPr>
              <a:t>– </a:t>
            </a:r>
            <a:r>
              <a:rPr dirty="0" sz="900" spc="-25">
                <a:latin typeface="Trebuchet MS"/>
                <a:cs typeface="Trebuchet MS"/>
              </a:rPr>
              <a:t>High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Influence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in</a:t>
            </a:r>
            <a:r>
              <a:rPr dirty="0" sz="900" spc="-114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Teacher </a:t>
            </a:r>
            <a:r>
              <a:rPr dirty="0" sz="900" spc="-10">
                <a:latin typeface="Trebuchet MS"/>
                <a:cs typeface="Trebuchet MS"/>
              </a:rPr>
              <a:t>Management</a:t>
            </a:r>
            <a:endParaRPr sz="900">
              <a:latin typeface="Trebuchet MS"/>
              <a:cs typeface="Trebuchet MS"/>
            </a:endParaRPr>
          </a:p>
          <a:p>
            <a:pPr marL="210820" marR="7620" indent="-198755">
              <a:lnSpc>
                <a:spcPct val="111300"/>
              </a:lnSpc>
              <a:spcBef>
                <a:spcPts val="55"/>
              </a:spcBef>
              <a:buFont typeface="MingLiU_HKSCS-ExtB"/>
              <a:buChar char="⬧"/>
              <a:tabLst>
                <a:tab pos="210820" algn="l"/>
              </a:tabLst>
            </a:pPr>
            <a:r>
              <a:rPr dirty="0" sz="900" spc="-45">
                <a:latin typeface="Trebuchet MS"/>
                <a:cs typeface="Trebuchet MS"/>
              </a:rPr>
              <a:t>Secondary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Stakeholder</a:t>
            </a:r>
            <a:r>
              <a:rPr dirty="0" sz="900" spc="25">
                <a:latin typeface="Trebuchet MS"/>
                <a:cs typeface="Trebuchet MS"/>
              </a:rPr>
              <a:t> </a:t>
            </a:r>
            <a:r>
              <a:rPr dirty="0" sz="900" spc="70">
                <a:latin typeface="Trebuchet MS"/>
                <a:cs typeface="Trebuchet MS"/>
              </a:rPr>
              <a:t>– </a:t>
            </a:r>
            <a:r>
              <a:rPr dirty="0" sz="900" spc="-35">
                <a:latin typeface="Trebuchet MS"/>
                <a:cs typeface="Trebuchet MS"/>
              </a:rPr>
              <a:t>Moderate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Influence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on </a:t>
            </a:r>
            <a:r>
              <a:rPr dirty="0" sz="900" spc="-45">
                <a:latin typeface="Trebuchet MS"/>
                <a:cs typeface="Trebuchet MS"/>
              </a:rPr>
              <a:t>Inter-</a:t>
            </a:r>
            <a:r>
              <a:rPr dirty="0" sz="900" spc="-30">
                <a:latin typeface="Trebuchet MS"/>
                <a:cs typeface="Trebuchet MS"/>
              </a:rPr>
              <a:t>Schools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Relations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Collaborations; </a:t>
            </a:r>
            <a:r>
              <a:rPr dirty="0" sz="900" spc="-40">
                <a:latin typeface="Trebuchet MS"/>
                <a:cs typeface="Trebuchet MS"/>
              </a:rPr>
              <a:t>Development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Partners’ </a:t>
            </a:r>
            <a:r>
              <a:rPr dirty="0" sz="900" spc="-25">
                <a:latin typeface="Trebuchet MS"/>
                <a:cs typeface="Trebuchet MS"/>
              </a:rPr>
              <a:t>Networking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and </a:t>
            </a:r>
            <a:r>
              <a:rPr dirty="0" sz="900" spc="-10">
                <a:latin typeface="Trebuchet MS"/>
                <a:cs typeface="Trebuchet MS"/>
              </a:rPr>
              <a:t>Collaborations.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3429" y="2394262"/>
            <a:ext cx="7560003" cy="10692000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2443124" y="2381586"/>
            <a:ext cx="6089015" cy="10127615"/>
          </a:xfrm>
          <a:custGeom>
            <a:avLst/>
            <a:gdLst/>
            <a:ahLst/>
            <a:cxnLst/>
            <a:rect l="l" t="t" r="r" b="b"/>
            <a:pathLst>
              <a:path w="6089015" h="10127615">
                <a:moveTo>
                  <a:pt x="6088558" y="110388"/>
                </a:moveTo>
                <a:lnTo>
                  <a:pt x="5868441" y="110388"/>
                </a:lnTo>
                <a:lnTo>
                  <a:pt x="5868441" y="0"/>
                </a:lnTo>
                <a:lnTo>
                  <a:pt x="0" y="0"/>
                </a:lnTo>
                <a:lnTo>
                  <a:pt x="0" y="110388"/>
                </a:lnTo>
                <a:lnTo>
                  <a:pt x="0" y="10127094"/>
                </a:lnTo>
                <a:lnTo>
                  <a:pt x="5868441" y="10127094"/>
                </a:lnTo>
                <a:lnTo>
                  <a:pt x="6088558" y="10127094"/>
                </a:lnTo>
                <a:lnTo>
                  <a:pt x="6088558" y="1103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563433" y="12817996"/>
            <a:ext cx="7560309" cy="57150"/>
          </a:xfrm>
          <a:custGeom>
            <a:avLst/>
            <a:gdLst/>
            <a:ahLst/>
            <a:cxnLst/>
            <a:rect l="l" t="t" r="r" b="b"/>
            <a:pathLst>
              <a:path w="7560309" h="57150">
                <a:moveTo>
                  <a:pt x="0" y="56876"/>
                </a:moveTo>
                <a:lnTo>
                  <a:pt x="7560003" y="56876"/>
                </a:lnTo>
                <a:lnTo>
                  <a:pt x="7560003" y="0"/>
                </a:lnTo>
                <a:lnTo>
                  <a:pt x="0" y="0"/>
                </a:lnTo>
                <a:lnTo>
                  <a:pt x="0" y="568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1563429" y="12451801"/>
            <a:ext cx="7560309" cy="366395"/>
            <a:chOff x="1563429" y="12451801"/>
            <a:chExt cx="7560309" cy="366395"/>
          </a:xfrm>
        </p:grpSpPr>
        <p:sp>
          <p:nvSpPr>
            <p:cNvPr id="6" name="object 6" descr=""/>
            <p:cNvSpPr/>
            <p:nvPr/>
          </p:nvSpPr>
          <p:spPr>
            <a:xfrm>
              <a:off x="1563433" y="12451801"/>
              <a:ext cx="7560309" cy="57150"/>
            </a:xfrm>
            <a:custGeom>
              <a:avLst/>
              <a:gdLst/>
              <a:ahLst/>
              <a:cxnLst/>
              <a:rect l="l" t="t" r="r" b="b"/>
              <a:pathLst>
                <a:path w="7560309" h="57150">
                  <a:moveTo>
                    <a:pt x="0" y="56876"/>
                  </a:moveTo>
                  <a:lnTo>
                    <a:pt x="7560003" y="56876"/>
                  </a:lnTo>
                  <a:lnTo>
                    <a:pt x="7560003" y="0"/>
                  </a:lnTo>
                  <a:lnTo>
                    <a:pt x="0" y="0"/>
                  </a:lnTo>
                  <a:lnTo>
                    <a:pt x="0" y="568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563429" y="12508678"/>
              <a:ext cx="7560309" cy="309880"/>
            </a:xfrm>
            <a:custGeom>
              <a:avLst/>
              <a:gdLst/>
              <a:ahLst/>
              <a:cxnLst/>
              <a:rect l="l" t="t" r="r" b="b"/>
              <a:pathLst>
                <a:path w="7560309" h="309879">
                  <a:moveTo>
                    <a:pt x="7560003" y="0"/>
                  </a:moveTo>
                  <a:lnTo>
                    <a:pt x="0" y="0"/>
                  </a:lnTo>
                  <a:lnTo>
                    <a:pt x="0" y="309318"/>
                  </a:lnTo>
                  <a:lnTo>
                    <a:pt x="7560003" y="309318"/>
                  </a:lnTo>
                  <a:lnTo>
                    <a:pt x="7560003" y="0"/>
                  </a:lnTo>
                  <a:close/>
                </a:path>
              </a:pathLst>
            </a:custGeom>
            <a:solidFill>
              <a:srgbClr val="2D3D5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2616221" y="3429133"/>
            <a:ext cx="1987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latin typeface="Trebuchet MS"/>
                <a:cs typeface="Trebuchet MS"/>
              </a:rPr>
              <a:t>012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043297" y="3429133"/>
            <a:ext cx="5416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latin typeface="Trebuchet MS"/>
                <a:cs typeface="Trebuchet MS"/>
              </a:rPr>
              <a:t>The</a:t>
            </a:r>
            <a:r>
              <a:rPr dirty="0" sz="900" spc="-50">
                <a:latin typeface="Trebuchet MS"/>
                <a:cs typeface="Trebuchet MS"/>
              </a:rPr>
              <a:t> </a:t>
            </a:r>
            <a:r>
              <a:rPr dirty="0" sz="900" spc="45">
                <a:latin typeface="Trebuchet MS"/>
                <a:cs typeface="Trebuchet MS"/>
              </a:rPr>
              <a:t>KNEC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002418" y="3413894"/>
            <a:ext cx="263588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200"/>
              </a:lnSpc>
              <a:spcBef>
                <a:spcPts val="100"/>
              </a:spcBef>
            </a:pPr>
            <a:r>
              <a:rPr dirty="0" sz="900" spc="-30">
                <a:latin typeface="Trebuchet MS"/>
                <a:cs typeface="Trebuchet MS"/>
              </a:rPr>
              <a:t>Support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teaching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85">
                <a:latin typeface="Trebuchet MS"/>
                <a:cs typeface="Trebuchet MS"/>
              </a:rPr>
              <a:t>staff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capacity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building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in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examinations </a:t>
            </a:r>
            <a:r>
              <a:rPr dirty="0" sz="900" spc="-65">
                <a:latin typeface="Trebuchet MS"/>
                <a:cs typeface="Trebuchet MS"/>
              </a:rPr>
              <a:t>management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including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exam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setting,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marking,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test-</a:t>
            </a:r>
            <a:r>
              <a:rPr dirty="0" sz="900" spc="-30">
                <a:latin typeface="Trebuchet MS"/>
                <a:cs typeface="Trebuchet MS"/>
              </a:rPr>
              <a:t>retest </a:t>
            </a:r>
            <a:r>
              <a:rPr dirty="0" sz="900" spc="-70">
                <a:latin typeface="Trebuchet MS"/>
                <a:cs typeface="Trebuchet MS"/>
              </a:rPr>
              <a:t>analysis,</a:t>
            </a:r>
            <a:r>
              <a:rPr dirty="0" sz="900" spc="-25">
                <a:latin typeface="Trebuchet MS"/>
                <a:cs typeface="Trebuchet MS"/>
              </a:rPr>
              <a:t> scores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analysis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interpretation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as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well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as </a:t>
            </a:r>
            <a:r>
              <a:rPr dirty="0" sz="900" spc="-55">
                <a:latin typeface="Trebuchet MS"/>
                <a:cs typeface="Trebuchet MS"/>
              </a:rPr>
              <a:t>student’s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revision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approaches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among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others.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905366" y="3419985"/>
            <a:ext cx="1278255" cy="638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10820" marR="5080" indent="-198755">
              <a:lnSpc>
                <a:spcPct val="111600"/>
              </a:lnSpc>
              <a:spcBef>
                <a:spcPts val="105"/>
              </a:spcBef>
              <a:buFont typeface="MingLiU_HKSCS-ExtB"/>
              <a:buChar char="⬧"/>
              <a:tabLst>
                <a:tab pos="210820" algn="l"/>
              </a:tabLst>
            </a:pPr>
            <a:r>
              <a:rPr dirty="0" sz="900" spc="-45">
                <a:latin typeface="Trebuchet MS"/>
                <a:cs typeface="Trebuchet MS"/>
              </a:rPr>
              <a:t>Primary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Stakeholder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in </a:t>
            </a:r>
            <a:r>
              <a:rPr dirty="0" sz="900" spc="-55">
                <a:latin typeface="Trebuchet MS"/>
                <a:cs typeface="Trebuchet MS"/>
              </a:rPr>
              <a:t>Examination</a:t>
            </a:r>
            <a:r>
              <a:rPr dirty="0" sz="900" spc="25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Cycle </a:t>
            </a:r>
            <a:r>
              <a:rPr dirty="0" sz="900" spc="-55">
                <a:latin typeface="Trebuchet MS"/>
                <a:cs typeface="Trebuchet MS"/>
              </a:rPr>
              <a:t>Management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and </a:t>
            </a:r>
            <a:r>
              <a:rPr dirty="0" sz="900" spc="-10">
                <a:latin typeface="Trebuchet MS"/>
                <a:cs typeface="Trebuchet MS"/>
              </a:rPr>
              <a:t>Administration.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616221" y="4165603"/>
            <a:ext cx="1987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latin typeface="Trebuchet MS"/>
                <a:cs typeface="Trebuchet MS"/>
              </a:rPr>
              <a:t>013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043297" y="4165603"/>
            <a:ext cx="6369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latin typeface="Trebuchet MS"/>
                <a:cs typeface="Trebuchet MS"/>
              </a:rPr>
              <a:t>The</a:t>
            </a:r>
            <a:r>
              <a:rPr dirty="0" sz="900" spc="-4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KUPPET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002418" y="4150361"/>
            <a:ext cx="282003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30">
                <a:latin typeface="Trebuchet MS"/>
                <a:cs typeface="Trebuchet MS"/>
              </a:rPr>
              <a:t>Promote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champion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for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teachers’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welfare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rights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in </a:t>
            </a:r>
            <a:r>
              <a:rPr dirty="0" sz="900" spc="-50">
                <a:latin typeface="Trebuchet MS"/>
                <a:cs typeface="Trebuchet MS"/>
              </a:rPr>
              <a:t>accordance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with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its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constitutional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obligations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but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in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the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best </a:t>
            </a:r>
            <a:r>
              <a:rPr dirty="0" sz="900" spc="-45">
                <a:latin typeface="Trebuchet MS"/>
                <a:cs typeface="Trebuchet MS"/>
              </a:rPr>
              <a:t>interest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of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advancing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the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goals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and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objectives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outlined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in</a:t>
            </a:r>
            <a:r>
              <a:rPr dirty="0" sz="900" spc="50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this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Plan.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905366" y="4150361"/>
            <a:ext cx="111252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T</a:t>
            </a:r>
            <a:r>
              <a:rPr dirty="0" sz="900" spc="-12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ertiary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Stakeholder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in </a:t>
            </a:r>
            <a:r>
              <a:rPr dirty="0" sz="900" spc="-50">
                <a:latin typeface="Trebuchet MS"/>
                <a:cs typeface="Trebuchet MS"/>
              </a:rPr>
              <a:t>matters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90">
                <a:latin typeface="Trebuchet MS"/>
                <a:cs typeface="Trebuchet MS"/>
              </a:rPr>
              <a:t>staff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welfare management.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616221" y="4903222"/>
            <a:ext cx="1987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latin typeface="Trebuchet MS"/>
                <a:cs typeface="Trebuchet MS"/>
              </a:rPr>
              <a:t>014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043297" y="4903222"/>
            <a:ext cx="2959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45">
                <a:latin typeface="Trebuchet MS"/>
                <a:cs typeface="Trebuchet MS"/>
              </a:rPr>
              <a:t>KICD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900794" y="4888034"/>
            <a:ext cx="1334135" cy="6299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 indent="4445">
              <a:lnSpc>
                <a:spcPct val="109800"/>
              </a:lnSpc>
              <a:spcBef>
                <a:spcPts val="110"/>
              </a:spcBef>
            </a:pPr>
            <a:r>
              <a:rPr dirty="0" sz="900">
                <a:latin typeface="Trebuchet MS"/>
                <a:cs typeface="Trebuchet MS"/>
              </a:rPr>
              <a:t>T</a:t>
            </a:r>
            <a:r>
              <a:rPr dirty="0" sz="900" spc="-13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ertiary</a:t>
            </a:r>
            <a:r>
              <a:rPr dirty="0" sz="900" spc="-10">
                <a:latin typeface="Trebuchet MS"/>
                <a:cs typeface="Trebuchet MS"/>
              </a:rPr>
              <a:t> stakeholder </a:t>
            </a:r>
            <a:r>
              <a:rPr dirty="0" sz="900" spc="-60">
                <a:latin typeface="Trebuchet MS"/>
                <a:cs typeface="Trebuchet MS"/>
              </a:rPr>
              <a:t>influencing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curriculum </a:t>
            </a:r>
            <a:r>
              <a:rPr dirty="0" sz="900" spc="-60">
                <a:latin typeface="Trebuchet MS"/>
                <a:cs typeface="Trebuchet MS"/>
              </a:rPr>
              <a:t>development,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interpretation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application.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025279" y="4895648"/>
            <a:ext cx="2811145" cy="765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03505" marR="5080" indent="-102235">
              <a:lnSpc>
                <a:spcPct val="111100"/>
              </a:lnSpc>
              <a:spcBef>
                <a:spcPts val="100"/>
              </a:spcBef>
              <a:buSzPct val="77777"/>
              <a:buFont typeface="MingLiU_HKSCS-ExtB"/>
              <a:buChar char="⬧"/>
              <a:tabLst>
                <a:tab pos="103505" algn="l"/>
              </a:tabLst>
            </a:pPr>
            <a:r>
              <a:rPr dirty="0" sz="900" spc="-35">
                <a:latin typeface="Trebuchet MS"/>
                <a:cs typeface="Trebuchet MS"/>
              </a:rPr>
              <a:t>Collaborate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with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the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school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in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organizing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and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conducting </a:t>
            </a:r>
            <a:r>
              <a:rPr dirty="0" sz="900" spc="-10">
                <a:latin typeface="Trebuchet MS"/>
                <a:cs typeface="Trebuchet MS"/>
              </a:rPr>
              <a:t>professional</a:t>
            </a:r>
            <a:r>
              <a:rPr dirty="0" sz="900" spc="10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development</a:t>
            </a:r>
            <a:r>
              <a:rPr dirty="0" sz="900" spc="11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programs</a:t>
            </a:r>
            <a:r>
              <a:rPr dirty="0" sz="900" spc="11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for</a:t>
            </a:r>
            <a:r>
              <a:rPr dirty="0" sz="900" spc="114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teachers</a:t>
            </a:r>
            <a:r>
              <a:rPr dirty="0" sz="900" spc="114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on </a:t>
            </a:r>
            <a:r>
              <a:rPr dirty="0" sz="900" spc="-45">
                <a:latin typeface="Trebuchet MS"/>
                <a:cs typeface="Trebuchet MS"/>
              </a:rPr>
              <a:t>curriculum</a:t>
            </a:r>
            <a:r>
              <a:rPr dirty="0" sz="900" spc="25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programs</a:t>
            </a:r>
            <a:r>
              <a:rPr dirty="0" sz="900" spc="3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 spc="-75">
                <a:latin typeface="Trebuchet MS"/>
                <a:cs typeface="Trebuchet MS"/>
              </a:rPr>
              <a:t>materials,</a:t>
            </a:r>
            <a:r>
              <a:rPr dirty="0" sz="900" spc="25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especially</a:t>
            </a:r>
            <a:r>
              <a:rPr dirty="0" sz="900" spc="4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on</a:t>
            </a:r>
            <a:r>
              <a:rPr dirty="0" sz="900" spc="40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effective</a:t>
            </a:r>
            <a:endParaRPr sz="900">
              <a:latin typeface="Trebuchet MS"/>
              <a:cs typeface="Trebuchet MS"/>
            </a:endParaRPr>
          </a:p>
          <a:p>
            <a:pPr algn="just" marL="94615" marR="5715" indent="8890">
              <a:lnSpc>
                <a:spcPts val="1019"/>
              </a:lnSpc>
              <a:spcBef>
                <a:spcPts val="200"/>
              </a:spcBef>
            </a:pPr>
            <a:r>
              <a:rPr dirty="0" sz="900" spc="-45">
                <a:latin typeface="Trebuchet MS"/>
                <a:cs typeface="Trebuchet MS"/>
              </a:rPr>
              <a:t>interpretation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and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implementation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of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the </a:t>
            </a:r>
            <a:r>
              <a:rPr dirty="0" sz="900" spc="-35">
                <a:latin typeface="Trebuchet MS"/>
                <a:cs typeface="Trebuchet MS"/>
              </a:rPr>
              <a:t>curriculum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for </a:t>
            </a:r>
            <a:r>
              <a:rPr dirty="0" sz="900" spc="-55">
                <a:latin typeface="Trebuchet MS"/>
                <a:cs typeface="Trebuchet MS"/>
              </a:rPr>
              <a:t>best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learning</a:t>
            </a:r>
            <a:r>
              <a:rPr dirty="0" sz="900" spc="-10">
                <a:latin typeface="Trebuchet MS"/>
                <a:cs typeface="Trebuchet MS"/>
              </a:rPr>
              <a:t> outcomes.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015793" y="5767640"/>
            <a:ext cx="2814320" cy="2138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103505" marR="7620" indent="-102235">
              <a:lnSpc>
                <a:spcPct val="111400"/>
              </a:lnSpc>
              <a:spcBef>
                <a:spcPts val="110"/>
              </a:spcBef>
              <a:buSzPct val="77777"/>
              <a:buFont typeface="MingLiU_HKSCS-ExtB"/>
              <a:buChar char="⬧"/>
              <a:tabLst>
                <a:tab pos="103505" algn="l"/>
              </a:tabLst>
            </a:pPr>
            <a:r>
              <a:rPr dirty="0" sz="900">
                <a:latin typeface="Trebuchet MS"/>
                <a:cs typeface="Trebuchet MS"/>
              </a:rPr>
              <a:t>Develop</a:t>
            </a:r>
            <a:r>
              <a:rPr dirty="0" sz="900" spc="38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disseminate</a:t>
            </a:r>
            <a:r>
              <a:rPr dirty="0" sz="900" spc="38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and</a:t>
            </a:r>
            <a:r>
              <a:rPr dirty="0" sz="900" spc="38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transmit</a:t>
            </a:r>
            <a:r>
              <a:rPr dirty="0" sz="900" spc="37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programs</a:t>
            </a:r>
            <a:r>
              <a:rPr dirty="0" sz="900" spc="38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and </a:t>
            </a:r>
            <a:r>
              <a:rPr dirty="0" sz="900">
                <a:latin typeface="Trebuchet MS"/>
                <a:cs typeface="Trebuchet MS"/>
              </a:rPr>
              <a:t>curriculum</a:t>
            </a:r>
            <a:r>
              <a:rPr dirty="0" sz="900" spc="9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support</a:t>
            </a:r>
            <a:r>
              <a:rPr dirty="0" sz="900" spc="9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materials</a:t>
            </a:r>
            <a:r>
              <a:rPr dirty="0" sz="900" spc="9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through</a:t>
            </a:r>
            <a:r>
              <a:rPr dirty="0" sz="900" spc="9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especially</a:t>
            </a:r>
            <a:r>
              <a:rPr dirty="0" sz="900" spc="95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for promoting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electronic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learning,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distance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learning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and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any </a:t>
            </a:r>
            <a:r>
              <a:rPr dirty="0" sz="900">
                <a:latin typeface="Trebuchet MS"/>
                <a:cs typeface="Trebuchet MS"/>
              </a:rPr>
              <a:t>other</a:t>
            </a:r>
            <a:r>
              <a:rPr dirty="0" sz="900" spc="19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ICT-based</a:t>
            </a:r>
            <a:r>
              <a:rPr dirty="0" sz="900" spc="18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mode</a:t>
            </a:r>
            <a:r>
              <a:rPr dirty="0" sz="900" spc="19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of</a:t>
            </a:r>
            <a:r>
              <a:rPr dirty="0" sz="900" spc="19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delivering</a:t>
            </a:r>
            <a:r>
              <a:rPr dirty="0" sz="900" spc="19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education</a:t>
            </a:r>
            <a:r>
              <a:rPr dirty="0" sz="900" spc="19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and training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programs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materials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as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envisaged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in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this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Plan.</a:t>
            </a:r>
            <a:endParaRPr sz="900">
              <a:latin typeface="Trebuchet MS"/>
              <a:cs typeface="Trebuchet MS"/>
            </a:endParaRPr>
          </a:p>
          <a:p>
            <a:pPr algn="just" marL="103505" marR="6985" indent="-102235">
              <a:lnSpc>
                <a:spcPct val="111700"/>
              </a:lnSpc>
              <a:spcBef>
                <a:spcPts val="370"/>
              </a:spcBef>
              <a:buSzPct val="77777"/>
              <a:buFont typeface="MingLiU_HKSCS-ExtB"/>
              <a:buChar char="⬧"/>
              <a:tabLst>
                <a:tab pos="103505" algn="l"/>
              </a:tabLst>
            </a:pPr>
            <a:r>
              <a:rPr dirty="0" sz="900">
                <a:latin typeface="Trebuchet MS"/>
                <a:cs typeface="Trebuchet MS"/>
              </a:rPr>
              <a:t>Promote</a:t>
            </a:r>
            <a:r>
              <a:rPr dirty="0" sz="900" spc="10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equity</a:t>
            </a:r>
            <a:r>
              <a:rPr dirty="0" sz="900" spc="10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and</a:t>
            </a:r>
            <a:r>
              <a:rPr dirty="0" sz="900" spc="10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access</a:t>
            </a:r>
            <a:r>
              <a:rPr dirty="0" sz="900" spc="10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to</a:t>
            </a:r>
            <a:r>
              <a:rPr dirty="0" sz="900" spc="10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quality</a:t>
            </a:r>
            <a:r>
              <a:rPr dirty="0" sz="900" spc="10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curricula</a:t>
            </a:r>
            <a:r>
              <a:rPr dirty="0" sz="900" spc="105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and </a:t>
            </a:r>
            <a:r>
              <a:rPr dirty="0" sz="900" spc="-45">
                <a:latin typeface="Trebuchet MS"/>
                <a:cs typeface="Trebuchet MS"/>
              </a:rPr>
              <a:t>curriculum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support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materials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75">
                <a:latin typeface="Trebuchet MS"/>
                <a:cs typeface="Trebuchet MS"/>
              </a:rPr>
              <a:t>as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needed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by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the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school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and </a:t>
            </a:r>
            <a:r>
              <a:rPr dirty="0" sz="900" spc="-55">
                <a:latin typeface="Trebuchet MS"/>
                <a:cs typeface="Trebuchet MS"/>
              </a:rPr>
              <a:t>as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approved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for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implementation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by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the</a:t>
            </a:r>
            <a:r>
              <a:rPr dirty="0" sz="900" spc="-10">
                <a:latin typeface="Trebuchet MS"/>
                <a:cs typeface="Trebuchet MS"/>
              </a:rPr>
              <a:t> Government.</a:t>
            </a:r>
            <a:endParaRPr sz="900">
              <a:latin typeface="Trebuchet MS"/>
              <a:cs typeface="Trebuchet MS"/>
            </a:endParaRPr>
          </a:p>
          <a:p>
            <a:pPr algn="just" marL="103505" marR="5080" indent="-102235">
              <a:lnSpc>
                <a:spcPct val="111400"/>
              </a:lnSpc>
              <a:spcBef>
                <a:spcPts val="600"/>
              </a:spcBef>
              <a:buSzPct val="77777"/>
              <a:buFont typeface="MingLiU_HKSCS-ExtB"/>
              <a:buChar char="⬧"/>
              <a:tabLst>
                <a:tab pos="103505" algn="l"/>
              </a:tabLst>
            </a:pPr>
            <a:r>
              <a:rPr dirty="0" sz="900" spc="-25">
                <a:latin typeface="Trebuchet MS"/>
                <a:cs typeface="Trebuchet MS"/>
              </a:rPr>
              <a:t>Promote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appropriate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utilization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of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technology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to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enhance </a:t>
            </a:r>
            <a:r>
              <a:rPr dirty="0" sz="900">
                <a:latin typeface="Trebuchet MS"/>
                <a:cs typeface="Trebuchet MS"/>
              </a:rPr>
              <a:t>innovations</a:t>
            </a:r>
            <a:r>
              <a:rPr dirty="0" sz="900" spc="24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and</a:t>
            </a:r>
            <a:r>
              <a:rPr dirty="0" sz="900" spc="229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achievement</a:t>
            </a:r>
            <a:r>
              <a:rPr dirty="0" sz="900" spc="229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of</a:t>
            </a:r>
            <a:r>
              <a:rPr dirty="0" sz="900" spc="24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a</a:t>
            </a:r>
            <a:r>
              <a:rPr dirty="0" sz="900" spc="24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knowledge-</a:t>
            </a:r>
            <a:r>
              <a:rPr dirty="0" sz="900" spc="-40">
                <a:latin typeface="Trebuchet MS"/>
                <a:cs typeface="Trebuchet MS"/>
              </a:rPr>
              <a:t>based </a:t>
            </a:r>
            <a:r>
              <a:rPr dirty="0" sz="900" spc="-30">
                <a:latin typeface="Trebuchet MS"/>
                <a:cs typeface="Trebuchet MS"/>
              </a:rPr>
              <a:t>economy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through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provision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of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technical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capacity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building </a:t>
            </a:r>
            <a:r>
              <a:rPr dirty="0" sz="900">
                <a:latin typeface="Trebuchet MS"/>
                <a:cs typeface="Trebuchet MS"/>
              </a:rPr>
              <a:t>for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teachers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and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administrators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as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the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school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seeks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to </a:t>
            </a:r>
            <a:r>
              <a:rPr dirty="0" sz="900" spc="-55">
                <a:latin typeface="Trebuchet MS"/>
                <a:cs typeface="Trebuchet MS"/>
              </a:rPr>
              <a:t>embrace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digital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teaching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learning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approaches.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616221" y="8544139"/>
            <a:ext cx="1987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latin typeface="Trebuchet MS"/>
                <a:cs typeface="Trebuchet MS"/>
              </a:rPr>
              <a:t>015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043281" y="8544139"/>
            <a:ext cx="65278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latin typeface="Trebuchet MS"/>
                <a:cs typeface="Trebuchet MS"/>
              </a:rPr>
              <a:t>Local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and </a:t>
            </a:r>
            <a:r>
              <a:rPr dirty="0" sz="900" spc="-35">
                <a:latin typeface="Trebuchet MS"/>
                <a:cs typeface="Trebuchet MS"/>
              </a:rPr>
              <a:t>International </a:t>
            </a:r>
            <a:r>
              <a:rPr dirty="0" sz="900" spc="-45">
                <a:latin typeface="Trebuchet MS"/>
                <a:cs typeface="Trebuchet MS"/>
              </a:rPr>
              <a:t>Development </a:t>
            </a:r>
            <a:r>
              <a:rPr dirty="0" sz="900" spc="-10">
                <a:latin typeface="Trebuchet MS"/>
                <a:cs typeface="Trebuchet MS"/>
              </a:rPr>
              <a:t>Partners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015793" y="8012638"/>
            <a:ext cx="2809240" cy="2134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03505" marR="6985" indent="-102235">
              <a:lnSpc>
                <a:spcPct val="111700"/>
              </a:lnSpc>
              <a:spcBef>
                <a:spcPts val="105"/>
              </a:spcBef>
              <a:buSzPct val="77777"/>
              <a:buFont typeface="MingLiU_HKSCS-ExtB"/>
              <a:buChar char="⬧"/>
              <a:tabLst>
                <a:tab pos="103505" algn="l"/>
              </a:tabLst>
            </a:pPr>
            <a:r>
              <a:rPr dirty="0" sz="900">
                <a:latin typeface="Trebuchet MS"/>
                <a:cs typeface="Trebuchet MS"/>
              </a:rPr>
              <a:t>Help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the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school</a:t>
            </a:r>
            <a:r>
              <a:rPr dirty="0" sz="900" spc="-3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to</a:t>
            </a:r>
            <a:r>
              <a:rPr dirty="0" sz="900" spc="-3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explore </a:t>
            </a:r>
            <a:r>
              <a:rPr dirty="0" sz="900" spc="-40">
                <a:latin typeface="Trebuchet MS"/>
                <a:cs typeface="Trebuchet MS"/>
              </a:rPr>
              <a:t>increased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use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of</a:t>
            </a:r>
            <a:r>
              <a:rPr dirty="0" sz="900" spc="-20">
                <a:latin typeface="Trebuchet MS"/>
                <a:cs typeface="Trebuchet MS"/>
              </a:rPr>
              <a:t> the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Google </a:t>
            </a:r>
            <a:r>
              <a:rPr dirty="0" sz="900">
                <a:latin typeface="Trebuchet MS"/>
                <a:cs typeface="Trebuchet MS"/>
              </a:rPr>
              <a:t>Workspace</a:t>
            </a:r>
            <a:r>
              <a:rPr dirty="0" sz="900" spc="38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for</a:t>
            </a:r>
            <a:r>
              <a:rPr dirty="0" sz="900" spc="37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Education</a:t>
            </a:r>
            <a:r>
              <a:rPr dirty="0" sz="900" spc="37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Software</a:t>
            </a:r>
            <a:r>
              <a:rPr dirty="0" sz="900" spc="37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in</a:t>
            </a:r>
            <a:r>
              <a:rPr dirty="0" sz="900" spc="385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curriculum </a:t>
            </a:r>
            <a:r>
              <a:rPr dirty="0" sz="900" spc="-10">
                <a:latin typeface="Trebuchet MS"/>
                <a:cs typeface="Trebuchet MS"/>
              </a:rPr>
              <a:t>delivery.</a:t>
            </a:r>
            <a:endParaRPr sz="900">
              <a:latin typeface="Trebuchet MS"/>
              <a:cs typeface="Trebuchet MS"/>
            </a:endParaRPr>
          </a:p>
          <a:p>
            <a:pPr algn="just" marL="103505" marR="6350" indent="-102235">
              <a:lnSpc>
                <a:spcPct val="111100"/>
              </a:lnSpc>
              <a:spcBef>
                <a:spcPts val="500"/>
              </a:spcBef>
              <a:buSzPct val="77777"/>
              <a:buFont typeface="MingLiU_HKSCS-ExtB"/>
              <a:buChar char="⬧"/>
              <a:tabLst>
                <a:tab pos="103505" algn="l"/>
              </a:tabLst>
            </a:pPr>
            <a:r>
              <a:rPr dirty="0" sz="900">
                <a:latin typeface="Trebuchet MS"/>
                <a:cs typeface="Trebuchet MS"/>
              </a:rPr>
              <a:t>Conducting</a:t>
            </a:r>
            <a:r>
              <a:rPr dirty="0" sz="900" spc="130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Institutional</a:t>
            </a:r>
            <a:r>
              <a:rPr dirty="0" sz="900" spc="13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and</a:t>
            </a:r>
            <a:r>
              <a:rPr dirty="0" sz="900" spc="13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Organizational</a:t>
            </a:r>
            <a:r>
              <a:rPr dirty="0" sz="900" spc="13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Capacity </a:t>
            </a:r>
            <a:r>
              <a:rPr dirty="0" sz="900">
                <a:latin typeface="Trebuchet MS"/>
                <a:cs typeface="Trebuchet MS"/>
              </a:rPr>
              <a:t>Assessment</a:t>
            </a:r>
            <a:r>
              <a:rPr dirty="0" sz="900" spc="14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(OCAT)</a:t>
            </a:r>
            <a:r>
              <a:rPr dirty="0" sz="900" spc="14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for</a:t>
            </a:r>
            <a:r>
              <a:rPr dirty="0" sz="900" spc="14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the</a:t>
            </a:r>
            <a:r>
              <a:rPr dirty="0" sz="900" spc="14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school</a:t>
            </a:r>
            <a:r>
              <a:rPr dirty="0" sz="900" spc="14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to</a:t>
            </a:r>
            <a:r>
              <a:rPr dirty="0" sz="900" spc="130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determine</a:t>
            </a:r>
            <a:r>
              <a:rPr dirty="0" sz="900" spc="14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its </a:t>
            </a:r>
            <a:r>
              <a:rPr dirty="0" sz="900" spc="-45">
                <a:latin typeface="Trebuchet MS"/>
                <a:cs typeface="Trebuchet MS"/>
              </a:rPr>
              <a:t>readiness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to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receive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and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75">
                <a:latin typeface="Trebuchet MS"/>
                <a:cs typeface="Trebuchet MS"/>
              </a:rPr>
              <a:t>effectively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utilize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75">
                <a:latin typeface="Trebuchet MS"/>
                <a:cs typeface="Trebuchet MS"/>
              </a:rPr>
              <a:t>aid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grants;</a:t>
            </a:r>
            <a:endParaRPr sz="900">
              <a:latin typeface="Trebuchet MS"/>
              <a:cs typeface="Trebuchet MS"/>
            </a:endParaRPr>
          </a:p>
          <a:p>
            <a:pPr algn="just" marL="103505" marR="5715" indent="-102235">
              <a:lnSpc>
                <a:spcPct val="111100"/>
              </a:lnSpc>
              <a:spcBef>
                <a:spcPts val="730"/>
              </a:spcBef>
              <a:buSzPct val="77777"/>
              <a:buFont typeface="MingLiU_HKSCS-ExtB"/>
              <a:buChar char="⬧"/>
              <a:tabLst>
                <a:tab pos="103505" algn="l"/>
              </a:tabLst>
            </a:pPr>
            <a:r>
              <a:rPr dirty="0" sz="900" spc="-10">
                <a:latin typeface="Trebuchet MS"/>
                <a:cs typeface="Trebuchet MS"/>
              </a:rPr>
              <a:t>Support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the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school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to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develop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its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critical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infrastructure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90">
                <a:latin typeface="Trebuchet MS"/>
                <a:cs typeface="Trebuchet MS"/>
              </a:rPr>
              <a:t>staff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capacities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needed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for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-80">
                <a:latin typeface="Trebuchet MS"/>
                <a:cs typeface="Trebuchet MS"/>
              </a:rPr>
              <a:t>effective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teaching,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learning, child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development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and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institutional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goal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achievement;</a:t>
            </a:r>
            <a:endParaRPr sz="900">
              <a:latin typeface="Trebuchet MS"/>
              <a:cs typeface="Trebuchet MS"/>
            </a:endParaRPr>
          </a:p>
          <a:p>
            <a:pPr algn="just" marL="103505" marR="5080" indent="-102235">
              <a:lnSpc>
                <a:spcPct val="112400"/>
              </a:lnSpc>
              <a:spcBef>
                <a:spcPts val="484"/>
              </a:spcBef>
              <a:buSzPct val="77777"/>
              <a:buFont typeface="MingLiU_HKSCS-ExtB"/>
              <a:buChar char="⬧"/>
              <a:tabLst>
                <a:tab pos="103505" algn="l"/>
              </a:tabLst>
            </a:pPr>
            <a:r>
              <a:rPr dirty="0" sz="900" spc="-35">
                <a:latin typeface="Trebuchet MS"/>
                <a:cs typeface="Trebuchet MS"/>
              </a:rPr>
              <a:t>Capacitate</a:t>
            </a:r>
            <a:r>
              <a:rPr dirty="0" sz="900" spc="6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the</a:t>
            </a:r>
            <a:r>
              <a:rPr dirty="0" sz="900" spc="6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Board</a:t>
            </a:r>
            <a:r>
              <a:rPr dirty="0" sz="900" spc="6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of</a:t>
            </a:r>
            <a:r>
              <a:rPr dirty="0" sz="900" spc="75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Management’s</a:t>
            </a:r>
            <a:r>
              <a:rPr dirty="0" sz="900" spc="65">
                <a:latin typeface="Trebuchet MS"/>
                <a:cs typeface="Trebuchet MS"/>
              </a:rPr>
              <a:t> </a:t>
            </a:r>
            <a:r>
              <a:rPr dirty="0" sz="900" spc="75">
                <a:latin typeface="Trebuchet MS"/>
                <a:cs typeface="Trebuchet MS"/>
              </a:rPr>
              <a:t>OVC</a:t>
            </a:r>
            <a:r>
              <a:rPr dirty="0" sz="900" spc="6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Students’ </a:t>
            </a:r>
            <a:r>
              <a:rPr dirty="0" sz="900" spc="-45">
                <a:latin typeface="Trebuchet MS"/>
                <a:cs typeface="Trebuchet MS"/>
              </a:rPr>
              <a:t>Scholarship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Fund;</a:t>
            </a:r>
            <a:endParaRPr sz="900">
              <a:latin typeface="Trebuchet MS"/>
              <a:cs typeface="Trebuchet MS"/>
            </a:endParaRPr>
          </a:p>
          <a:p>
            <a:pPr algn="just" marL="103505" indent="-101600">
              <a:lnSpc>
                <a:spcPct val="100000"/>
              </a:lnSpc>
              <a:spcBef>
                <a:spcPts val="555"/>
              </a:spcBef>
              <a:buSzPct val="77777"/>
              <a:buFont typeface="MingLiU_HKSCS-ExtB"/>
              <a:buChar char="⬧"/>
              <a:tabLst>
                <a:tab pos="103505" algn="l"/>
              </a:tabLst>
            </a:pPr>
            <a:r>
              <a:rPr dirty="0" sz="900" spc="-40">
                <a:latin typeface="Trebuchet MS"/>
                <a:cs typeface="Trebuchet MS"/>
              </a:rPr>
              <a:t>Supporting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implementation</a:t>
            </a:r>
            <a:r>
              <a:rPr dirty="0" sz="900" spc="2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of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ICT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integration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in</a:t>
            </a:r>
            <a:r>
              <a:rPr dirty="0" sz="900" spc="2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teaching,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015793" y="10122407"/>
            <a:ext cx="2822575" cy="880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03505" marR="5080">
              <a:lnSpc>
                <a:spcPct val="1111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learning,</a:t>
            </a:r>
            <a:r>
              <a:rPr dirty="0" sz="900" spc="114">
                <a:latin typeface="Trebuchet MS"/>
                <a:cs typeface="Trebuchet MS"/>
              </a:rPr>
              <a:t>  </a:t>
            </a:r>
            <a:r>
              <a:rPr dirty="0" sz="900">
                <a:latin typeface="Trebuchet MS"/>
                <a:cs typeface="Trebuchet MS"/>
              </a:rPr>
              <a:t>examination</a:t>
            </a:r>
            <a:r>
              <a:rPr dirty="0" sz="900" spc="46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administration</a:t>
            </a:r>
            <a:r>
              <a:rPr dirty="0" sz="900" spc="45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and</a:t>
            </a:r>
            <a:r>
              <a:rPr dirty="0" sz="900" spc="455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school </a:t>
            </a:r>
            <a:r>
              <a:rPr dirty="0" sz="900" spc="-40">
                <a:latin typeface="Trebuchet MS"/>
                <a:cs typeface="Trebuchet MS"/>
              </a:rPr>
              <a:t>management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as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a</a:t>
            </a:r>
            <a:r>
              <a:rPr dirty="0" sz="900" spc="3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pilot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programme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in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Rachuonyo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East </a:t>
            </a:r>
            <a:r>
              <a:rPr dirty="0" sz="900" spc="-45">
                <a:latin typeface="Trebuchet MS"/>
                <a:cs typeface="Trebuchet MS"/>
              </a:rPr>
              <a:t>Sub-</a:t>
            </a:r>
            <a:r>
              <a:rPr dirty="0" sz="900" spc="-40">
                <a:latin typeface="Trebuchet MS"/>
                <a:cs typeface="Trebuchet MS"/>
              </a:rPr>
              <a:t>County;</a:t>
            </a:r>
            <a:r>
              <a:rPr dirty="0" sz="900" spc="-3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and</a:t>
            </a:r>
            <a:endParaRPr sz="900">
              <a:latin typeface="Trebuchet MS"/>
              <a:cs typeface="Trebuchet MS"/>
            </a:endParaRPr>
          </a:p>
          <a:p>
            <a:pPr marL="103505" marR="15875" indent="-102235">
              <a:lnSpc>
                <a:spcPct val="112200"/>
              </a:lnSpc>
              <a:spcBef>
                <a:spcPts val="705"/>
              </a:spcBef>
              <a:buSzPct val="77777"/>
              <a:buFont typeface="MingLiU_HKSCS-ExtB"/>
              <a:buChar char="⬧"/>
              <a:tabLst>
                <a:tab pos="103505" algn="l"/>
              </a:tabLst>
            </a:pPr>
            <a:r>
              <a:rPr dirty="0" sz="900" spc="-20">
                <a:latin typeface="Trebuchet MS"/>
                <a:cs typeface="Trebuchet MS"/>
              </a:rPr>
              <a:t>Providing</a:t>
            </a:r>
            <a:r>
              <a:rPr dirty="0" sz="900" spc="235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budgetary</a:t>
            </a:r>
            <a:r>
              <a:rPr dirty="0" sz="900" spc="24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support</a:t>
            </a:r>
            <a:r>
              <a:rPr dirty="0" sz="900" spc="22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towards</a:t>
            </a:r>
            <a:r>
              <a:rPr dirty="0" sz="900" spc="23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comprehensive </a:t>
            </a:r>
            <a:r>
              <a:rPr dirty="0" sz="900" spc="-60">
                <a:latin typeface="Trebuchet MS"/>
                <a:cs typeface="Trebuchet MS"/>
              </a:rPr>
              <a:t>implementation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65">
                <a:latin typeface="Trebuchet MS"/>
                <a:cs typeface="Trebuchet MS"/>
              </a:rPr>
              <a:t>of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the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Plan.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902622" y="8528901"/>
            <a:ext cx="136398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30">
                <a:latin typeface="Trebuchet MS"/>
                <a:cs typeface="Trebuchet MS"/>
              </a:rPr>
              <a:t>Central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85">
                <a:latin typeface="Trebuchet MS"/>
                <a:cs typeface="Trebuchet MS"/>
              </a:rPr>
              <a:t>&amp;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Critical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Primary </a:t>
            </a:r>
            <a:r>
              <a:rPr dirty="0" sz="900" spc="-45">
                <a:latin typeface="Trebuchet MS"/>
                <a:cs typeface="Trebuchet MS"/>
              </a:rPr>
              <a:t>Stakeholder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120">
                <a:latin typeface="Trebuchet MS"/>
                <a:cs typeface="Trebuchet MS"/>
              </a:rPr>
              <a:t>–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Funding</a:t>
            </a:r>
            <a:r>
              <a:rPr dirty="0" sz="900" spc="-25">
                <a:latin typeface="Trebuchet MS"/>
                <a:cs typeface="Trebuchet MS"/>
              </a:rPr>
              <a:t> and </a:t>
            </a:r>
            <a:r>
              <a:rPr dirty="0" sz="900" spc="-55">
                <a:latin typeface="Trebuchet MS"/>
                <a:cs typeface="Trebuchet MS"/>
              </a:rPr>
              <a:t>Capacity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Building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the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School.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616221" y="11037165"/>
            <a:ext cx="1987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latin typeface="Trebuchet MS"/>
                <a:cs typeface="Trebuchet MS"/>
              </a:rPr>
              <a:t>016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043297" y="11021922"/>
            <a:ext cx="876935" cy="7893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6350">
              <a:lnSpc>
                <a:spcPct val="111400"/>
              </a:lnSpc>
              <a:spcBef>
                <a:spcPts val="95"/>
              </a:spcBef>
            </a:pPr>
            <a:r>
              <a:rPr dirty="0" sz="900" spc="-25">
                <a:latin typeface="Trebuchet MS"/>
                <a:cs typeface="Trebuchet MS"/>
              </a:rPr>
              <a:t>The</a:t>
            </a:r>
            <a:r>
              <a:rPr dirty="0" sz="900" spc="-5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school </a:t>
            </a:r>
            <a:r>
              <a:rPr dirty="0" sz="900" spc="-35">
                <a:latin typeface="Trebuchet MS"/>
                <a:cs typeface="Trebuchet MS"/>
              </a:rPr>
              <a:t>Community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and </a:t>
            </a:r>
            <a:r>
              <a:rPr dirty="0" sz="900" spc="-75">
                <a:latin typeface="Trebuchet MS"/>
                <a:cs typeface="Trebuchet MS"/>
              </a:rPr>
              <a:t>Comm-</a:t>
            </a:r>
            <a:r>
              <a:rPr dirty="0" sz="900" spc="-55">
                <a:latin typeface="Trebuchet MS"/>
                <a:cs typeface="Trebuchet MS"/>
              </a:rPr>
              <a:t>unity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Based </a:t>
            </a:r>
            <a:r>
              <a:rPr dirty="0" sz="900" spc="-10">
                <a:latin typeface="Trebuchet MS"/>
                <a:cs typeface="Trebuchet MS"/>
              </a:rPr>
              <a:t>Development Organizations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015793" y="11028020"/>
            <a:ext cx="2604770" cy="333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12200"/>
              </a:lnSpc>
              <a:spcBef>
                <a:spcPts val="100"/>
              </a:spcBef>
              <a:buFont typeface="MingLiU_HKSCS-ExtB"/>
              <a:buChar char="⬧"/>
              <a:tabLst>
                <a:tab pos="241300" algn="l"/>
              </a:tabLst>
            </a:pPr>
            <a:r>
              <a:rPr dirty="0" sz="900" spc="-10">
                <a:latin typeface="Trebuchet MS"/>
                <a:cs typeface="Trebuchet MS"/>
              </a:rPr>
              <a:t>These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is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the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immediate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community</a:t>
            </a:r>
            <a:r>
              <a:rPr dirty="0" sz="900" spc="25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within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which </a:t>
            </a:r>
            <a:r>
              <a:rPr dirty="0" sz="900" spc="-20">
                <a:latin typeface="Trebuchet MS"/>
                <a:cs typeface="Trebuchet MS"/>
              </a:rPr>
              <a:t>the school </a:t>
            </a:r>
            <a:r>
              <a:rPr dirty="0" sz="900">
                <a:latin typeface="Trebuchet MS"/>
                <a:cs typeface="Trebuchet MS"/>
              </a:rPr>
              <a:t>is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located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and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55">
                <a:latin typeface="Trebuchet MS"/>
                <a:cs typeface="Trebuchet MS"/>
              </a:rPr>
              <a:t>functions.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They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provide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015793" y="11335870"/>
            <a:ext cx="2605405" cy="1149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41300" marR="5080">
              <a:lnSpc>
                <a:spcPct val="1112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primary</a:t>
            </a:r>
            <a:r>
              <a:rPr dirty="0" sz="900" spc="215">
                <a:latin typeface="Trebuchet MS"/>
                <a:cs typeface="Trebuchet MS"/>
              </a:rPr>
              <a:t>  </a:t>
            </a:r>
            <a:r>
              <a:rPr dirty="0" sz="900">
                <a:latin typeface="Trebuchet MS"/>
                <a:cs typeface="Trebuchet MS"/>
              </a:rPr>
              <a:t>resources</a:t>
            </a:r>
            <a:r>
              <a:rPr dirty="0" sz="900" spc="210">
                <a:latin typeface="Trebuchet MS"/>
                <a:cs typeface="Trebuchet MS"/>
              </a:rPr>
              <a:t>  </a:t>
            </a:r>
            <a:r>
              <a:rPr dirty="0" sz="900">
                <a:latin typeface="Trebuchet MS"/>
                <a:cs typeface="Trebuchet MS"/>
              </a:rPr>
              <a:t>including</a:t>
            </a:r>
            <a:r>
              <a:rPr dirty="0" sz="900" spc="215">
                <a:latin typeface="Trebuchet MS"/>
                <a:cs typeface="Trebuchet MS"/>
              </a:rPr>
              <a:t>  </a:t>
            </a:r>
            <a:r>
              <a:rPr dirty="0" sz="900">
                <a:latin typeface="Trebuchet MS"/>
                <a:cs typeface="Trebuchet MS"/>
              </a:rPr>
              <a:t>supplies</a:t>
            </a:r>
            <a:r>
              <a:rPr dirty="0" sz="900" spc="215">
                <a:latin typeface="Trebuchet MS"/>
                <a:cs typeface="Trebuchet MS"/>
              </a:rPr>
              <a:t>  </a:t>
            </a:r>
            <a:r>
              <a:rPr dirty="0" sz="900" spc="-60">
                <a:latin typeface="Trebuchet MS"/>
                <a:cs typeface="Trebuchet MS"/>
              </a:rPr>
              <a:t>of </a:t>
            </a:r>
            <a:r>
              <a:rPr dirty="0" sz="900" spc="-30">
                <a:latin typeface="Trebuchet MS"/>
                <a:cs typeface="Trebuchet MS"/>
              </a:rPr>
              <a:t>commodities</a:t>
            </a:r>
            <a:r>
              <a:rPr dirty="0" sz="900" spc="45">
                <a:latin typeface="Trebuchet MS"/>
                <a:cs typeface="Trebuchet MS"/>
              </a:rPr>
              <a:t> </a:t>
            </a:r>
            <a:r>
              <a:rPr dirty="0" sz="900" spc="120">
                <a:latin typeface="Trebuchet MS"/>
                <a:cs typeface="Trebuchet MS"/>
              </a:rPr>
              <a:t>–</a:t>
            </a:r>
            <a:r>
              <a:rPr dirty="0" sz="900" spc="5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food</a:t>
            </a:r>
            <a:r>
              <a:rPr dirty="0" sz="900" spc="4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and</a:t>
            </a:r>
            <a:r>
              <a:rPr dirty="0" sz="900" spc="40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non-</a:t>
            </a:r>
            <a:r>
              <a:rPr dirty="0" sz="900">
                <a:latin typeface="Trebuchet MS"/>
                <a:cs typeface="Trebuchet MS"/>
              </a:rPr>
              <a:t>food</a:t>
            </a:r>
            <a:r>
              <a:rPr dirty="0" sz="900" spc="4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items</a:t>
            </a:r>
            <a:r>
              <a:rPr dirty="0" sz="900" spc="4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to</a:t>
            </a:r>
            <a:r>
              <a:rPr dirty="0" sz="900" spc="40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the </a:t>
            </a:r>
            <a:r>
              <a:rPr dirty="0" sz="900">
                <a:latin typeface="Trebuchet MS"/>
                <a:cs typeface="Trebuchet MS"/>
              </a:rPr>
              <a:t>school</a:t>
            </a:r>
            <a:r>
              <a:rPr dirty="0" sz="900" spc="29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as</a:t>
            </a:r>
            <a:r>
              <a:rPr dirty="0" sz="900" spc="31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well</a:t>
            </a:r>
            <a:r>
              <a:rPr dirty="0" sz="900" spc="31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as</a:t>
            </a:r>
            <a:r>
              <a:rPr dirty="0" sz="900" spc="30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affordable</a:t>
            </a:r>
            <a:r>
              <a:rPr dirty="0" sz="900" spc="31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labour</a:t>
            </a:r>
            <a:r>
              <a:rPr dirty="0" sz="900" spc="30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during </a:t>
            </a:r>
            <a:r>
              <a:rPr dirty="0" sz="900" spc="-40">
                <a:latin typeface="Trebuchet MS"/>
                <a:cs typeface="Trebuchet MS"/>
              </a:rPr>
              <a:t>construction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70">
                <a:latin typeface="Trebuchet MS"/>
                <a:cs typeface="Trebuchet MS"/>
              </a:rPr>
              <a:t>and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renovation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projects.</a:t>
            </a:r>
            <a:endParaRPr sz="900">
              <a:latin typeface="Trebuchet MS"/>
              <a:cs typeface="Trebuchet MS"/>
            </a:endParaRPr>
          </a:p>
          <a:p>
            <a:pPr algn="just" marL="241300" marR="5080" indent="-228600">
              <a:lnSpc>
                <a:spcPct val="111100"/>
              </a:lnSpc>
              <a:spcBef>
                <a:spcPts val="450"/>
              </a:spcBef>
              <a:buFont typeface="MingLiU_HKSCS-ExtB"/>
              <a:buChar char="⬧"/>
              <a:tabLst>
                <a:tab pos="241300" algn="l"/>
              </a:tabLst>
            </a:pPr>
            <a:r>
              <a:rPr dirty="0" sz="900" spc="-20">
                <a:latin typeface="Trebuchet MS"/>
                <a:cs typeface="Trebuchet MS"/>
              </a:rPr>
              <a:t>They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also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offer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security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intelligence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to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the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school </a:t>
            </a:r>
            <a:r>
              <a:rPr dirty="0" sz="900">
                <a:latin typeface="Trebuchet MS"/>
                <a:cs typeface="Trebuchet MS"/>
              </a:rPr>
              <a:t>to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help</a:t>
            </a:r>
            <a:r>
              <a:rPr dirty="0" sz="900" spc="40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manage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security</a:t>
            </a:r>
            <a:r>
              <a:rPr dirty="0" sz="900" spc="4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issues</a:t>
            </a:r>
            <a:r>
              <a:rPr dirty="0" sz="900" spc="4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that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affect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the </a:t>
            </a:r>
            <a:r>
              <a:rPr dirty="0" sz="900" spc="-10">
                <a:latin typeface="Trebuchet MS"/>
                <a:cs typeface="Trebuchet MS"/>
              </a:rPr>
              <a:t>school.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6901938" y="11037165"/>
            <a:ext cx="13430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b="1">
                <a:latin typeface="Arial"/>
                <a:cs typeface="Arial"/>
              </a:rPr>
              <a:t>Secondary</a:t>
            </a:r>
            <a:r>
              <a:rPr dirty="0" sz="900" spc="5" b="1">
                <a:latin typeface="Arial"/>
                <a:cs typeface="Arial"/>
              </a:rPr>
              <a:t> </a:t>
            </a:r>
            <a:r>
              <a:rPr dirty="0" sz="900" spc="-10" b="1">
                <a:latin typeface="Arial"/>
                <a:cs typeface="Arial"/>
              </a:rPr>
              <a:t>Stakeholders.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2549555" y="3007496"/>
            <a:ext cx="5754370" cy="321310"/>
          </a:xfrm>
          <a:custGeom>
            <a:avLst/>
            <a:gdLst/>
            <a:ahLst/>
            <a:cxnLst/>
            <a:rect l="l" t="t" r="r" b="b"/>
            <a:pathLst>
              <a:path w="5754370" h="321310">
                <a:moveTo>
                  <a:pt x="5754006" y="0"/>
                </a:moveTo>
                <a:lnTo>
                  <a:pt x="0" y="0"/>
                </a:lnTo>
                <a:lnTo>
                  <a:pt x="0" y="320950"/>
                </a:lnTo>
                <a:lnTo>
                  <a:pt x="5754006" y="320950"/>
                </a:lnTo>
                <a:lnTo>
                  <a:pt x="5754006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 txBox="1"/>
          <p:nvPr/>
        </p:nvSpPr>
        <p:spPr>
          <a:xfrm>
            <a:off x="2644383" y="2993533"/>
            <a:ext cx="109029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33070" marR="5080" indent="-433705">
              <a:lnSpc>
                <a:spcPct val="111100"/>
              </a:lnSpc>
              <a:spcBef>
                <a:spcPts val="100"/>
              </a:spcBef>
              <a:tabLst>
                <a:tab pos="433705" algn="l"/>
              </a:tabLst>
            </a:pP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No.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 spc="-20" b="1">
                <a:solidFill>
                  <a:srgbClr val="FFFFFF"/>
                </a:solidFill>
                <a:latin typeface="Arial"/>
                <a:cs typeface="Arial"/>
              </a:rPr>
              <a:t>Stakeholder 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Name/</a:t>
            </a:r>
            <a:r>
              <a:rPr dirty="0" sz="9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Arial"/>
                <a:cs typeface="Arial"/>
              </a:rPr>
              <a:t>Title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4008980" y="3008776"/>
            <a:ext cx="9683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FFFFFF"/>
                </a:solidFill>
                <a:latin typeface="Arial"/>
                <a:cs typeface="Arial"/>
              </a:rPr>
              <a:t>Role</a:t>
            </a:r>
            <a:r>
              <a:rPr dirty="0" sz="9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0" b="1">
                <a:solidFill>
                  <a:srgbClr val="FFFFFF"/>
                </a:solidFill>
                <a:latin typeface="Arial"/>
                <a:cs typeface="Arial"/>
              </a:rPr>
              <a:t>Specification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6897527" y="2993533"/>
            <a:ext cx="966469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>
              <a:lnSpc>
                <a:spcPct val="111100"/>
              </a:lnSpc>
              <a:spcBef>
                <a:spcPts val="100"/>
              </a:spcBef>
            </a:pP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Relevance</a:t>
            </a:r>
            <a:r>
              <a:rPr dirty="0" sz="9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900" spc="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Plan </a:t>
            </a:r>
            <a:r>
              <a:rPr dirty="0" sz="900" spc="-10" b="1">
                <a:solidFill>
                  <a:srgbClr val="FFFFFF"/>
                </a:solidFill>
                <a:latin typeface="Arial"/>
                <a:cs typeface="Arial"/>
              </a:rPr>
              <a:t>Implementation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 descr=""/>
          <p:cNvSpPr/>
          <p:nvPr/>
        </p:nvSpPr>
        <p:spPr>
          <a:xfrm>
            <a:off x="1380524" y="13789014"/>
            <a:ext cx="7560309" cy="309880"/>
          </a:xfrm>
          <a:custGeom>
            <a:avLst/>
            <a:gdLst/>
            <a:ahLst/>
            <a:cxnLst/>
            <a:rect l="l" t="t" r="r" b="b"/>
            <a:pathLst>
              <a:path w="7560309" h="309880">
                <a:moveTo>
                  <a:pt x="7560003" y="0"/>
                </a:moveTo>
                <a:lnTo>
                  <a:pt x="0" y="0"/>
                </a:lnTo>
                <a:lnTo>
                  <a:pt x="0" y="309318"/>
                </a:lnTo>
                <a:lnTo>
                  <a:pt x="7560003" y="309318"/>
                </a:lnTo>
                <a:lnTo>
                  <a:pt x="7560003" y="0"/>
                </a:lnTo>
                <a:close/>
              </a:path>
            </a:pathLst>
          </a:custGeom>
          <a:solidFill>
            <a:srgbClr val="2D3D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87145">
              <a:lnSpc>
                <a:spcPts val="910"/>
              </a:lnSpc>
            </a:pPr>
            <a:r>
              <a:rPr dirty="0" sz="800" spc="-20"/>
              <a:t>OBER</a:t>
            </a:r>
            <a:r>
              <a:rPr dirty="0" sz="800" spc="35"/>
              <a:t> </a:t>
            </a:r>
            <a:r>
              <a:rPr dirty="0" sz="800" spc="-40"/>
              <a:t>BOYS</a:t>
            </a:r>
            <a:r>
              <a:rPr dirty="0" sz="800" spc="35"/>
              <a:t> </a:t>
            </a:r>
            <a:r>
              <a:rPr dirty="0" sz="800"/>
              <a:t>HIGH</a:t>
            </a:r>
            <a:r>
              <a:rPr dirty="0" sz="800" spc="40"/>
              <a:t> </a:t>
            </a:r>
            <a:r>
              <a:rPr dirty="0" sz="800"/>
              <a:t>SCHOOL</a:t>
            </a:r>
            <a:r>
              <a:rPr dirty="0" sz="800" spc="35"/>
              <a:t> </a:t>
            </a:r>
            <a:r>
              <a:rPr dirty="0" sz="800"/>
              <a:t>STRATEGIC</a:t>
            </a:r>
            <a:r>
              <a:rPr dirty="0" sz="800" spc="40"/>
              <a:t> </a:t>
            </a:r>
            <a:r>
              <a:rPr dirty="0" sz="800"/>
              <a:t>DEVELOPMENT</a:t>
            </a:r>
            <a:r>
              <a:rPr dirty="0" sz="800" spc="35"/>
              <a:t> </a:t>
            </a:r>
            <a:r>
              <a:rPr dirty="0" sz="800"/>
              <a:t>PLAN</a:t>
            </a:r>
            <a:r>
              <a:rPr dirty="0" sz="800" spc="40"/>
              <a:t> </a:t>
            </a:r>
            <a:r>
              <a:rPr dirty="0" sz="800" spc="-10"/>
              <a:t>(2023</a:t>
            </a:r>
            <a:r>
              <a:rPr dirty="0" sz="800" spc="35"/>
              <a:t> </a:t>
            </a:r>
            <a:r>
              <a:rPr dirty="0" sz="800" spc="-70"/>
              <a:t>–</a:t>
            </a:r>
            <a:r>
              <a:rPr dirty="0" sz="800" spc="40"/>
              <a:t> </a:t>
            </a:r>
            <a:r>
              <a:rPr dirty="0" sz="800" spc="-10"/>
              <a:t>2027)</a:t>
            </a:r>
            <a:endParaRPr sz="800"/>
          </a:p>
        </p:txBody>
      </p:sp>
      <p:sp>
        <p:nvSpPr>
          <p:cNvPr id="37" name="object 37" descr=""/>
          <p:cNvSpPr txBox="1"/>
          <p:nvPr/>
        </p:nvSpPr>
        <p:spPr>
          <a:xfrm>
            <a:off x="2178439" y="12565346"/>
            <a:ext cx="4478020" cy="17716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950" spc="-20" b="1">
                <a:solidFill>
                  <a:srgbClr val="FFFFFF"/>
                </a:solidFill>
                <a:latin typeface="Arial"/>
                <a:cs typeface="Arial"/>
              </a:rPr>
              <a:t>OBER</a:t>
            </a:r>
            <a:r>
              <a:rPr dirty="0" sz="95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45" b="1">
                <a:solidFill>
                  <a:srgbClr val="FFFFFF"/>
                </a:solidFill>
                <a:latin typeface="Arial"/>
                <a:cs typeface="Arial"/>
              </a:rPr>
              <a:t>BOYS</a:t>
            </a:r>
            <a:r>
              <a:rPr dirty="0" sz="95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50" b="1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dirty="0" sz="95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dirty="0" sz="95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FFFFFF"/>
                </a:solidFill>
                <a:latin typeface="Arial"/>
                <a:cs typeface="Arial"/>
              </a:rPr>
              <a:t>STRATEGIC</a:t>
            </a:r>
            <a:r>
              <a:rPr dirty="0" sz="95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r>
              <a:rPr dirty="0" sz="95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dirty="0" sz="95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FFFFFF"/>
                </a:solidFill>
                <a:latin typeface="Arial"/>
                <a:cs typeface="Arial"/>
              </a:rPr>
              <a:t>(2023</a:t>
            </a:r>
            <a:r>
              <a:rPr dirty="0" sz="95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7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95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10" b="1">
                <a:solidFill>
                  <a:srgbClr val="FFFFFF"/>
                </a:solidFill>
                <a:latin typeface="Arial"/>
                <a:cs typeface="Arial"/>
              </a:rPr>
              <a:t>2027)</a:t>
            </a:r>
            <a:endParaRPr sz="95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30</a:t>
            </a:r>
            <a:r>
              <a:rPr dirty="0"/>
              <a:t> | </a:t>
            </a:r>
            <a:r>
              <a:rPr dirty="0" spc="-30">
                <a:solidFill>
                  <a:srgbClr val="FFFFFF"/>
                </a:solidFill>
              </a:rPr>
              <a:t>Page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3429" y="2394262"/>
            <a:ext cx="7560003" cy="10692000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2443124" y="2381586"/>
            <a:ext cx="6089015" cy="10127615"/>
          </a:xfrm>
          <a:custGeom>
            <a:avLst/>
            <a:gdLst/>
            <a:ahLst/>
            <a:cxnLst/>
            <a:rect l="l" t="t" r="r" b="b"/>
            <a:pathLst>
              <a:path w="6089015" h="10127615">
                <a:moveTo>
                  <a:pt x="6088558" y="110388"/>
                </a:moveTo>
                <a:lnTo>
                  <a:pt x="5868441" y="110388"/>
                </a:lnTo>
                <a:lnTo>
                  <a:pt x="5868441" y="0"/>
                </a:lnTo>
                <a:lnTo>
                  <a:pt x="0" y="0"/>
                </a:lnTo>
                <a:lnTo>
                  <a:pt x="0" y="110388"/>
                </a:lnTo>
                <a:lnTo>
                  <a:pt x="0" y="10127094"/>
                </a:lnTo>
                <a:lnTo>
                  <a:pt x="5868441" y="10127094"/>
                </a:lnTo>
                <a:lnTo>
                  <a:pt x="6088558" y="10127094"/>
                </a:lnTo>
                <a:lnTo>
                  <a:pt x="6088558" y="1103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563433" y="12817996"/>
            <a:ext cx="7560309" cy="57150"/>
          </a:xfrm>
          <a:custGeom>
            <a:avLst/>
            <a:gdLst/>
            <a:ahLst/>
            <a:cxnLst/>
            <a:rect l="l" t="t" r="r" b="b"/>
            <a:pathLst>
              <a:path w="7560309" h="57150">
                <a:moveTo>
                  <a:pt x="0" y="56876"/>
                </a:moveTo>
                <a:lnTo>
                  <a:pt x="7560003" y="56876"/>
                </a:lnTo>
                <a:lnTo>
                  <a:pt x="7560003" y="0"/>
                </a:lnTo>
                <a:lnTo>
                  <a:pt x="0" y="0"/>
                </a:lnTo>
                <a:lnTo>
                  <a:pt x="0" y="568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1563429" y="12451801"/>
            <a:ext cx="7560309" cy="366395"/>
            <a:chOff x="1563429" y="12451801"/>
            <a:chExt cx="7560309" cy="366395"/>
          </a:xfrm>
        </p:grpSpPr>
        <p:sp>
          <p:nvSpPr>
            <p:cNvPr id="6" name="object 6" descr=""/>
            <p:cNvSpPr/>
            <p:nvPr/>
          </p:nvSpPr>
          <p:spPr>
            <a:xfrm>
              <a:off x="1563433" y="12451801"/>
              <a:ext cx="7560309" cy="57150"/>
            </a:xfrm>
            <a:custGeom>
              <a:avLst/>
              <a:gdLst/>
              <a:ahLst/>
              <a:cxnLst/>
              <a:rect l="l" t="t" r="r" b="b"/>
              <a:pathLst>
                <a:path w="7560309" h="57150">
                  <a:moveTo>
                    <a:pt x="0" y="56876"/>
                  </a:moveTo>
                  <a:lnTo>
                    <a:pt x="7560003" y="56876"/>
                  </a:lnTo>
                  <a:lnTo>
                    <a:pt x="7560003" y="0"/>
                  </a:lnTo>
                  <a:lnTo>
                    <a:pt x="0" y="0"/>
                  </a:lnTo>
                  <a:lnTo>
                    <a:pt x="0" y="568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563429" y="12508678"/>
              <a:ext cx="7560309" cy="309880"/>
            </a:xfrm>
            <a:custGeom>
              <a:avLst/>
              <a:gdLst/>
              <a:ahLst/>
              <a:cxnLst/>
              <a:rect l="l" t="t" r="r" b="b"/>
              <a:pathLst>
                <a:path w="7560309" h="309879">
                  <a:moveTo>
                    <a:pt x="7560003" y="0"/>
                  </a:moveTo>
                  <a:lnTo>
                    <a:pt x="0" y="0"/>
                  </a:lnTo>
                  <a:lnTo>
                    <a:pt x="0" y="309318"/>
                  </a:lnTo>
                  <a:lnTo>
                    <a:pt x="7560003" y="309318"/>
                  </a:lnTo>
                  <a:lnTo>
                    <a:pt x="7560003" y="0"/>
                  </a:lnTo>
                  <a:close/>
                </a:path>
              </a:pathLst>
            </a:custGeom>
            <a:solidFill>
              <a:srgbClr val="2D3D5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2611358" y="2929602"/>
            <a:ext cx="5717540" cy="9390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  <a:tabLst>
                <a:tab pos="470534" algn="l"/>
              </a:tabLst>
            </a:pPr>
            <a:r>
              <a:rPr dirty="0" sz="1200" spc="-20" b="1">
                <a:solidFill>
                  <a:srgbClr val="2D3D54"/>
                </a:solidFill>
                <a:latin typeface="Arial"/>
                <a:cs typeface="Arial"/>
              </a:rPr>
              <a:t>4.10</a:t>
            </a:r>
            <a:r>
              <a:rPr dirty="0" sz="12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200" spc="-10" b="1">
                <a:solidFill>
                  <a:srgbClr val="2D3D54"/>
                </a:solidFill>
                <a:latin typeface="Arial"/>
                <a:cs typeface="Arial"/>
              </a:rPr>
              <a:t>Collaboration,</a:t>
            </a:r>
            <a:r>
              <a:rPr dirty="0" sz="1200" spc="-225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D3D54"/>
                </a:solidFill>
                <a:latin typeface="Arial"/>
                <a:cs typeface="Arial"/>
              </a:rPr>
              <a:t>Networking</a:t>
            </a:r>
            <a:r>
              <a:rPr dirty="0" sz="1200" spc="-55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45" b="1">
                <a:solidFill>
                  <a:srgbClr val="2D3D54"/>
                </a:solidFill>
                <a:latin typeface="Arial"/>
                <a:cs typeface="Arial"/>
              </a:rPr>
              <a:t>and</a:t>
            </a:r>
            <a:r>
              <a:rPr dirty="0" sz="1200" spc="-60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2D3D54"/>
                </a:solidFill>
                <a:latin typeface="Arial"/>
                <a:cs typeface="Arial"/>
              </a:rPr>
              <a:t>Partnership</a:t>
            </a:r>
            <a:r>
              <a:rPr dirty="0" sz="1200" spc="-55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D3D54"/>
                </a:solidFill>
                <a:latin typeface="Arial"/>
                <a:cs typeface="Arial"/>
              </a:rPr>
              <a:t>Building</a:t>
            </a:r>
            <a:endParaRPr sz="1200">
              <a:latin typeface="Arial"/>
              <a:cs typeface="Arial"/>
            </a:endParaRPr>
          </a:p>
          <a:p>
            <a:pPr algn="just" marL="13335" marR="19685">
              <a:lnSpc>
                <a:spcPct val="100000"/>
              </a:lnSpc>
              <a:spcBef>
                <a:spcPts val="60"/>
              </a:spcBef>
            </a:pPr>
            <a:r>
              <a:rPr dirty="0" sz="1200" spc="-2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D3D54"/>
                </a:solidFill>
                <a:latin typeface="Trebuchet MS"/>
                <a:cs typeface="Trebuchet MS"/>
              </a:rPr>
              <a:t>envisaged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D3D54"/>
                </a:solidFill>
                <a:latin typeface="Trebuchet MS"/>
                <a:cs typeface="Trebuchet MS"/>
              </a:rPr>
              <a:t>successful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implementation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200" spc="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2D3D54"/>
                </a:solidFill>
                <a:latin typeface="Trebuchet MS"/>
                <a:cs typeface="Trebuchet MS"/>
              </a:rPr>
              <a:t>OBHS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Strategic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D3D54"/>
                </a:solidFill>
                <a:latin typeface="Trebuchet MS"/>
                <a:cs typeface="Trebuchet MS"/>
              </a:rPr>
              <a:t>Development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D3D54"/>
                </a:solidFill>
                <a:latin typeface="Trebuchet MS"/>
                <a:cs typeface="Trebuchet MS"/>
              </a:rPr>
              <a:t>Plan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D3D54"/>
                </a:solidFill>
                <a:latin typeface="Trebuchet MS"/>
                <a:cs typeface="Trebuchet MS"/>
              </a:rPr>
              <a:t>(2023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110">
                <a:solidFill>
                  <a:srgbClr val="2D3D54"/>
                </a:solidFill>
                <a:latin typeface="Trebuchet MS"/>
                <a:cs typeface="Trebuchet MS"/>
              </a:rPr>
              <a:t>– </a:t>
            </a:r>
            <a:r>
              <a:rPr dirty="0" sz="1200" spc="-55">
                <a:solidFill>
                  <a:srgbClr val="2D3D54"/>
                </a:solidFill>
                <a:latin typeface="Trebuchet MS"/>
                <a:cs typeface="Trebuchet MS"/>
              </a:rPr>
              <a:t>2027)</a:t>
            </a:r>
            <a:r>
              <a:rPr dirty="0" sz="1200" spc="-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needs</a:t>
            </a:r>
            <a:r>
              <a:rPr dirty="0" sz="12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35">
                <a:solidFill>
                  <a:srgbClr val="2D3D54"/>
                </a:solidFill>
                <a:latin typeface="Trebuchet MS"/>
                <a:cs typeface="Trebuchet MS"/>
              </a:rPr>
              <a:t>full</a:t>
            </a:r>
            <a:r>
              <a:rPr dirty="0" sz="1200" spc="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D3D54"/>
                </a:solidFill>
                <a:latin typeface="Trebuchet MS"/>
                <a:cs typeface="Trebuchet MS"/>
              </a:rPr>
              <a:t>support</a:t>
            </a:r>
            <a:r>
              <a:rPr dirty="0" sz="1200" spc="-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D3D54"/>
                </a:solidFill>
                <a:latin typeface="Trebuchet MS"/>
                <a:cs typeface="Trebuchet MS"/>
              </a:rPr>
              <a:t>from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200" spc="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D3D54"/>
                </a:solidFill>
                <a:latin typeface="Trebuchet MS"/>
                <a:cs typeface="Trebuchet MS"/>
              </a:rPr>
              <a:t>school</a:t>
            </a:r>
            <a:r>
              <a:rPr dirty="0" sz="1200" spc="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D3D54"/>
                </a:solidFill>
                <a:latin typeface="Trebuchet MS"/>
                <a:cs typeface="Trebuchet MS"/>
              </a:rPr>
              <a:t>stakeholders</a:t>
            </a:r>
            <a:r>
              <a:rPr dirty="0" sz="1200" spc="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60">
                <a:solidFill>
                  <a:srgbClr val="2D3D54"/>
                </a:solidFill>
                <a:latin typeface="Trebuchet MS"/>
                <a:cs typeface="Trebuchet MS"/>
              </a:rPr>
              <a:t>as</a:t>
            </a:r>
            <a:r>
              <a:rPr dirty="0" sz="1200" spc="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D3D54"/>
                </a:solidFill>
                <a:latin typeface="Trebuchet MS"/>
                <a:cs typeface="Trebuchet MS"/>
              </a:rPr>
              <a:t>highlighted</a:t>
            </a:r>
            <a:r>
              <a:rPr dirty="0" sz="1200" spc="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45">
                <a:solidFill>
                  <a:srgbClr val="2D3D54"/>
                </a:solidFill>
                <a:latin typeface="Trebuchet MS"/>
                <a:cs typeface="Trebuchet MS"/>
              </a:rPr>
              <a:t>in</a:t>
            </a:r>
            <a:r>
              <a:rPr dirty="0" sz="1200" spc="5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2D3D54"/>
                </a:solidFill>
                <a:latin typeface="Trebuchet MS"/>
                <a:cs typeface="Trebuchet MS"/>
              </a:rPr>
              <a:t>table</a:t>
            </a:r>
            <a:r>
              <a:rPr dirty="0" sz="1200" spc="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85">
                <a:solidFill>
                  <a:srgbClr val="2D3D54"/>
                </a:solidFill>
                <a:latin typeface="Trebuchet MS"/>
                <a:cs typeface="Trebuchet MS"/>
              </a:rPr>
              <a:t>13.</a:t>
            </a:r>
            <a:r>
              <a:rPr dirty="0" sz="1200" spc="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2D3D54"/>
                </a:solidFill>
                <a:latin typeface="Trebuchet MS"/>
                <a:cs typeface="Trebuchet MS"/>
              </a:rPr>
              <a:t>It</a:t>
            </a:r>
            <a:r>
              <a:rPr dirty="0" sz="1200" spc="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D3D54"/>
                </a:solidFill>
                <a:latin typeface="Trebuchet MS"/>
                <a:cs typeface="Trebuchet MS"/>
              </a:rPr>
              <a:t>is</a:t>
            </a:r>
            <a:r>
              <a:rPr dirty="0" sz="1200" spc="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D3D54"/>
                </a:solidFill>
                <a:latin typeface="Trebuchet MS"/>
                <a:cs typeface="Trebuchet MS"/>
              </a:rPr>
              <a:t>crucial</a:t>
            </a:r>
            <a:r>
              <a:rPr dirty="0" sz="1200" spc="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D3D54"/>
                </a:solidFill>
                <a:latin typeface="Trebuchet MS"/>
                <a:cs typeface="Trebuchet MS"/>
              </a:rPr>
              <a:t>to </a:t>
            </a:r>
            <a:r>
              <a:rPr dirty="0" sz="1200" spc="-90">
                <a:solidFill>
                  <a:srgbClr val="2D3D54"/>
                </a:solidFill>
                <a:latin typeface="Trebuchet MS"/>
                <a:cs typeface="Trebuchet MS"/>
              </a:rPr>
              <a:t>create</a:t>
            </a:r>
            <a:r>
              <a:rPr dirty="0" sz="12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60">
                <a:solidFill>
                  <a:srgbClr val="2D3D54"/>
                </a:solidFill>
                <a:latin typeface="Trebuchet MS"/>
                <a:cs typeface="Trebuchet MS"/>
              </a:rPr>
              <a:t>an</a:t>
            </a:r>
            <a:r>
              <a:rPr dirty="0" sz="1200" spc="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D3D54"/>
                </a:solidFill>
                <a:latin typeface="Trebuchet MS"/>
                <a:cs typeface="Trebuchet MS"/>
              </a:rPr>
              <a:t>environment</a:t>
            </a:r>
            <a:r>
              <a:rPr dirty="0" sz="12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D3D54"/>
                </a:solidFill>
                <a:latin typeface="Trebuchet MS"/>
                <a:cs typeface="Trebuchet MS"/>
              </a:rPr>
              <a:t>that</a:t>
            </a:r>
            <a:r>
              <a:rPr dirty="0" sz="1200" spc="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D3D54"/>
                </a:solidFill>
                <a:latin typeface="Trebuchet MS"/>
                <a:cs typeface="Trebuchet MS"/>
              </a:rPr>
              <a:t>connects</a:t>
            </a:r>
            <a:r>
              <a:rPr dirty="0" sz="12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D3D54"/>
                </a:solidFill>
                <a:latin typeface="Trebuchet MS"/>
                <a:cs typeface="Trebuchet MS"/>
              </a:rPr>
              <a:t>employees</a:t>
            </a:r>
            <a:r>
              <a:rPr dirty="0" sz="12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2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D3D54"/>
                </a:solidFill>
                <a:latin typeface="Trebuchet MS"/>
                <a:cs typeface="Trebuchet MS"/>
              </a:rPr>
              <a:t>school</a:t>
            </a:r>
            <a:r>
              <a:rPr dirty="0" sz="12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D3D54"/>
                </a:solidFill>
                <a:latin typeface="Trebuchet MS"/>
                <a:cs typeface="Trebuchet MS"/>
              </a:rPr>
              <a:t>administrators</a:t>
            </a:r>
            <a:r>
              <a:rPr dirty="0" sz="12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with</a:t>
            </a:r>
            <a:r>
              <a:rPr dirty="0" sz="12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2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D3D54"/>
                </a:solidFill>
                <a:latin typeface="Trebuchet MS"/>
                <a:cs typeface="Trebuchet MS"/>
              </a:rPr>
              <a:t>Strategic </a:t>
            </a:r>
            <a:r>
              <a:rPr dirty="0" sz="1200" spc="-60">
                <a:solidFill>
                  <a:srgbClr val="2D3D54"/>
                </a:solidFill>
                <a:latin typeface="Trebuchet MS"/>
                <a:cs typeface="Trebuchet MS"/>
              </a:rPr>
              <a:t>Development</a:t>
            </a:r>
            <a:r>
              <a:rPr dirty="0" sz="1200" spc="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2D3D54"/>
                </a:solidFill>
                <a:latin typeface="Trebuchet MS"/>
                <a:cs typeface="Trebuchet MS"/>
              </a:rPr>
              <a:t>Plan</a:t>
            </a:r>
            <a:r>
              <a:rPr dirty="0" sz="1200" spc="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200" spc="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rewards</a:t>
            </a:r>
            <a:r>
              <a:rPr dirty="0" sz="1200" spc="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D3D54"/>
                </a:solidFill>
                <a:latin typeface="Trebuchet MS"/>
                <a:cs typeface="Trebuchet MS"/>
              </a:rPr>
              <a:t>efforts</a:t>
            </a:r>
            <a:r>
              <a:rPr dirty="0" sz="1200" spc="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200" spc="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success</a:t>
            </a:r>
            <a:r>
              <a:rPr dirty="0" sz="1200" spc="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D3D54"/>
                </a:solidFill>
                <a:latin typeface="Trebuchet MS"/>
                <a:cs typeface="Trebuchet MS"/>
              </a:rPr>
              <a:t>thereat.This</a:t>
            </a:r>
            <a:r>
              <a:rPr dirty="0" sz="1200" spc="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D3D54"/>
                </a:solidFill>
                <a:latin typeface="Trebuchet MS"/>
                <a:cs typeface="Trebuchet MS"/>
              </a:rPr>
              <a:t>entails</a:t>
            </a:r>
            <a:r>
              <a:rPr dirty="0" sz="1200" spc="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D3D54"/>
                </a:solidFill>
                <a:latin typeface="Trebuchet MS"/>
                <a:cs typeface="Trebuchet MS"/>
              </a:rPr>
              <a:t>finding</a:t>
            </a:r>
            <a:r>
              <a:rPr dirty="0" sz="1200" spc="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D3D54"/>
                </a:solidFill>
                <a:latin typeface="Trebuchet MS"/>
                <a:cs typeface="Trebuchet MS"/>
              </a:rPr>
              <a:t>creative</a:t>
            </a:r>
            <a:r>
              <a:rPr dirty="0" sz="1200" spc="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D3D54"/>
                </a:solidFill>
                <a:latin typeface="Trebuchet MS"/>
                <a:cs typeface="Trebuchet MS"/>
              </a:rPr>
              <a:t>ways</a:t>
            </a:r>
            <a:r>
              <a:rPr dirty="0" sz="1200" spc="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D3D54"/>
                </a:solidFill>
                <a:latin typeface="Trebuchet MS"/>
                <a:cs typeface="Trebuchet MS"/>
              </a:rPr>
              <a:t>to </a:t>
            </a:r>
            <a:r>
              <a:rPr dirty="0" sz="1200" spc="-90">
                <a:solidFill>
                  <a:srgbClr val="2D3D54"/>
                </a:solidFill>
                <a:latin typeface="Trebuchet MS"/>
                <a:cs typeface="Trebuchet MS"/>
              </a:rPr>
              <a:t>motivate</a:t>
            </a:r>
            <a:r>
              <a:rPr dirty="0" sz="1200" spc="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D3D54"/>
                </a:solidFill>
                <a:latin typeface="Trebuchet MS"/>
                <a:cs typeface="Trebuchet MS"/>
              </a:rPr>
              <a:t>internal</a:t>
            </a:r>
            <a:r>
              <a:rPr dirty="0" sz="1200" spc="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2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D3D54"/>
                </a:solidFill>
                <a:latin typeface="Trebuchet MS"/>
                <a:cs typeface="Trebuchet MS"/>
              </a:rPr>
              <a:t>external</a:t>
            </a:r>
            <a:r>
              <a:rPr dirty="0" sz="1200" spc="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D3D54"/>
                </a:solidFill>
                <a:latin typeface="Trebuchet MS"/>
                <a:cs typeface="Trebuchet MS"/>
              </a:rPr>
              <a:t>stakeholders</a:t>
            </a:r>
            <a:r>
              <a:rPr dirty="0" sz="1200" spc="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200" spc="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D3D54"/>
                </a:solidFill>
                <a:latin typeface="Trebuchet MS"/>
                <a:cs typeface="Trebuchet MS"/>
              </a:rPr>
              <a:t>invest</a:t>
            </a:r>
            <a:r>
              <a:rPr dirty="0" sz="12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D3D54"/>
                </a:solidFill>
                <a:latin typeface="Trebuchet MS"/>
                <a:cs typeface="Trebuchet MS"/>
              </a:rPr>
              <a:t>in</a:t>
            </a:r>
            <a:r>
              <a:rPr dirty="0" sz="1200" spc="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200" spc="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delivery</a:t>
            </a:r>
            <a:r>
              <a:rPr dirty="0" sz="1200" spc="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200" spc="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200" spc="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D3D54"/>
                </a:solidFill>
                <a:latin typeface="Trebuchet MS"/>
                <a:cs typeface="Trebuchet MS"/>
              </a:rPr>
              <a:t>strategic</a:t>
            </a:r>
            <a:r>
              <a:rPr dirty="0" sz="1200" spc="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D3D54"/>
                </a:solidFill>
                <a:latin typeface="Trebuchet MS"/>
                <a:cs typeface="Trebuchet MS"/>
              </a:rPr>
              <a:t>goals</a:t>
            </a:r>
            <a:r>
              <a:rPr dirty="0" sz="1200" spc="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D3D54"/>
                </a:solidFill>
                <a:latin typeface="Trebuchet MS"/>
                <a:cs typeface="Trebuchet MS"/>
              </a:rPr>
              <a:t>and </a:t>
            </a:r>
            <a:r>
              <a:rPr dirty="0" sz="1200" spc="-85">
                <a:solidFill>
                  <a:srgbClr val="2D3D54"/>
                </a:solidFill>
                <a:latin typeface="Trebuchet MS"/>
                <a:cs typeface="Trebuchet MS"/>
              </a:rPr>
              <a:t>objectives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45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200" spc="5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200" spc="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65">
                <a:solidFill>
                  <a:srgbClr val="2D3D54"/>
                </a:solidFill>
                <a:latin typeface="Trebuchet MS"/>
                <a:cs typeface="Trebuchet MS"/>
              </a:rPr>
              <a:t>Plan.</a:t>
            </a:r>
            <a:r>
              <a:rPr dirty="0" sz="1200" spc="7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D3D54"/>
                </a:solidFill>
                <a:latin typeface="Trebuchet MS"/>
                <a:cs typeface="Trebuchet MS"/>
              </a:rPr>
              <a:t>Collaboration,</a:t>
            </a:r>
            <a:r>
              <a:rPr dirty="0" sz="12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D3D54"/>
                </a:solidFill>
                <a:latin typeface="Trebuchet MS"/>
                <a:cs typeface="Trebuchet MS"/>
              </a:rPr>
              <a:t>Networking,</a:t>
            </a:r>
            <a:r>
              <a:rPr dirty="0" sz="12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200" spc="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D3D54"/>
                </a:solidFill>
                <a:latin typeface="Trebuchet MS"/>
                <a:cs typeface="Trebuchet MS"/>
              </a:rPr>
              <a:t>Partnership</a:t>
            </a:r>
            <a:r>
              <a:rPr dirty="0" sz="12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D3D54"/>
                </a:solidFill>
                <a:latin typeface="Trebuchet MS"/>
                <a:cs typeface="Trebuchet MS"/>
              </a:rPr>
              <a:t>therefore</a:t>
            </a:r>
            <a:r>
              <a:rPr dirty="0" sz="1200" spc="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D3D54"/>
                </a:solidFill>
                <a:latin typeface="Trebuchet MS"/>
                <a:cs typeface="Trebuchet MS"/>
              </a:rPr>
              <a:t>forms</a:t>
            </a:r>
            <a:r>
              <a:rPr dirty="0" sz="1200" spc="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80">
                <a:solidFill>
                  <a:srgbClr val="2D3D54"/>
                </a:solidFill>
                <a:latin typeface="Trebuchet MS"/>
                <a:cs typeface="Trebuchet MS"/>
              </a:rPr>
              <a:t>an</a:t>
            </a:r>
            <a:r>
              <a:rPr dirty="0" sz="1200" spc="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D3D54"/>
                </a:solidFill>
                <a:latin typeface="Trebuchet MS"/>
                <a:cs typeface="Trebuchet MS"/>
              </a:rPr>
              <a:t>integral </a:t>
            </a:r>
            <a:r>
              <a:rPr dirty="0" sz="1200" spc="-25">
                <a:solidFill>
                  <a:srgbClr val="2D3D54"/>
                </a:solidFill>
                <a:latin typeface="Trebuchet MS"/>
                <a:cs typeface="Trebuchet MS"/>
              </a:rPr>
              <a:t>component</a:t>
            </a:r>
            <a:r>
              <a:rPr dirty="0" sz="12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D3D54"/>
                </a:solidFill>
                <a:latin typeface="Trebuchet MS"/>
                <a:cs typeface="Trebuchet MS"/>
              </a:rPr>
              <a:t>that</a:t>
            </a:r>
            <a:r>
              <a:rPr dirty="0" sz="12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will</a:t>
            </a:r>
            <a:r>
              <a:rPr dirty="0" sz="12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D3D54"/>
                </a:solidFill>
                <a:latin typeface="Trebuchet MS"/>
                <a:cs typeface="Trebuchet MS"/>
              </a:rPr>
              <a:t>definitely</a:t>
            </a:r>
            <a:r>
              <a:rPr dirty="0" sz="12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D3D54"/>
                </a:solidFill>
                <a:latin typeface="Trebuchet MS"/>
                <a:cs typeface="Trebuchet MS"/>
              </a:rPr>
              <a:t>guarantee</a:t>
            </a:r>
            <a:r>
              <a:rPr dirty="0" sz="12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2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D3D54"/>
                </a:solidFill>
                <a:latin typeface="Trebuchet MS"/>
                <a:cs typeface="Trebuchet MS"/>
              </a:rPr>
              <a:t>sustain</a:t>
            </a:r>
            <a:r>
              <a:rPr dirty="0" sz="12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effective</a:t>
            </a:r>
            <a:r>
              <a:rPr dirty="0" sz="12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D3D54"/>
                </a:solidFill>
                <a:latin typeface="Trebuchet MS"/>
                <a:cs typeface="Trebuchet MS"/>
              </a:rPr>
              <a:t>relationship</a:t>
            </a:r>
            <a:r>
              <a:rPr dirty="0" sz="12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with</a:t>
            </a:r>
            <a:r>
              <a:rPr dirty="0" sz="12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school's </a:t>
            </a:r>
            <a:r>
              <a:rPr dirty="0" sz="1200" spc="-20">
                <a:solidFill>
                  <a:srgbClr val="2D3D54"/>
                </a:solidFill>
                <a:latin typeface="Trebuchet MS"/>
                <a:cs typeface="Trebuchet MS"/>
              </a:rPr>
              <a:t>internal</a:t>
            </a:r>
            <a:r>
              <a:rPr dirty="0" sz="1200" spc="1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200" spc="10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external</a:t>
            </a:r>
            <a:r>
              <a:rPr dirty="0" sz="1200" spc="1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D3D54"/>
                </a:solidFill>
                <a:latin typeface="Trebuchet MS"/>
                <a:cs typeface="Trebuchet MS"/>
              </a:rPr>
              <a:t>stakeholders,</a:t>
            </a:r>
            <a:r>
              <a:rPr dirty="0" sz="1200" spc="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D3D54"/>
                </a:solidFill>
                <a:latin typeface="Trebuchet MS"/>
                <a:cs typeface="Trebuchet MS"/>
              </a:rPr>
              <a:t>leading</a:t>
            </a:r>
            <a:r>
              <a:rPr dirty="0" sz="1200" spc="10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200" spc="10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shared</a:t>
            </a:r>
            <a:r>
              <a:rPr dirty="0" sz="1200" spc="10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D3D54"/>
                </a:solidFill>
                <a:latin typeface="Trebuchet MS"/>
                <a:cs typeface="Trebuchet MS"/>
              </a:rPr>
              <a:t>responsibility</a:t>
            </a:r>
            <a:r>
              <a:rPr dirty="0" sz="1200" spc="10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in</a:t>
            </a:r>
            <a:r>
              <a:rPr dirty="0" sz="1200" spc="1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so</a:t>
            </a:r>
            <a:r>
              <a:rPr dirty="0" sz="1200" spc="10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far</a:t>
            </a:r>
            <a:r>
              <a:rPr dirty="0" sz="1200" spc="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as</a:t>
            </a:r>
            <a:r>
              <a:rPr dirty="0" sz="1200" spc="10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D3D54"/>
                </a:solidFill>
                <a:latin typeface="Trebuchet MS"/>
                <a:cs typeface="Trebuchet MS"/>
              </a:rPr>
              <a:t>Plan </a:t>
            </a:r>
            <a:r>
              <a:rPr dirty="0" sz="1200" spc="-80">
                <a:solidFill>
                  <a:srgbClr val="2D3D54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D3D54"/>
                </a:solidFill>
                <a:latin typeface="Trebuchet MS"/>
                <a:cs typeface="Trebuchet MS"/>
              </a:rPr>
              <a:t>is</a:t>
            </a:r>
            <a:r>
              <a:rPr dirty="0" sz="12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concerned.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1200">
              <a:latin typeface="Trebuchet MS"/>
              <a:cs typeface="Trebuchet MS"/>
            </a:endParaRPr>
          </a:p>
          <a:p>
            <a:pPr marL="13335">
              <a:lnSpc>
                <a:spcPct val="100000"/>
              </a:lnSpc>
            </a:pPr>
            <a:r>
              <a:rPr dirty="0" sz="1200" b="1">
                <a:solidFill>
                  <a:srgbClr val="2D3D54"/>
                </a:solidFill>
                <a:latin typeface="Arial"/>
                <a:cs typeface="Arial"/>
              </a:rPr>
              <a:t>4.11.</a:t>
            </a:r>
            <a:r>
              <a:rPr dirty="0" sz="1200" spc="200" b="1">
                <a:solidFill>
                  <a:srgbClr val="2D3D54"/>
                </a:solidFill>
                <a:latin typeface="Arial"/>
                <a:cs typeface="Arial"/>
              </a:rPr>
              <a:t>  </a:t>
            </a:r>
            <a:r>
              <a:rPr dirty="0" sz="1200" spc="-45" b="1">
                <a:solidFill>
                  <a:srgbClr val="2D3D54"/>
                </a:solidFill>
                <a:latin typeface="Arial"/>
                <a:cs typeface="Arial"/>
              </a:rPr>
              <a:t>Resource</a:t>
            </a:r>
            <a:r>
              <a:rPr dirty="0" sz="1200" spc="-110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D3D54"/>
                </a:solidFill>
                <a:latin typeface="Arial"/>
                <a:cs typeface="Arial"/>
              </a:rPr>
              <a:t>Mobilization</a:t>
            </a:r>
            <a:r>
              <a:rPr dirty="0" sz="1200" spc="-110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45" b="1">
                <a:solidFill>
                  <a:srgbClr val="2D3D54"/>
                </a:solidFill>
                <a:latin typeface="Arial"/>
                <a:cs typeface="Arial"/>
              </a:rPr>
              <a:t>and</a:t>
            </a:r>
            <a:r>
              <a:rPr dirty="0" sz="1200" spc="-110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45" b="1">
                <a:solidFill>
                  <a:srgbClr val="2D3D54"/>
                </a:solidFill>
                <a:latin typeface="Arial"/>
                <a:cs typeface="Arial"/>
              </a:rPr>
              <a:t>Fundraising</a:t>
            </a:r>
            <a:r>
              <a:rPr dirty="0" sz="1200" spc="-114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70" b="1">
                <a:solidFill>
                  <a:srgbClr val="2D3D54"/>
                </a:solidFill>
                <a:latin typeface="Arial"/>
                <a:cs typeface="Arial"/>
              </a:rPr>
              <a:t>by</a:t>
            </a:r>
            <a:r>
              <a:rPr dirty="0" sz="1200" spc="-110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D3D54"/>
                </a:solidFill>
                <a:latin typeface="Arial"/>
                <a:cs typeface="Arial"/>
              </a:rPr>
              <a:t>Potential</a:t>
            </a:r>
            <a:r>
              <a:rPr dirty="0" sz="1200" spc="-114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55" b="1">
                <a:solidFill>
                  <a:srgbClr val="2D3D54"/>
                </a:solidFill>
                <a:latin typeface="Arial"/>
                <a:cs typeface="Arial"/>
              </a:rPr>
              <a:t>Sources</a:t>
            </a:r>
            <a:r>
              <a:rPr dirty="0" sz="1200" spc="-110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40" b="1">
                <a:solidFill>
                  <a:srgbClr val="2D3D54"/>
                </a:solidFill>
                <a:latin typeface="Arial"/>
                <a:cs typeface="Arial"/>
              </a:rPr>
              <a:t>of</a:t>
            </a:r>
            <a:r>
              <a:rPr dirty="0" sz="1200" spc="-114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D3D54"/>
                </a:solidFill>
                <a:latin typeface="Arial"/>
                <a:cs typeface="Arial"/>
              </a:rPr>
              <a:t>Funds</a:t>
            </a:r>
            <a:endParaRPr sz="1200">
              <a:latin typeface="Arial"/>
              <a:cs typeface="Arial"/>
            </a:endParaRPr>
          </a:p>
          <a:p>
            <a:pPr algn="just" marL="13335" marR="5080">
              <a:lnSpc>
                <a:spcPct val="100000"/>
              </a:lnSpc>
              <a:spcBef>
                <a:spcPts val="60"/>
              </a:spcBef>
            </a:pPr>
            <a:r>
              <a:rPr dirty="0" sz="1200" spc="30">
                <a:solidFill>
                  <a:srgbClr val="2D3D54"/>
                </a:solidFill>
                <a:latin typeface="Trebuchet MS"/>
                <a:cs typeface="Trebuchet MS"/>
              </a:rPr>
              <a:t>As</a:t>
            </a:r>
            <a:r>
              <a:rPr dirty="0" sz="1200" spc="-1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D3D54"/>
                </a:solidFill>
                <a:latin typeface="Trebuchet MS"/>
                <a:cs typeface="Trebuchet MS"/>
              </a:rPr>
              <a:t>shown</a:t>
            </a:r>
            <a:r>
              <a:rPr dirty="0" sz="1200" spc="-1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D3D54"/>
                </a:solidFill>
                <a:latin typeface="Trebuchet MS"/>
                <a:cs typeface="Trebuchet MS"/>
              </a:rPr>
              <a:t>in</a:t>
            </a:r>
            <a:r>
              <a:rPr dirty="0" sz="1200" spc="-1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D3D54"/>
                </a:solidFill>
                <a:latin typeface="Trebuchet MS"/>
                <a:cs typeface="Trebuchet MS"/>
              </a:rPr>
              <a:t>table</a:t>
            </a:r>
            <a:r>
              <a:rPr dirty="0" sz="1200" spc="-1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D3D54"/>
                </a:solidFill>
                <a:latin typeface="Trebuchet MS"/>
                <a:cs typeface="Trebuchet MS"/>
              </a:rPr>
              <a:t>14</a:t>
            </a:r>
            <a:r>
              <a:rPr dirty="0" sz="1200" spc="-1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D3D54"/>
                </a:solidFill>
                <a:latin typeface="Trebuchet MS"/>
                <a:cs typeface="Trebuchet MS"/>
              </a:rPr>
              <a:t>below,</a:t>
            </a:r>
            <a:r>
              <a:rPr dirty="0" sz="1200" spc="-2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200" spc="-1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D3D54"/>
                </a:solidFill>
                <a:latin typeface="Trebuchet MS"/>
                <a:cs typeface="Trebuchet MS"/>
              </a:rPr>
              <a:t>budgetary</a:t>
            </a:r>
            <a:r>
              <a:rPr dirty="0" sz="1200" spc="-1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D3D54"/>
                </a:solidFill>
                <a:latin typeface="Trebuchet MS"/>
                <a:cs typeface="Trebuchet MS"/>
              </a:rPr>
              <a:t>projection</a:t>
            </a:r>
            <a:r>
              <a:rPr dirty="0" sz="1200" spc="-1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200" spc="-1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200" spc="-1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D3D54"/>
                </a:solidFill>
                <a:latin typeface="Trebuchet MS"/>
                <a:cs typeface="Trebuchet MS"/>
              </a:rPr>
              <a:t>Plan</a:t>
            </a:r>
            <a:r>
              <a:rPr dirty="0" sz="1200" spc="-1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2D3D54"/>
                </a:solidFill>
                <a:latin typeface="Arial"/>
                <a:cs typeface="Arial"/>
              </a:rPr>
              <a:t>Kshs.</a:t>
            </a:r>
            <a:r>
              <a:rPr dirty="0" sz="1200" spc="-229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D3D54"/>
                </a:solidFill>
                <a:latin typeface="Calibri"/>
                <a:cs typeface="Calibri"/>
              </a:rPr>
              <a:t>203,750,000.00.</a:t>
            </a:r>
            <a:r>
              <a:rPr dirty="0" sz="1200" spc="-85" b="1">
                <a:solidFill>
                  <a:srgbClr val="2D3D54"/>
                </a:solidFill>
                <a:latin typeface="Calibri"/>
                <a:cs typeface="Calibri"/>
              </a:rPr>
              <a:t> </a:t>
            </a:r>
            <a:r>
              <a:rPr dirty="0" sz="1200" spc="-35">
                <a:solidFill>
                  <a:srgbClr val="2D3D54"/>
                </a:solidFill>
                <a:latin typeface="Trebuchet MS"/>
                <a:cs typeface="Trebuchet MS"/>
              </a:rPr>
              <a:t>This</a:t>
            </a:r>
            <a:r>
              <a:rPr dirty="0" sz="1200" spc="-1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D3D54"/>
                </a:solidFill>
                <a:latin typeface="Trebuchet MS"/>
                <a:cs typeface="Trebuchet MS"/>
              </a:rPr>
              <a:t>is</a:t>
            </a:r>
            <a:r>
              <a:rPr dirty="0" sz="1200" spc="-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D3D54"/>
                </a:solidFill>
                <a:latin typeface="Trebuchet MS"/>
                <a:cs typeface="Trebuchet MS"/>
              </a:rPr>
              <a:t>against</a:t>
            </a:r>
            <a:r>
              <a:rPr dirty="0" sz="12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D3D54"/>
                </a:solidFill>
                <a:latin typeface="Trebuchet MS"/>
                <a:cs typeface="Trebuchet MS"/>
              </a:rPr>
              <a:t>annual</a:t>
            </a:r>
            <a:r>
              <a:rPr dirty="0" sz="12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D3D54"/>
                </a:solidFill>
                <a:latin typeface="Trebuchet MS"/>
                <a:cs typeface="Trebuchet MS"/>
              </a:rPr>
              <a:t>resource</a:t>
            </a:r>
            <a:r>
              <a:rPr dirty="0" sz="12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basket</a:t>
            </a:r>
            <a:r>
              <a:rPr dirty="0" sz="12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2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2D3D54"/>
                </a:solidFill>
                <a:latin typeface="Arial"/>
                <a:cs typeface="Arial"/>
              </a:rPr>
              <a:t>Kshs.</a:t>
            </a:r>
            <a:r>
              <a:rPr dirty="0" sz="1200" spc="-114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D3D54"/>
                </a:solidFill>
                <a:latin typeface="Arial"/>
                <a:cs typeface="Arial"/>
              </a:rPr>
              <a:t>119,521,060.00</a:t>
            </a:r>
            <a:r>
              <a:rPr dirty="0" sz="1200" spc="5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85">
                <a:solidFill>
                  <a:srgbClr val="2D3D54"/>
                </a:solidFill>
                <a:latin typeface="Trebuchet MS"/>
                <a:cs typeface="Trebuchet MS"/>
              </a:rPr>
              <a:t>that</a:t>
            </a:r>
            <a:r>
              <a:rPr dirty="0" sz="12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2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D3D54"/>
                </a:solidFill>
                <a:latin typeface="Trebuchet MS"/>
                <a:cs typeface="Trebuchet MS"/>
              </a:rPr>
              <a:t>school</a:t>
            </a:r>
            <a:r>
              <a:rPr dirty="0" sz="12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D3D54"/>
                </a:solidFill>
                <a:latin typeface="Trebuchet MS"/>
                <a:cs typeface="Trebuchet MS"/>
              </a:rPr>
              <a:t>gets</a:t>
            </a:r>
            <a:r>
              <a:rPr dirty="0" sz="12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D3D54"/>
                </a:solidFill>
                <a:latin typeface="Trebuchet MS"/>
                <a:cs typeface="Trebuchet MS"/>
              </a:rPr>
              <a:t>from</a:t>
            </a:r>
            <a:r>
              <a:rPr dirty="0" sz="12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D3D54"/>
                </a:solidFill>
                <a:latin typeface="Trebuchet MS"/>
                <a:cs typeface="Trebuchet MS"/>
              </a:rPr>
              <a:t>parental</a:t>
            </a:r>
            <a:r>
              <a:rPr dirty="0" sz="1200" spc="-5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D3D54"/>
                </a:solidFill>
                <a:latin typeface="Trebuchet MS"/>
                <a:cs typeface="Trebuchet MS"/>
              </a:rPr>
              <a:t>obligations</a:t>
            </a:r>
            <a:r>
              <a:rPr dirty="0" sz="1200" spc="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200" spc="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D3D54"/>
                </a:solidFill>
                <a:latin typeface="Trebuchet MS"/>
                <a:cs typeface="Trebuchet MS"/>
              </a:rPr>
              <a:t>FSE</a:t>
            </a:r>
            <a:r>
              <a:rPr dirty="0" sz="1200" spc="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D3D54"/>
                </a:solidFill>
                <a:latin typeface="Trebuchet MS"/>
                <a:cs typeface="Trebuchet MS"/>
              </a:rPr>
              <a:t>Exchequer</a:t>
            </a:r>
            <a:r>
              <a:rPr dirty="0" sz="1200" spc="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D3D54"/>
                </a:solidFill>
                <a:latin typeface="Trebuchet MS"/>
                <a:cs typeface="Trebuchet MS"/>
              </a:rPr>
              <a:t>disbursements.</a:t>
            </a:r>
            <a:r>
              <a:rPr dirty="0" sz="1200" spc="-2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200" spc="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D3D54"/>
                </a:solidFill>
                <a:latin typeface="Trebuchet MS"/>
                <a:cs typeface="Trebuchet MS"/>
              </a:rPr>
              <a:t>school's</a:t>
            </a:r>
            <a:r>
              <a:rPr dirty="0" sz="1200" spc="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D3D54"/>
                </a:solidFill>
                <a:latin typeface="Trebuchet MS"/>
                <a:cs typeface="Trebuchet MS"/>
              </a:rPr>
              <a:t>fiscal</a:t>
            </a:r>
            <a:r>
              <a:rPr dirty="0" sz="1200" spc="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D3D54"/>
                </a:solidFill>
                <a:latin typeface="Trebuchet MS"/>
                <a:cs typeface="Trebuchet MS"/>
              </a:rPr>
              <a:t>resource</a:t>
            </a:r>
            <a:r>
              <a:rPr dirty="0" sz="1200" spc="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basket</a:t>
            </a:r>
            <a:r>
              <a:rPr dirty="0" sz="1200" spc="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D3D54"/>
                </a:solidFill>
                <a:latin typeface="Trebuchet MS"/>
                <a:cs typeface="Trebuchet MS"/>
              </a:rPr>
              <a:t>is</a:t>
            </a:r>
            <a:r>
              <a:rPr dirty="0" sz="1200" spc="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D3D54"/>
                </a:solidFill>
                <a:latin typeface="Trebuchet MS"/>
                <a:cs typeface="Trebuchet MS"/>
              </a:rPr>
              <a:t>tied</a:t>
            </a:r>
            <a:r>
              <a:rPr dirty="0" sz="1200" spc="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2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specific</a:t>
            </a:r>
            <a:r>
              <a:rPr dirty="0" sz="12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D3D54"/>
                </a:solidFill>
                <a:latin typeface="Trebuchet MS"/>
                <a:cs typeface="Trebuchet MS"/>
              </a:rPr>
              <a:t>vote</a:t>
            </a:r>
            <a:r>
              <a:rPr dirty="0" sz="12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D3D54"/>
                </a:solidFill>
                <a:latin typeface="Trebuchet MS"/>
                <a:cs typeface="Trebuchet MS"/>
              </a:rPr>
              <a:t>heads</a:t>
            </a:r>
            <a:r>
              <a:rPr dirty="0" sz="12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D3D54"/>
                </a:solidFill>
                <a:latin typeface="Trebuchet MS"/>
                <a:cs typeface="Trebuchet MS"/>
              </a:rPr>
              <a:t>including</a:t>
            </a:r>
            <a:r>
              <a:rPr dirty="0" sz="12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D3D54"/>
                </a:solidFill>
                <a:latin typeface="Trebuchet MS"/>
                <a:cs typeface="Trebuchet MS"/>
              </a:rPr>
              <a:t>Maintenance</a:t>
            </a:r>
            <a:r>
              <a:rPr dirty="0" sz="12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2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D3D54"/>
                </a:solidFill>
                <a:latin typeface="Trebuchet MS"/>
                <a:cs typeface="Trebuchet MS"/>
              </a:rPr>
              <a:t>Repairs</a:t>
            </a:r>
            <a:r>
              <a:rPr dirty="0" sz="12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D3D54"/>
                </a:solidFill>
                <a:latin typeface="Trebuchet MS"/>
                <a:cs typeface="Trebuchet MS"/>
              </a:rPr>
              <a:t>(</a:t>
            </a:r>
            <a:r>
              <a:rPr dirty="0" sz="1200" spc="-70" b="1">
                <a:solidFill>
                  <a:srgbClr val="2D3D54"/>
                </a:solidFill>
                <a:latin typeface="Arial"/>
                <a:cs typeface="Arial"/>
              </a:rPr>
              <a:t>Kshs.</a:t>
            </a:r>
            <a:r>
              <a:rPr dirty="0" sz="1200" spc="-180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2D3D54"/>
                </a:solidFill>
                <a:latin typeface="Arial"/>
                <a:cs typeface="Arial"/>
              </a:rPr>
              <a:t>12,800,000.00</a:t>
            </a:r>
            <a:r>
              <a:rPr dirty="0" sz="1200" spc="-20">
                <a:solidFill>
                  <a:srgbClr val="2D3D54"/>
                </a:solidFill>
                <a:latin typeface="Trebuchet MS"/>
                <a:cs typeface="Trebuchet MS"/>
              </a:rPr>
              <a:t>);</a:t>
            </a:r>
            <a:r>
              <a:rPr dirty="0" sz="1200" spc="-2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100">
                <a:solidFill>
                  <a:srgbClr val="2D3D54"/>
                </a:solidFill>
                <a:latin typeface="Trebuchet MS"/>
                <a:cs typeface="Trebuchet MS"/>
              </a:rPr>
              <a:t>EWC</a:t>
            </a:r>
            <a:r>
              <a:rPr dirty="0" sz="12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D3D54"/>
                </a:solidFill>
                <a:latin typeface="Trebuchet MS"/>
                <a:cs typeface="Trebuchet MS"/>
              </a:rPr>
              <a:t>–</a:t>
            </a:r>
            <a:r>
              <a:rPr dirty="0" sz="12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2D3D54"/>
                </a:solidFill>
                <a:latin typeface="Arial"/>
                <a:cs typeface="Arial"/>
              </a:rPr>
              <a:t>Kshs.</a:t>
            </a:r>
            <a:r>
              <a:rPr dirty="0" sz="1200" spc="-40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2D3D54"/>
                </a:solidFill>
                <a:latin typeface="Arial"/>
                <a:cs typeface="Arial"/>
              </a:rPr>
              <a:t>5,456,232.00</a:t>
            </a:r>
            <a:r>
              <a:rPr dirty="0" sz="1200" spc="-20">
                <a:solidFill>
                  <a:srgbClr val="2D3D54"/>
                </a:solidFill>
                <a:latin typeface="Trebuchet MS"/>
                <a:cs typeface="Trebuchet MS"/>
              </a:rPr>
              <a:t>;</a:t>
            </a:r>
            <a:r>
              <a:rPr dirty="0" sz="1200" spc="-2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D3D54"/>
                </a:solidFill>
                <a:latin typeface="Trebuchet MS"/>
                <a:cs typeface="Trebuchet MS"/>
              </a:rPr>
              <a:t>Boarding,</a:t>
            </a:r>
            <a:r>
              <a:rPr dirty="0" sz="1200" spc="-2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D3D54"/>
                </a:solidFill>
                <a:latin typeface="Trebuchet MS"/>
                <a:cs typeface="Trebuchet MS"/>
              </a:rPr>
              <a:t>Equipment</a:t>
            </a:r>
            <a:r>
              <a:rPr dirty="0" sz="12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2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D3D54"/>
                </a:solidFill>
                <a:latin typeface="Trebuchet MS"/>
                <a:cs typeface="Trebuchet MS"/>
              </a:rPr>
              <a:t>Stores</a:t>
            </a:r>
            <a:r>
              <a:rPr dirty="0" sz="12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D3D54"/>
                </a:solidFill>
                <a:latin typeface="Trebuchet MS"/>
                <a:cs typeface="Trebuchet MS"/>
              </a:rPr>
              <a:t>(</a:t>
            </a:r>
            <a:r>
              <a:rPr dirty="0" sz="1200" spc="-70" b="1">
                <a:solidFill>
                  <a:srgbClr val="2D3D54"/>
                </a:solidFill>
                <a:latin typeface="Arial"/>
                <a:cs typeface="Arial"/>
              </a:rPr>
              <a:t>Kshs.</a:t>
            </a:r>
            <a:r>
              <a:rPr dirty="0" sz="1200" spc="-240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2D3D54"/>
                </a:solidFill>
                <a:latin typeface="Arial"/>
                <a:cs typeface="Arial"/>
              </a:rPr>
              <a:t>57,538,790.00</a:t>
            </a:r>
            <a:r>
              <a:rPr dirty="0" sz="1200" spc="-20">
                <a:solidFill>
                  <a:srgbClr val="2D3D54"/>
                </a:solidFill>
                <a:latin typeface="Trebuchet MS"/>
                <a:cs typeface="Trebuchet MS"/>
              </a:rPr>
              <a:t>);</a:t>
            </a:r>
            <a:r>
              <a:rPr dirty="0" sz="1200" spc="-2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D3D54"/>
                </a:solidFill>
                <a:latin typeface="Trebuchet MS"/>
                <a:cs typeface="Trebuchet MS"/>
              </a:rPr>
              <a:t>Personal</a:t>
            </a:r>
            <a:r>
              <a:rPr dirty="0" sz="1200" spc="-1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D3D54"/>
                </a:solidFill>
                <a:latin typeface="Trebuchet MS"/>
                <a:cs typeface="Trebuchet MS"/>
              </a:rPr>
              <a:t>Emoluments</a:t>
            </a:r>
            <a:r>
              <a:rPr dirty="0" sz="12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D3D54"/>
                </a:solidFill>
                <a:latin typeface="Trebuchet MS"/>
                <a:cs typeface="Trebuchet MS"/>
              </a:rPr>
              <a:t>–</a:t>
            </a:r>
            <a:r>
              <a:rPr dirty="0" sz="1200" spc="1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2D3D54"/>
                </a:solidFill>
                <a:latin typeface="Arial"/>
                <a:cs typeface="Arial"/>
              </a:rPr>
              <a:t>Kshs.</a:t>
            </a:r>
            <a:r>
              <a:rPr dirty="0" sz="1200" spc="40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15" b="1">
                <a:solidFill>
                  <a:srgbClr val="2D3D54"/>
                </a:solidFill>
                <a:latin typeface="Arial"/>
                <a:cs typeface="Arial"/>
              </a:rPr>
              <a:t>12,104,560.00;</a:t>
            </a:r>
            <a:r>
              <a:rPr dirty="0" sz="1200" spc="35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65">
                <a:solidFill>
                  <a:srgbClr val="2D3D54"/>
                </a:solidFill>
                <a:latin typeface="Trebuchet MS"/>
                <a:cs typeface="Trebuchet MS"/>
              </a:rPr>
              <a:t>Local</a:t>
            </a:r>
            <a:r>
              <a:rPr dirty="0" sz="12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D3D54"/>
                </a:solidFill>
                <a:latin typeface="Trebuchet MS"/>
                <a:cs typeface="Trebuchet MS"/>
              </a:rPr>
              <a:t>Transport</a:t>
            </a:r>
            <a:r>
              <a:rPr dirty="0" sz="1200" spc="1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D3D54"/>
                </a:solidFill>
                <a:latin typeface="Trebuchet MS"/>
                <a:cs typeface="Trebuchet MS"/>
              </a:rPr>
              <a:t>&amp;</a:t>
            </a:r>
            <a:r>
              <a:rPr dirty="0" sz="12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D3D54"/>
                </a:solidFill>
                <a:latin typeface="Trebuchet MS"/>
                <a:cs typeface="Trebuchet MS"/>
              </a:rPr>
              <a:t>Travel</a:t>
            </a:r>
            <a:r>
              <a:rPr dirty="0" sz="1200" spc="1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D3D54"/>
                </a:solidFill>
                <a:latin typeface="Trebuchet MS"/>
                <a:cs typeface="Trebuchet MS"/>
              </a:rPr>
              <a:t>–</a:t>
            </a:r>
            <a:r>
              <a:rPr dirty="0" sz="1200" spc="1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2D3D54"/>
                </a:solidFill>
                <a:latin typeface="Arial"/>
                <a:cs typeface="Arial"/>
              </a:rPr>
              <a:t>Kshs.</a:t>
            </a:r>
            <a:r>
              <a:rPr dirty="0" sz="1200" spc="40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15" b="1">
                <a:solidFill>
                  <a:srgbClr val="2D3D54"/>
                </a:solidFill>
                <a:latin typeface="Arial"/>
                <a:cs typeface="Arial"/>
              </a:rPr>
              <a:t>4,555,520.00;</a:t>
            </a:r>
            <a:r>
              <a:rPr dirty="0" sz="1200" spc="35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55">
                <a:solidFill>
                  <a:srgbClr val="2D3D54"/>
                </a:solidFill>
                <a:latin typeface="Trebuchet MS"/>
                <a:cs typeface="Trebuchet MS"/>
              </a:rPr>
              <a:t>Activity</a:t>
            </a:r>
            <a:r>
              <a:rPr dirty="0" sz="1200" spc="1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D3D54"/>
                </a:solidFill>
                <a:latin typeface="Trebuchet MS"/>
                <a:cs typeface="Trebuchet MS"/>
              </a:rPr>
              <a:t>(</a:t>
            </a:r>
            <a:r>
              <a:rPr dirty="0" sz="1200" spc="-70" b="1">
                <a:solidFill>
                  <a:srgbClr val="2D3D54"/>
                </a:solidFill>
                <a:latin typeface="Arial"/>
                <a:cs typeface="Arial"/>
              </a:rPr>
              <a:t>Kshs.</a:t>
            </a:r>
            <a:r>
              <a:rPr dirty="0" sz="1200" spc="-40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D3D54"/>
                </a:solidFill>
                <a:latin typeface="Arial"/>
                <a:cs typeface="Arial"/>
              </a:rPr>
              <a:t>1,680,800.00);</a:t>
            </a:r>
            <a:r>
              <a:rPr dirty="0" sz="1200" spc="-95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90">
                <a:solidFill>
                  <a:srgbClr val="2D3D54"/>
                </a:solidFill>
                <a:latin typeface="Trebuchet MS"/>
                <a:cs typeface="Trebuchet MS"/>
              </a:rPr>
              <a:t>Teaching/Learning</a:t>
            </a:r>
            <a:r>
              <a:rPr dirty="0" sz="12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D3D54"/>
                </a:solidFill>
                <a:latin typeface="Trebuchet MS"/>
                <a:cs typeface="Trebuchet MS"/>
              </a:rPr>
              <a:t>Materials</a:t>
            </a:r>
            <a:r>
              <a:rPr dirty="0" sz="12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D3D54"/>
                </a:solidFill>
                <a:latin typeface="Trebuchet MS"/>
                <a:cs typeface="Trebuchet MS"/>
              </a:rPr>
              <a:t>–</a:t>
            </a:r>
            <a:r>
              <a:rPr dirty="0" sz="12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2D3D54"/>
                </a:solidFill>
                <a:latin typeface="Arial"/>
                <a:cs typeface="Arial"/>
              </a:rPr>
              <a:t>Kshs.</a:t>
            </a:r>
            <a:r>
              <a:rPr dirty="0" sz="1200" spc="-95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15" b="1">
                <a:solidFill>
                  <a:srgbClr val="2D3D54"/>
                </a:solidFill>
                <a:latin typeface="Arial"/>
                <a:cs typeface="Arial"/>
              </a:rPr>
              <a:t>5,452,000.00;</a:t>
            </a:r>
            <a:r>
              <a:rPr dirty="0" sz="1200" spc="-95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45">
                <a:solidFill>
                  <a:srgbClr val="2D3D54"/>
                </a:solidFill>
                <a:latin typeface="Trebuchet MS"/>
                <a:cs typeface="Trebuchet MS"/>
              </a:rPr>
              <a:t>Administration</a:t>
            </a:r>
            <a:r>
              <a:rPr dirty="0" sz="12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Costs</a:t>
            </a:r>
            <a:r>
              <a:rPr dirty="0" sz="12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0" b="1">
                <a:solidFill>
                  <a:srgbClr val="2D3D54"/>
                </a:solidFill>
                <a:latin typeface="Arial"/>
                <a:cs typeface="Arial"/>
              </a:rPr>
              <a:t>–</a:t>
            </a:r>
            <a:r>
              <a:rPr dirty="0" sz="1200" spc="-35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75" b="1">
                <a:solidFill>
                  <a:srgbClr val="2D3D54"/>
                </a:solidFill>
                <a:latin typeface="Arial"/>
                <a:cs typeface="Arial"/>
              </a:rPr>
              <a:t>Kshs.</a:t>
            </a:r>
            <a:r>
              <a:rPr dirty="0" sz="1200" spc="45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15" b="1">
                <a:solidFill>
                  <a:srgbClr val="2D3D54"/>
                </a:solidFill>
                <a:latin typeface="Arial"/>
                <a:cs typeface="Arial"/>
              </a:rPr>
              <a:t>8,259,850;</a:t>
            </a:r>
            <a:r>
              <a:rPr dirty="0" sz="1200" spc="45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60">
                <a:solidFill>
                  <a:srgbClr val="2D3D54"/>
                </a:solidFill>
                <a:latin typeface="Trebuchet MS"/>
                <a:cs typeface="Trebuchet MS"/>
              </a:rPr>
              <a:t>Medical</a:t>
            </a:r>
            <a:r>
              <a:rPr dirty="0" sz="1200" spc="1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D3D54"/>
                </a:solidFill>
                <a:latin typeface="Trebuchet MS"/>
                <a:cs typeface="Trebuchet MS"/>
              </a:rPr>
              <a:t>-</a:t>
            </a:r>
            <a:r>
              <a:rPr dirty="0" sz="1200" spc="1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2D3D54"/>
                </a:solidFill>
                <a:latin typeface="Arial"/>
                <a:cs typeface="Arial"/>
              </a:rPr>
              <a:t>Kshs.</a:t>
            </a:r>
            <a:r>
              <a:rPr dirty="0" sz="1200" spc="45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15" b="1">
                <a:solidFill>
                  <a:srgbClr val="2D3D54"/>
                </a:solidFill>
                <a:latin typeface="Arial"/>
                <a:cs typeface="Arial"/>
              </a:rPr>
              <a:t>400,000.00;</a:t>
            </a:r>
            <a:r>
              <a:rPr dirty="0" sz="1200" spc="45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40" b="1">
                <a:solidFill>
                  <a:srgbClr val="2D3D54"/>
                </a:solidFill>
                <a:latin typeface="Arial"/>
                <a:cs typeface="Arial"/>
              </a:rPr>
              <a:t>and</a:t>
            </a:r>
            <a:r>
              <a:rPr dirty="0" sz="1200" spc="170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70">
                <a:solidFill>
                  <a:srgbClr val="2D3D54"/>
                </a:solidFill>
                <a:latin typeface="Trebuchet MS"/>
                <a:cs typeface="Trebuchet MS"/>
              </a:rPr>
              <a:t>Tuition</a:t>
            </a:r>
            <a:r>
              <a:rPr dirty="0" sz="1200" spc="1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D3D54"/>
                </a:solidFill>
                <a:latin typeface="Trebuchet MS"/>
                <a:cs typeface="Trebuchet MS"/>
              </a:rPr>
              <a:t>-</a:t>
            </a:r>
            <a:r>
              <a:rPr dirty="0" sz="1200" spc="1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2D3D54"/>
                </a:solidFill>
                <a:latin typeface="Arial"/>
                <a:cs typeface="Arial"/>
              </a:rPr>
              <a:t>Kshs.</a:t>
            </a:r>
            <a:r>
              <a:rPr dirty="0" sz="1200" spc="45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15" b="1">
                <a:solidFill>
                  <a:srgbClr val="2D3D54"/>
                </a:solidFill>
                <a:latin typeface="Arial"/>
                <a:cs typeface="Arial"/>
              </a:rPr>
              <a:t>6,352,752.00;</a:t>
            </a:r>
            <a:r>
              <a:rPr dirty="0" sz="1200" spc="45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70">
                <a:solidFill>
                  <a:srgbClr val="2D3D54"/>
                </a:solidFill>
                <a:latin typeface="Trebuchet MS"/>
                <a:cs typeface="Trebuchet MS"/>
              </a:rPr>
              <a:t>Fees</a:t>
            </a:r>
            <a:r>
              <a:rPr dirty="0" sz="1200" spc="-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D3D54"/>
                </a:solidFill>
                <a:latin typeface="Trebuchet MS"/>
                <a:cs typeface="Trebuchet MS"/>
              </a:rPr>
              <a:t>Default</a:t>
            </a:r>
            <a:r>
              <a:rPr dirty="0" sz="1200" spc="-1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D3D54"/>
                </a:solidFill>
                <a:latin typeface="Trebuchet MS"/>
                <a:cs typeface="Trebuchet MS"/>
              </a:rPr>
              <a:t>Provisions</a:t>
            </a:r>
            <a:r>
              <a:rPr dirty="0" sz="1200" spc="-1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0" b="1">
                <a:solidFill>
                  <a:srgbClr val="2D3D54"/>
                </a:solidFill>
                <a:latin typeface="Arial"/>
                <a:cs typeface="Arial"/>
              </a:rPr>
              <a:t>–</a:t>
            </a:r>
            <a:r>
              <a:rPr dirty="0" sz="1200" spc="-135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75" b="1">
                <a:solidFill>
                  <a:srgbClr val="2D3D54"/>
                </a:solidFill>
                <a:latin typeface="Arial"/>
                <a:cs typeface="Arial"/>
              </a:rPr>
              <a:t>Kshs.</a:t>
            </a:r>
            <a:r>
              <a:rPr dirty="0" sz="1200" spc="-254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D3D54"/>
                </a:solidFill>
                <a:latin typeface="Arial"/>
                <a:cs typeface="Arial"/>
              </a:rPr>
              <a:t>9,011,806.00</a:t>
            </a:r>
            <a:r>
              <a:rPr dirty="0" sz="1200" spc="-140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200" spc="-1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D3D54"/>
                </a:solidFill>
                <a:latin typeface="Trebuchet MS"/>
                <a:cs typeface="Trebuchet MS"/>
              </a:rPr>
              <a:t>Provisions</a:t>
            </a:r>
            <a:r>
              <a:rPr dirty="0" sz="1200" spc="-1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D3D54"/>
                </a:solidFill>
                <a:latin typeface="Trebuchet MS"/>
                <a:cs typeface="Trebuchet MS"/>
              </a:rPr>
              <a:t>for</a:t>
            </a:r>
            <a:r>
              <a:rPr dirty="0" sz="1200" spc="-1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D3D54"/>
                </a:solidFill>
                <a:latin typeface="Trebuchet MS"/>
                <a:cs typeface="Trebuchet MS"/>
              </a:rPr>
              <a:t>Creditors</a:t>
            </a:r>
            <a:r>
              <a:rPr dirty="0" sz="1200" spc="-1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2D3D54"/>
                </a:solidFill>
                <a:latin typeface="Trebuchet MS"/>
                <a:cs typeface="Trebuchet MS"/>
              </a:rPr>
              <a:t>–</a:t>
            </a:r>
            <a:r>
              <a:rPr dirty="0" sz="1200" spc="-1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2D3D54"/>
                </a:solidFill>
                <a:latin typeface="Arial"/>
                <a:cs typeface="Arial"/>
              </a:rPr>
              <a:t>Kshs.</a:t>
            </a:r>
            <a:r>
              <a:rPr dirty="0" sz="1200" spc="-254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D3D54"/>
                </a:solidFill>
                <a:latin typeface="Arial"/>
                <a:cs typeface="Arial"/>
              </a:rPr>
              <a:t>2,615,102.00.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1200">
              <a:latin typeface="Arial"/>
              <a:cs typeface="Arial"/>
            </a:endParaRPr>
          </a:p>
          <a:p>
            <a:pPr algn="just" marL="13335" marR="5080">
              <a:lnSpc>
                <a:spcPct val="100000"/>
              </a:lnSpc>
            </a:pPr>
            <a:r>
              <a:rPr dirty="0" sz="1200" spc="-175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200" spc="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D3D54"/>
                </a:solidFill>
                <a:latin typeface="Trebuchet MS"/>
                <a:cs typeface="Trebuchet MS"/>
              </a:rPr>
              <a:t>fully</a:t>
            </a:r>
            <a:r>
              <a:rPr dirty="0" sz="1200" spc="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D3D54"/>
                </a:solidFill>
                <a:latin typeface="Trebuchet MS"/>
                <a:cs typeface="Trebuchet MS"/>
              </a:rPr>
              <a:t>implement</a:t>
            </a:r>
            <a:r>
              <a:rPr dirty="0" sz="1200" spc="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200" spc="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D3D54"/>
                </a:solidFill>
                <a:latin typeface="Trebuchet MS"/>
                <a:cs typeface="Trebuchet MS"/>
              </a:rPr>
              <a:t>strategies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55">
                <a:solidFill>
                  <a:srgbClr val="2D3D54"/>
                </a:solidFill>
                <a:latin typeface="Trebuchet MS"/>
                <a:cs typeface="Trebuchet MS"/>
              </a:rPr>
              <a:t>in</a:t>
            </a:r>
            <a:r>
              <a:rPr dirty="0" sz="1200" spc="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D3D54"/>
                </a:solidFill>
                <a:latin typeface="Trebuchet MS"/>
                <a:cs typeface="Trebuchet MS"/>
              </a:rPr>
              <a:t>this</a:t>
            </a:r>
            <a:r>
              <a:rPr dirty="0" sz="12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2D3D54"/>
                </a:solidFill>
                <a:latin typeface="Trebuchet MS"/>
                <a:cs typeface="Trebuchet MS"/>
              </a:rPr>
              <a:t>Plan</a:t>
            </a:r>
            <a:r>
              <a:rPr dirty="0" sz="1200" spc="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200" spc="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D3D54"/>
                </a:solidFill>
                <a:latin typeface="Trebuchet MS"/>
                <a:cs typeface="Trebuchet MS"/>
              </a:rPr>
              <a:t>bridge</a:t>
            </a:r>
            <a:r>
              <a:rPr dirty="0" sz="1200" spc="7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200" spc="7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D3D54"/>
                </a:solidFill>
                <a:latin typeface="Trebuchet MS"/>
                <a:cs typeface="Trebuchet MS"/>
              </a:rPr>
              <a:t>resource</a:t>
            </a:r>
            <a:r>
              <a:rPr dirty="0" sz="1200" spc="7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220">
                <a:solidFill>
                  <a:srgbClr val="2D3D54"/>
                </a:solidFill>
                <a:latin typeface="Trebuchet MS"/>
                <a:cs typeface="Trebuchet MS"/>
              </a:rPr>
              <a:t>gap,</a:t>
            </a:r>
            <a:r>
              <a:rPr dirty="0" sz="1200" spc="1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D3D54"/>
                </a:solidFill>
                <a:latin typeface="Trebuchet MS"/>
                <a:cs typeface="Trebuchet MS"/>
              </a:rPr>
              <a:t>therefore,</a:t>
            </a:r>
            <a:r>
              <a:rPr dirty="0" sz="1200" spc="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200" spc="7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school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has</a:t>
            </a:r>
            <a:r>
              <a:rPr dirty="0" sz="1200" spc="27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devised</a:t>
            </a:r>
            <a:r>
              <a:rPr dirty="0" sz="1200" spc="2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mechanisms</a:t>
            </a:r>
            <a:r>
              <a:rPr dirty="0" sz="1200" spc="2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200" spc="2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diversifying</a:t>
            </a:r>
            <a:r>
              <a:rPr dirty="0" sz="1200" spc="27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its</a:t>
            </a:r>
            <a:r>
              <a:rPr dirty="0" sz="1200" spc="2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funding</a:t>
            </a:r>
            <a:r>
              <a:rPr dirty="0" sz="1200" spc="2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portfolio</a:t>
            </a:r>
            <a:r>
              <a:rPr dirty="0" sz="1200" spc="2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by</a:t>
            </a:r>
            <a:r>
              <a:rPr dirty="0" sz="1200" spc="2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among</a:t>
            </a:r>
            <a:r>
              <a:rPr dirty="0" sz="1200" spc="27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others:</a:t>
            </a:r>
            <a:endParaRPr sz="1200">
              <a:latin typeface="Trebuchet MS"/>
              <a:cs typeface="Trebuchet MS"/>
            </a:endParaRPr>
          </a:p>
          <a:p>
            <a:pPr algn="just" marL="313690" marR="20320" indent="-301625">
              <a:lnSpc>
                <a:spcPct val="104200"/>
              </a:lnSpc>
              <a:spcBef>
                <a:spcPts val="10"/>
              </a:spcBef>
              <a:buFont typeface="Wingdings"/>
              <a:buChar char=""/>
              <a:tabLst>
                <a:tab pos="314960" algn="l"/>
              </a:tabLst>
            </a:pPr>
            <a:r>
              <a:rPr dirty="0" sz="1200" spc="-65">
                <a:solidFill>
                  <a:srgbClr val="2D3D54"/>
                </a:solidFill>
                <a:latin typeface="Trebuchet MS"/>
                <a:cs typeface="Trebuchet MS"/>
              </a:rPr>
              <a:t>Enhancement</a:t>
            </a:r>
            <a:r>
              <a:rPr dirty="0" sz="12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2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2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school's</a:t>
            </a:r>
            <a:r>
              <a:rPr dirty="0" sz="12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D3D54"/>
                </a:solidFill>
                <a:latin typeface="Trebuchet MS"/>
                <a:cs typeface="Trebuchet MS"/>
              </a:rPr>
              <a:t>budget</a:t>
            </a:r>
            <a:r>
              <a:rPr dirty="0" sz="1200" spc="-30">
                <a:solidFill>
                  <a:srgbClr val="2D3D54"/>
                </a:solidFill>
                <a:latin typeface="Trebuchet MS"/>
                <a:cs typeface="Trebuchet MS"/>
              </a:rPr>
              <a:t> through </a:t>
            </a:r>
            <a:r>
              <a:rPr dirty="0" sz="1200" spc="-55">
                <a:solidFill>
                  <a:srgbClr val="2D3D54"/>
                </a:solidFill>
                <a:latin typeface="Trebuchet MS"/>
                <a:cs typeface="Trebuchet MS"/>
              </a:rPr>
              <a:t>enhanced</a:t>
            </a:r>
            <a:r>
              <a:rPr dirty="0" sz="12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D3D54"/>
                </a:solidFill>
                <a:latin typeface="Trebuchet MS"/>
                <a:cs typeface="Trebuchet MS"/>
              </a:rPr>
              <a:t>collection</a:t>
            </a:r>
            <a:r>
              <a:rPr dirty="0" sz="12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2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school</a:t>
            </a:r>
            <a:r>
              <a:rPr dirty="0" sz="12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D3D54"/>
                </a:solidFill>
                <a:latin typeface="Trebuchet MS"/>
                <a:cs typeface="Trebuchet MS"/>
              </a:rPr>
              <a:t>fees</a:t>
            </a:r>
            <a:r>
              <a:rPr dirty="0" sz="12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D3D54"/>
                </a:solidFill>
                <a:latin typeface="Trebuchet MS"/>
                <a:cs typeface="Trebuchet MS"/>
              </a:rPr>
              <a:t>due </a:t>
            </a:r>
            <a:r>
              <a:rPr dirty="0" sz="1200" spc="-25">
                <a:solidFill>
                  <a:srgbClr val="2D3D54"/>
                </a:solidFill>
                <a:latin typeface="Trebuchet MS"/>
                <a:cs typeface="Trebuchet MS"/>
              </a:rPr>
              <a:t>	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from</a:t>
            </a:r>
            <a:r>
              <a:rPr dirty="0" sz="1200" spc="5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D3D54"/>
                </a:solidFill>
                <a:latin typeface="Trebuchet MS"/>
                <a:cs typeface="Trebuchet MS"/>
              </a:rPr>
              <a:t>parent/guardians/sponsors</a:t>
            </a:r>
            <a:r>
              <a:rPr dirty="0" sz="1200" spc="5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200" spc="5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D3D54"/>
                </a:solidFill>
                <a:latin typeface="Trebuchet MS"/>
                <a:cs typeface="Trebuchet MS"/>
              </a:rPr>
              <a:t>engaging</a:t>
            </a:r>
            <a:r>
              <a:rPr dirty="0" sz="1200" spc="5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200" spc="5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MoE</a:t>
            </a:r>
            <a:r>
              <a:rPr dirty="0" sz="1200" spc="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for</a:t>
            </a:r>
            <a:r>
              <a:rPr dirty="0" sz="1200" spc="5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D3D54"/>
                </a:solidFill>
                <a:latin typeface="Trebuchet MS"/>
                <a:cs typeface="Trebuchet MS"/>
              </a:rPr>
              <a:t>increase</a:t>
            </a:r>
            <a:r>
              <a:rPr dirty="0" sz="1200" spc="5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in</a:t>
            </a:r>
            <a:r>
              <a:rPr dirty="0" sz="1200" spc="5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D3D54"/>
                </a:solidFill>
                <a:latin typeface="Trebuchet MS"/>
                <a:cs typeface="Trebuchet MS"/>
              </a:rPr>
              <a:t>Government </a:t>
            </a:r>
            <a:r>
              <a:rPr dirty="0" sz="1200" spc="-30">
                <a:solidFill>
                  <a:srgbClr val="2D3D54"/>
                </a:solidFill>
                <a:latin typeface="Trebuchet MS"/>
                <a:cs typeface="Trebuchet MS"/>
              </a:rPr>
              <a:t>	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funding</a:t>
            </a:r>
            <a:r>
              <a:rPr dirty="0" sz="12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D3D54"/>
                </a:solidFill>
                <a:latin typeface="Trebuchet MS"/>
                <a:cs typeface="Trebuchet MS"/>
              </a:rPr>
              <a:t>through</a:t>
            </a:r>
            <a:r>
              <a:rPr dirty="0" sz="12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increased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D3D54"/>
                </a:solidFill>
                <a:latin typeface="Trebuchet MS"/>
                <a:cs typeface="Trebuchet MS"/>
              </a:rPr>
              <a:t>allocations</a:t>
            </a:r>
            <a:r>
              <a:rPr dirty="0" sz="12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D3D54"/>
                </a:solidFill>
                <a:latin typeface="Trebuchet MS"/>
                <a:cs typeface="Trebuchet MS"/>
              </a:rPr>
              <a:t>Grants-</a:t>
            </a:r>
            <a:r>
              <a:rPr dirty="0" sz="1200" spc="-40">
                <a:solidFill>
                  <a:srgbClr val="2D3D54"/>
                </a:solidFill>
                <a:latin typeface="Trebuchet MS"/>
                <a:cs typeface="Trebuchet MS"/>
              </a:rPr>
              <a:t>in-</a:t>
            </a:r>
            <a:r>
              <a:rPr dirty="0" sz="1200" spc="-35">
                <a:solidFill>
                  <a:srgbClr val="2D3D54"/>
                </a:solidFill>
                <a:latin typeface="Trebuchet MS"/>
                <a:cs typeface="Trebuchet MS"/>
              </a:rPr>
              <a:t>Aid</a:t>
            </a:r>
            <a:r>
              <a:rPr dirty="0" sz="12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to 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2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School;</a:t>
            </a:r>
            <a:endParaRPr sz="1200">
              <a:latin typeface="Trebuchet MS"/>
              <a:cs typeface="Trebuchet MS"/>
            </a:endParaRPr>
          </a:p>
          <a:p>
            <a:pPr algn="just" marL="313690" marR="20320" indent="-301625">
              <a:lnSpc>
                <a:spcPct val="104200"/>
              </a:lnSpc>
              <a:buFont typeface="Wingdings"/>
              <a:buChar char=""/>
              <a:tabLst>
                <a:tab pos="314960" algn="l"/>
              </a:tabLst>
            </a:pPr>
            <a:r>
              <a:rPr dirty="0" sz="1200" spc="-25">
                <a:solidFill>
                  <a:srgbClr val="2D3D54"/>
                </a:solidFill>
                <a:latin typeface="Trebuchet MS"/>
                <a:cs typeface="Trebuchet MS"/>
              </a:rPr>
              <a:t>Prudent</a:t>
            </a:r>
            <a:r>
              <a:rPr dirty="0" sz="12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D3D54"/>
                </a:solidFill>
                <a:latin typeface="Trebuchet MS"/>
                <a:cs typeface="Trebuchet MS"/>
              </a:rPr>
              <a:t>utilization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D3D54"/>
                </a:solidFill>
                <a:latin typeface="Trebuchet MS"/>
                <a:cs typeface="Trebuchet MS"/>
              </a:rPr>
              <a:t>available</a:t>
            </a:r>
            <a:r>
              <a:rPr dirty="0" sz="12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D3D54"/>
                </a:solidFill>
                <a:latin typeface="Trebuchet MS"/>
                <a:cs typeface="Trebuchet MS"/>
              </a:rPr>
              <a:t>resources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D3D54"/>
                </a:solidFill>
                <a:latin typeface="Trebuchet MS"/>
                <a:cs typeface="Trebuchet MS"/>
              </a:rPr>
              <a:t>investing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D3D54"/>
                </a:solidFill>
                <a:latin typeface="Trebuchet MS"/>
                <a:cs typeface="Trebuchet MS"/>
              </a:rPr>
              <a:t>savings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D3D54"/>
                </a:solidFill>
                <a:latin typeface="Trebuchet MS"/>
                <a:cs typeface="Trebuchet MS"/>
              </a:rPr>
              <a:t>made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in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other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D3D54"/>
                </a:solidFill>
                <a:latin typeface="Trebuchet MS"/>
                <a:cs typeface="Trebuchet MS"/>
              </a:rPr>
              <a:t>more </a:t>
            </a:r>
            <a:r>
              <a:rPr dirty="0" sz="1200" spc="-20">
                <a:solidFill>
                  <a:srgbClr val="2D3D54"/>
                </a:solidFill>
                <a:latin typeface="Trebuchet MS"/>
                <a:cs typeface="Trebuchet MS"/>
              </a:rPr>
              <a:t>	</a:t>
            </a:r>
            <a:r>
              <a:rPr dirty="0" sz="1200" spc="-55">
                <a:solidFill>
                  <a:srgbClr val="2D3D54"/>
                </a:solidFill>
                <a:latin typeface="Trebuchet MS"/>
                <a:cs typeface="Trebuchet MS"/>
              </a:rPr>
              <a:t>pressing</a:t>
            </a:r>
            <a:r>
              <a:rPr dirty="0" sz="12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D3D54"/>
                </a:solidFill>
                <a:latin typeface="Trebuchet MS"/>
                <a:cs typeface="Trebuchet MS"/>
              </a:rPr>
              <a:t>areas</a:t>
            </a:r>
            <a:r>
              <a:rPr dirty="0" sz="12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2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D3D54"/>
                </a:solidFill>
                <a:latin typeface="Trebuchet MS"/>
                <a:cs typeface="Trebuchet MS"/>
              </a:rPr>
              <a:t>needs</a:t>
            </a:r>
            <a:r>
              <a:rPr dirty="0" sz="12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D3D54"/>
                </a:solidFill>
                <a:latin typeface="Trebuchet MS"/>
                <a:cs typeface="Trebuchet MS"/>
              </a:rPr>
              <a:t>as</a:t>
            </a:r>
            <a:r>
              <a:rPr dirty="0" sz="12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D3D54"/>
                </a:solidFill>
                <a:latin typeface="Trebuchet MS"/>
                <a:cs typeface="Trebuchet MS"/>
              </a:rPr>
              <a:t>per</a:t>
            </a:r>
            <a:r>
              <a:rPr dirty="0" sz="12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2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Plan.</a:t>
            </a:r>
            <a:endParaRPr sz="1200">
              <a:latin typeface="Trebuchet MS"/>
              <a:cs typeface="Trebuchet MS"/>
            </a:endParaRPr>
          </a:p>
          <a:p>
            <a:pPr algn="just" marL="313690" marR="6985" indent="-301625">
              <a:lnSpc>
                <a:spcPct val="104200"/>
              </a:lnSpc>
              <a:buFont typeface="Wingdings"/>
              <a:buChar char=""/>
              <a:tabLst>
                <a:tab pos="314960" algn="l"/>
              </a:tabLst>
            </a:pPr>
            <a:r>
              <a:rPr dirty="0" sz="1200" spc="-50">
                <a:solidFill>
                  <a:srgbClr val="2D3D54"/>
                </a:solidFill>
                <a:latin typeface="Trebuchet MS"/>
                <a:cs typeface="Trebuchet MS"/>
              </a:rPr>
              <a:t>Diversification</a:t>
            </a:r>
            <a:r>
              <a:rPr dirty="0" sz="1200" spc="-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200" spc="-30">
                <a:solidFill>
                  <a:srgbClr val="2D3D54"/>
                </a:solidFill>
                <a:latin typeface="Trebuchet MS"/>
                <a:cs typeface="Trebuchet MS"/>
              </a:rPr>
              <a:t> sources</a:t>
            </a:r>
            <a:r>
              <a:rPr dirty="0" sz="12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2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funding</a:t>
            </a:r>
            <a:r>
              <a:rPr dirty="0" sz="12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D3D54"/>
                </a:solidFill>
                <a:latin typeface="Trebuchet MS"/>
                <a:cs typeface="Trebuchet MS"/>
              </a:rPr>
              <a:t>through</a:t>
            </a:r>
            <a:r>
              <a:rPr dirty="0" sz="12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D3D54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2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D3D54"/>
                </a:solidFill>
                <a:latin typeface="Trebuchet MS"/>
                <a:cs typeface="Trebuchet MS"/>
              </a:rPr>
              <a:t>resource</a:t>
            </a:r>
            <a:r>
              <a:rPr dirty="0" sz="12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D3D54"/>
                </a:solidFill>
                <a:latin typeface="Trebuchet MS"/>
                <a:cs typeface="Trebuchet MS"/>
              </a:rPr>
              <a:t>mobilization 	strategies</a:t>
            </a:r>
            <a:r>
              <a:rPr dirty="0" sz="12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which</a:t>
            </a:r>
            <a:r>
              <a:rPr dirty="0" sz="12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will</a:t>
            </a:r>
            <a:r>
              <a:rPr dirty="0" sz="12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D3D54"/>
                </a:solidFill>
                <a:latin typeface="Trebuchet MS"/>
                <a:cs typeface="Trebuchet MS"/>
              </a:rPr>
              <a:t>include</a:t>
            </a:r>
            <a:r>
              <a:rPr dirty="0" sz="12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but</a:t>
            </a:r>
            <a:r>
              <a:rPr dirty="0" sz="12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not</a:t>
            </a:r>
            <a:r>
              <a:rPr dirty="0" sz="12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D3D54"/>
                </a:solidFill>
                <a:latin typeface="Trebuchet MS"/>
                <a:cs typeface="Trebuchet MS"/>
              </a:rPr>
              <a:t>limited</a:t>
            </a:r>
            <a:r>
              <a:rPr dirty="0" sz="12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D3D54"/>
                </a:solidFill>
                <a:latin typeface="Trebuchet MS"/>
                <a:cs typeface="Trebuchet MS"/>
              </a:rPr>
              <a:t>to:</a:t>
            </a:r>
            <a:r>
              <a:rPr dirty="0" sz="1200" spc="-5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D3D54"/>
                </a:solidFill>
                <a:latin typeface="Trebuchet MS"/>
                <a:cs typeface="Trebuchet MS"/>
              </a:rPr>
              <a:t>development</a:t>
            </a:r>
            <a:r>
              <a:rPr dirty="0" sz="12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of </a:t>
            </a:r>
            <a:r>
              <a:rPr dirty="0" sz="1200" spc="-35">
                <a:solidFill>
                  <a:srgbClr val="2D3D54"/>
                </a:solidFill>
                <a:latin typeface="Trebuchet MS"/>
                <a:cs typeface="Trebuchet MS"/>
              </a:rPr>
              <a:t>funding</a:t>
            </a:r>
            <a:r>
              <a:rPr dirty="0" sz="12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2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D3D54"/>
                </a:solidFill>
                <a:latin typeface="Trebuchet MS"/>
                <a:cs typeface="Trebuchet MS"/>
              </a:rPr>
              <a:t>grant </a:t>
            </a:r>
            <a:r>
              <a:rPr dirty="0" sz="1200" spc="-20">
                <a:solidFill>
                  <a:srgbClr val="2D3D54"/>
                </a:solidFill>
                <a:latin typeface="Trebuchet MS"/>
                <a:cs typeface="Trebuchet MS"/>
              </a:rPr>
              <a:t>	</a:t>
            </a:r>
            <a:r>
              <a:rPr dirty="0" sz="1200" spc="-45">
                <a:solidFill>
                  <a:srgbClr val="2D3D54"/>
                </a:solidFill>
                <a:latin typeface="Trebuchet MS"/>
                <a:cs typeface="Trebuchet MS"/>
              </a:rPr>
              <a:t>proposals,</a:t>
            </a:r>
            <a:r>
              <a:rPr dirty="0" sz="1200" spc="-50">
                <a:solidFill>
                  <a:srgbClr val="2D3D54"/>
                </a:solidFill>
                <a:latin typeface="Trebuchet MS"/>
                <a:cs typeface="Trebuchet MS"/>
              </a:rPr>
              <a:t> strengthening</a:t>
            </a:r>
            <a:r>
              <a:rPr dirty="0" sz="1200" spc="-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D3D54"/>
                </a:solidFill>
                <a:latin typeface="Trebuchet MS"/>
                <a:cs typeface="Trebuchet MS"/>
              </a:rPr>
              <a:t>partnerships</a:t>
            </a:r>
            <a:r>
              <a:rPr dirty="0" sz="12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2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D3D54"/>
                </a:solidFill>
                <a:latin typeface="Trebuchet MS"/>
                <a:cs typeface="Trebuchet MS"/>
              </a:rPr>
              <a:t>linkages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with</a:t>
            </a:r>
            <a:r>
              <a:rPr dirty="0" sz="12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D3D54"/>
                </a:solidFill>
                <a:latin typeface="Trebuchet MS"/>
                <a:cs typeface="Trebuchet MS"/>
              </a:rPr>
              <a:t>potential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D3D54"/>
                </a:solidFill>
                <a:latin typeface="Trebuchet MS"/>
                <a:cs typeface="Trebuchet MS"/>
              </a:rPr>
              <a:t>strategic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D3D54"/>
                </a:solidFill>
                <a:latin typeface="Trebuchet MS"/>
                <a:cs typeface="Trebuchet MS"/>
              </a:rPr>
              <a:t>partners, </a:t>
            </a:r>
            <a:r>
              <a:rPr dirty="0" sz="1200" spc="-35">
                <a:solidFill>
                  <a:srgbClr val="2D3D54"/>
                </a:solidFill>
                <a:latin typeface="Trebuchet MS"/>
                <a:cs typeface="Trebuchet MS"/>
              </a:rPr>
              <a:t>	</a:t>
            </a:r>
            <a:r>
              <a:rPr dirty="0" sz="1200" spc="-50">
                <a:solidFill>
                  <a:srgbClr val="2D3D54"/>
                </a:solidFill>
                <a:latin typeface="Trebuchet MS"/>
                <a:cs typeface="Trebuchet MS"/>
              </a:rPr>
              <a:t>fundraising</a:t>
            </a:r>
            <a:r>
              <a:rPr dirty="0" sz="1200" spc="1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D3D54"/>
                </a:solidFill>
                <a:latin typeface="Trebuchet MS"/>
                <a:cs typeface="Trebuchet MS"/>
              </a:rPr>
              <a:t>activities</a:t>
            </a:r>
            <a:r>
              <a:rPr dirty="0" sz="1200" spc="1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200" spc="17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D3D54"/>
                </a:solidFill>
                <a:latin typeface="Trebuchet MS"/>
                <a:cs typeface="Trebuchet MS"/>
              </a:rPr>
              <a:t>exploitation</a:t>
            </a:r>
            <a:r>
              <a:rPr dirty="0" sz="1200" spc="1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200" spc="1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Public-</a:t>
            </a:r>
            <a:r>
              <a:rPr dirty="0" sz="1200" spc="-45">
                <a:solidFill>
                  <a:srgbClr val="2D3D54"/>
                </a:solidFill>
                <a:latin typeface="Trebuchet MS"/>
                <a:cs typeface="Trebuchet MS"/>
              </a:rPr>
              <a:t>Private</a:t>
            </a:r>
            <a:r>
              <a:rPr dirty="0" sz="1200" spc="18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D3D54"/>
                </a:solidFill>
                <a:latin typeface="Trebuchet MS"/>
                <a:cs typeface="Trebuchet MS"/>
              </a:rPr>
              <a:t>Partnerships</a:t>
            </a:r>
            <a:r>
              <a:rPr dirty="0" sz="1200" spc="17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D3D54"/>
                </a:solidFill>
                <a:latin typeface="Trebuchet MS"/>
                <a:cs typeface="Trebuchet MS"/>
              </a:rPr>
              <a:t>arrangements;</a:t>
            </a:r>
            <a:endParaRPr sz="1200">
              <a:latin typeface="Trebuchet MS"/>
              <a:cs typeface="Trebuchet MS"/>
            </a:endParaRPr>
          </a:p>
          <a:p>
            <a:pPr algn="just" marL="313690" marR="20320" indent="-301625">
              <a:lnSpc>
                <a:spcPct val="104200"/>
              </a:lnSpc>
              <a:buFont typeface="Wingdings"/>
              <a:buChar char=""/>
              <a:tabLst>
                <a:tab pos="314960" algn="l"/>
              </a:tabLst>
            </a:pPr>
            <a:r>
              <a:rPr dirty="0" sz="1200" spc="-70">
                <a:solidFill>
                  <a:srgbClr val="2D3D54"/>
                </a:solidFill>
                <a:latin typeface="Trebuchet MS"/>
                <a:cs typeface="Trebuchet MS"/>
              </a:rPr>
              <a:t>Enhancement</a:t>
            </a:r>
            <a:r>
              <a:rPr dirty="0" sz="12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2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D3D54"/>
                </a:solidFill>
                <a:latin typeface="Trebuchet MS"/>
                <a:cs typeface="Trebuchet MS"/>
              </a:rPr>
              <a:t>capacity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2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D3D54"/>
                </a:solidFill>
                <a:latin typeface="Trebuchet MS"/>
                <a:cs typeface="Trebuchet MS"/>
              </a:rPr>
              <a:t>staff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2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2D3D54"/>
                </a:solidFill>
                <a:latin typeface="Trebuchet MS"/>
                <a:cs typeface="Trebuchet MS"/>
              </a:rPr>
              <a:t>BOM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2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D3D54"/>
                </a:solidFill>
                <a:latin typeface="Trebuchet MS"/>
                <a:cs typeface="Trebuchet MS"/>
              </a:rPr>
              <a:t>mobilize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D3D54"/>
                </a:solidFill>
                <a:latin typeface="Trebuchet MS"/>
                <a:cs typeface="Trebuchet MS"/>
              </a:rPr>
              <a:t>external</a:t>
            </a:r>
            <a:r>
              <a:rPr dirty="0" sz="12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D3D54"/>
                </a:solidFill>
                <a:latin typeface="Trebuchet MS"/>
                <a:cs typeface="Trebuchet MS"/>
              </a:rPr>
              <a:t>financial</a:t>
            </a:r>
            <a:r>
              <a:rPr dirty="0" sz="12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D3D54"/>
                </a:solidFill>
                <a:latin typeface="Trebuchet MS"/>
                <a:cs typeface="Trebuchet MS"/>
              </a:rPr>
              <a:t>technical 	resources;</a:t>
            </a:r>
            <a:r>
              <a:rPr dirty="0" sz="1200" spc="-9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endParaRPr sz="1200">
              <a:latin typeface="Trebuchet MS"/>
              <a:cs typeface="Trebuchet MS"/>
            </a:endParaRPr>
          </a:p>
          <a:p>
            <a:pPr algn="just" marL="313690" marR="20320" indent="-301625">
              <a:lnSpc>
                <a:spcPct val="104200"/>
              </a:lnSpc>
              <a:buFont typeface="Wingdings"/>
              <a:buChar char=""/>
              <a:tabLst>
                <a:tab pos="314960" algn="l"/>
              </a:tabLst>
            </a:pP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Prudent</a:t>
            </a:r>
            <a:r>
              <a:rPr dirty="0" sz="1200" spc="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D3D54"/>
                </a:solidFill>
                <a:latin typeface="Trebuchet MS"/>
                <a:cs typeface="Trebuchet MS"/>
              </a:rPr>
              <a:t>management</a:t>
            </a:r>
            <a:r>
              <a:rPr dirty="0" sz="1200" spc="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200" spc="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D3D54"/>
                </a:solidFill>
                <a:latin typeface="Trebuchet MS"/>
                <a:cs typeface="Trebuchet MS"/>
              </a:rPr>
              <a:t>financial</a:t>
            </a:r>
            <a:r>
              <a:rPr dirty="0" sz="1200" spc="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resources</a:t>
            </a:r>
            <a:r>
              <a:rPr dirty="0" sz="1200" spc="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as</a:t>
            </a:r>
            <a:r>
              <a:rPr dirty="0" sz="1200" spc="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is</a:t>
            </a:r>
            <a:r>
              <a:rPr dirty="0" sz="1200" spc="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required</a:t>
            </a:r>
            <a:r>
              <a:rPr dirty="0" sz="1200" spc="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by</a:t>
            </a:r>
            <a:r>
              <a:rPr dirty="0" sz="1200" spc="7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200" spc="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Public</a:t>
            </a:r>
            <a:r>
              <a:rPr dirty="0" sz="1200" spc="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D3D54"/>
                </a:solidFill>
                <a:latin typeface="Trebuchet MS"/>
                <a:cs typeface="Trebuchet MS"/>
              </a:rPr>
              <a:t>Finance </a:t>
            </a:r>
            <a:r>
              <a:rPr dirty="0" sz="1200" spc="-50">
                <a:solidFill>
                  <a:srgbClr val="2D3D54"/>
                </a:solidFill>
                <a:latin typeface="Trebuchet MS"/>
                <a:cs typeface="Trebuchet MS"/>
              </a:rPr>
              <a:t>	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Management</a:t>
            </a:r>
            <a:r>
              <a:rPr dirty="0" sz="1200" spc="-1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Act</a:t>
            </a:r>
            <a:r>
              <a:rPr dirty="0" sz="12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D3D54"/>
                </a:solidFill>
                <a:latin typeface="Trebuchet MS"/>
                <a:cs typeface="Trebuchet MS"/>
              </a:rPr>
              <a:t>Public</a:t>
            </a:r>
            <a:r>
              <a:rPr dirty="0" sz="12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D3D54"/>
                </a:solidFill>
                <a:latin typeface="Trebuchet MS"/>
                <a:cs typeface="Trebuchet MS"/>
              </a:rPr>
              <a:t>Procurement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D3D54"/>
                </a:solidFill>
                <a:latin typeface="Trebuchet MS"/>
                <a:cs typeface="Trebuchet MS"/>
              </a:rPr>
              <a:t>Disposal</a:t>
            </a:r>
            <a:r>
              <a:rPr dirty="0" sz="1200" spc="-1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Act </a:t>
            </a:r>
            <a:r>
              <a:rPr dirty="0" sz="1200" spc="-65">
                <a:solidFill>
                  <a:srgbClr val="2D3D54"/>
                </a:solidFill>
                <a:latin typeface="Trebuchet MS"/>
                <a:cs typeface="Trebuchet MS"/>
              </a:rPr>
              <a:t>Laws</a:t>
            </a:r>
            <a:r>
              <a:rPr dirty="0" sz="12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 Kenya.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  <a:tabLst>
                <a:tab pos="469900" algn="l"/>
              </a:tabLst>
            </a:pPr>
            <a:r>
              <a:rPr dirty="0" sz="1200" spc="-20" b="1">
                <a:solidFill>
                  <a:srgbClr val="2D3D54"/>
                </a:solidFill>
                <a:latin typeface="Arial"/>
                <a:cs typeface="Arial"/>
              </a:rPr>
              <a:t>4.12</a:t>
            </a:r>
            <a:r>
              <a:rPr dirty="0" sz="1200" b="1">
                <a:solidFill>
                  <a:srgbClr val="2D3D54"/>
                </a:solidFill>
                <a:latin typeface="Arial"/>
                <a:cs typeface="Arial"/>
              </a:rPr>
              <a:t>	</a:t>
            </a:r>
            <a:r>
              <a:rPr dirty="0" sz="1200" spc="-10" b="1">
                <a:solidFill>
                  <a:srgbClr val="2D3D54"/>
                </a:solidFill>
                <a:latin typeface="Arial"/>
                <a:cs typeface="Arial"/>
              </a:rPr>
              <a:t>Institutional</a:t>
            </a:r>
            <a:r>
              <a:rPr dirty="0" sz="1200" spc="-75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D3D54"/>
                </a:solidFill>
                <a:latin typeface="Arial"/>
                <a:cs typeface="Arial"/>
              </a:rPr>
              <a:t>Sustainability</a:t>
            </a:r>
            <a:endParaRPr sz="1200">
              <a:latin typeface="Arial"/>
              <a:cs typeface="Arial"/>
            </a:endParaRPr>
          </a:p>
          <a:p>
            <a:pPr algn="just" marL="12700" marR="20955">
              <a:lnSpc>
                <a:spcPct val="100000"/>
              </a:lnSpc>
              <a:spcBef>
                <a:spcPts val="60"/>
              </a:spcBef>
            </a:pPr>
            <a:r>
              <a:rPr dirty="0" sz="1200" spc="-4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200" spc="-80">
                <a:solidFill>
                  <a:srgbClr val="2D3D54"/>
                </a:solidFill>
                <a:latin typeface="Trebuchet MS"/>
                <a:cs typeface="Trebuchet MS"/>
              </a:rPr>
              <a:t> Fiscal 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Sustainability</a:t>
            </a:r>
            <a:r>
              <a:rPr dirty="0" sz="1200" spc="-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D3D54"/>
                </a:solidFill>
                <a:latin typeface="Trebuchet MS"/>
                <a:cs typeface="Trebuchet MS"/>
              </a:rPr>
              <a:t>is</a:t>
            </a:r>
            <a:r>
              <a:rPr dirty="0" sz="1200" spc="-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D3D54"/>
                </a:solidFill>
                <a:latin typeface="Trebuchet MS"/>
                <a:cs typeface="Trebuchet MS"/>
              </a:rPr>
              <a:t>a</a:t>
            </a:r>
            <a:r>
              <a:rPr dirty="0" sz="1200" spc="-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D3D54"/>
                </a:solidFill>
                <a:latin typeface="Trebuchet MS"/>
                <a:cs typeface="Trebuchet MS"/>
              </a:rPr>
              <a:t>core</a:t>
            </a:r>
            <a:r>
              <a:rPr dirty="0" sz="1200" spc="-80">
                <a:solidFill>
                  <a:srgbClr val="2D3D54"/>
                </a:solidFill>
                <a:latin typeface="Trebuchet MS"/>
                <a:cs typeface="Trebuchet MS"/>
              </a:rPr>
              <a:t> aspect </a:t>
            </a:r>
            <a:r>
              <a:rPr dirty="0" sz="1200" spc="-7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200" spc="-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D3D54"/>
                </a:solidFill>
                <a:latin typeface="Trebuchet MS"/>
                <a:cs typeface="Trebuchet MS"/>
              </a:rPr>
              <a:t>Strategic</a:t>
            </a:r>
            <a:r>
              <a:rPr dirty="0" sz="1200" spc="-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D3D54"/>
                </a:solidFill>
                <a:latin typeface="Trebuchet MS"/>
                <a:cs typeface="Trebuchet MS"/>
              </a:rPr>
              <a:t>Plan</a:t>
            </a:r>
            <a:r>
              <a:rPr dirty="0" sz="1200" spc="-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D3D54"/>
                </a:solidFill>
                <a:latin typeface="Trebuchet MS"/>
                <a:cs typeface="Trebuchet MS"/>
              </a:rPr>
              <a:t>for</a:t>
            </a:r>
            <a:r>
              <a:rPr dirty="0" sz="1200" spc="-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D3D54"/>
                </a:solidFill>
                <a:latin typeface="Trebuchet MS"/>
                <a:cs typeface="Trebuchet MS"/>
              </a:rPr>
              <a:t>any</a:t>
            </a:r>
            <a:r>
              <a:rPr dirty="0" sz="1200" spc="-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D3D54"/>
                </a:solidFill>
                <a:latin typeface="Trebuchet MS"/>
                <a:cs typeface="Trebuchet MS"/>
              </a:rPr>
              <a:t>institution</a:t>
            </a:r>
            <a:r>
              <a:rPr dirty="0" sz="1200" spc="-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D3D54"/>
                </a:solidFill>
                <a:latin typeface="Trebuchet MS"/>
                <a:cs typeface="Trebuchet MS"/>
              </a:rPr>
              <a:t>aspiring</a:t>
            </a:r>
            <a:r>
              <a:rPr dirty="0" sz="1200" spc="-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200" spc="-8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D3D54"/>
                </a:solidFill>
                <a:latin typeface="Trebuchet MS"/>
                <a:cs typeface="Trebuchet MS"/>
              </a:rPr>
              <a:t>remain</a:t>
            </a:r>
            <a:r>
              <a:rPr dirty="0" sz="1200" spc="-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D3D54"/>
                </a:solidFill>
                <a:latin typeface="Trebuchet MS"/>
                <a:cs typeface="Trebuchet MS"/>
              </a:rPr>
              <a:t>on</a:t>
            </a:r>
            <a:r>
              <a:rPr dirty="0" sz="12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D3D54"/>
                </a:solidFill>
                <a:latin typeface="Trebuchet MS"/>
                <a:cs typeface="Trebuchet MS"/>
              </a:rPr>
              <a:t>top</a:t>
            </a:r>
            <a:r>
              <a:rPr dirty="0" sz="12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2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D3D54"/>
                </a:solidFill>
                <a:latin typeface="Trebuchet MS"/>
                <a:cs typeface="Trebuchet MS"/>
              </a:rPr>
              <a:t>its</a:t>
            </a:r>
            <a:r>
              <a:rPr dirty="0" sz="12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D3D54"/>
                </a:solidFill>
                <a:latin typeface="Trebuchet MS"/>
                <a:cs typeface="Trebuchet MS"/>
              </a:rPr>
              <a:t>peers.</a:t>
            </a:r>
            <a:r>
              <a:rPr dirty="0" sz="1200" spc="-28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2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Financing</a:t>
            </a:r>
            <a:r>
              <a:rPr dirty="0" sz="12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Sustainability</a:t>
            </a:r>
            <a:r>
              <a:rPr dirty="0" sz="12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will</a:t>
            </a:r>
            <a:r>
              <a:rPr dirty="0" sz="12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be</a:t>
            </a:r>
            <a:r>
              <a:rPr dirty="0" sz="12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D3D54"/>
                </a:solidFill>
                <a:latin typeface="Trebuchet MS"/>
                <a:cs typeface="Trebuchet MS"/>
              </a:rPr>
              <a:t>a</a:t>
            </a:r>
            <a:r>
              <a:rPr dirty="0" sz="12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D3D54"/>
                </a:solidFill>
                <a:latin typeface="Trebuchet MS"/>
                <a:cs typeface="Trebuchet MS"/>
              </a:rPr>
              <a:t>function</a:t>
            </a:r>
            <a:r>
              <a:rPr dirty="0" sz="12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2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D3D54"/>
                </a:solidFill>
                <a:latin typeface="Trebuchet MS"/>
                <a:cs typeface="Trebuchet MS"/>
              </a:rPr>
              <a:t>prudent</a:t>
            </a:r>
            <a:r>
              <a:rPr dirty="0" sz="12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D3D54"/>
                </a:solidFill>
                <a:latin typeface="Trebuchet MS"/>
                <a:cs typeface="Trebuchet MS"/>
              </a:rPr>
              <a:t>management</a:t>
            </a:r>
            <a:r>
              <a:rPr dirty="0" sz="1200" spc="-1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200" spc="-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D3D54"/>
                </a:solidFill>
                <a:latin typeface="Trebuchet MS"/>
                <a:cs typeface="Trebuchet MS"/>
              </a:rPr>
              <a:t>financial</a:t>
            </a:r>
            <a:r>
              <a:rPr dirty="0" sz="1200" spc="1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D3D54"/>
                </a:solidFill>
                <a:latin typeface="Trebuchet MS"/>
                <a:cs typeface="Trebuchet MS"/>
              </a:rPr>
              <a:t>resources</a:t>
            </a:r>
            <a:r>
              <a:rPr dirty="0" sz="1200" spc="1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2D3D54"/>
                </a:solidFill>
                <a:latin typeface="Trebuchet MS"/>
                <a:cs typeface="Trebuchet MS"/>
              </a:rPr>
              <a:t>at</a:t>
            </a:r>
            <a:r>
              <a:rPr dirty="0" sz="1200" spc="1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200" spc="1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D3D54"/>
                </a:solidFill>
                <a:latin typeface="Trebuchet MS"/>
                <a:cs typeface="Trebuchet MS"/>
              </a:rPr>
              <a:t>disposal</a:t>
            </a:r>
            <a:r>
              <a:rPr dirty="0" sz="1200" spc="1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200" spc="1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200" spc="1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D3D54"/>
                </a:solidFill>
                <a:latin typeface="Trebuchet MS"/>
                <a:cs typeface="Trebuchet MS"/>
              </a:rPr>
              <a:t>school</a:t>
            </a:r>
            <a:r>
              <a:rPr dirty="0" sz="1200" spc="1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D3D54"/>
                </a:solidFill>
                <a:latin typeface="Trebuchet MS"/>
                <a:cs typeface="Trebuchet MS"/>
              </a:rPr>
              <a:t>through</a:t>
            </a:r>
            <a:r>
              <a:rPr dirty="0" sz="1200" spc="1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D3D54"/>
                </a:solidFill>
                <a:latin typeface="Trebuchet MS"/>
                <a:cs typeface="Trebuchet MS"/>
              </a:rPr>
              <a:t>effective</a:t>
            </a:r>
            <a:r>
              <a:rPr dirty="0" sz="1200" spc="1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D3D54"/>
                </a:solidFill>
                <a:latin typeface="Trebuchet MS"/>
                <a:cs typeface="Trebuchet MS"/>
              </a:rPr>
              <a:t>management</a:t>
            </a:r>
            <a:r>
              <a:rPr dirty="0" sz="1200" spc="1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200" spc="1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D3D54"/>
                </a:solidFill>
                <a:latin typeface="Trebuchet MS"/>
                <a:cs typeface="Trebuchet MS"/>
              </a:rPr>
              <a:t>capital</a:t>
            </a:r>
            <a:r>
              <a:rPr dirty="0" sz="1200" spc="-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D3D54"/>
                </a:solidFill>
                <a:latin typeface="Trebuchet MS"/>
                <a:cs typeface="Trebuchet MS"/>
              </a:rPr>
              <a:t>expenditures</a:t>
            </a:r>
            <a:r>
              <a:rPr dirty="0" sz="1200" spc="-1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2D3D54"/>
                </a:solidFill>
                <a:latin typeface="Trebuchet MS"/>
                <a:cs typeface="Trebuchet MS"/>
              </a:rPr>
              <a:t>(CAPEX)</a:t>
            </a:r>
            <a:r>
              <a:rPr dirty="0" sz="1200" spc="-1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200" spc="-1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D3D54"/>
                </a:solidFill>
                <a:latin typeface="Trebuchet MS"/>
                <a:cs typeface="Trebuchet MS"/>
              </a:rPr>
              <a:t>Operational</a:t>
            </a:r>
            <a:r>
              <a:rPr dirty="0" sz="1200" spc="-1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D3D54"/>
                </a:solidFill>
                <a:latin typeface="Trebuchet MS"/>
                <a:cs typeface="Trebuchet MS"/>
              </a:rPr>
              <a:t>Expenditures</a:t>
            </a:r>
            <a:r>
              <a:rPr dirty="0" sz="1200" spc="-1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2D3D54"/>
                </a:solidFill>
                <a:latin typeface="Trebuchet MS"/>
                <a:cs typeface="Trebuchet MS"/>
              </a:rPr>
              <a:t>(OPEX)</a:t>
            </a:r>
            <a:r>
              <a:rPr dirty="0" sz="1200" spc="-1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D3D54"/>
                </a:solidFill>
                <a:latin typeface="Trebuchet MS"/>
                <a:cs typeface="Trebuchet MS"/>
              </a:rPr>
              <a:t>within</a:t>
            </a:r>
            <a:r>
              <a:rPr dirty="0" sz="1200" spc="-1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200" spc="-1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D3D54"/>
                </a:solidFill>
                <a:latin typeface="Trebuchet MS"/>
                <a:cs typeface="Trebuchet MS"/>
              </a:rPr>
              <a:t>framework</a:t>
            </a:r>
            <a:r>
              <a:rPr dirty="0" sz="1200" spc="-1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200" spc="-1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D3D54"/>
                </a:solidFill>
                <a:latin typeface="Trebuchet MS"/>
                <a:cs typeface="Trebuchet MS"/>
              </a:rPr>
              <a:t>School</a:t>
            </a:r>
            <a:r>
              <a:rPr dirty="0" sz="12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D3D54"/>
                </a:solidFill>
                <a:latin typeface="Trebuchet MS"/>
                <a:cs typeface="Trebuchet MS"/>
              </a:rPr>
              <a:t>Fund</a:t>
            </a:r>
            <a:r>
              <a:rPr dirty="0" sz="1200" spc="-1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D3D54"/>
                </a:solidFill>
                <a:latin typeface="Trebuchet MS"/>
                <a:cs typeface="Trebuchet MS"/>
              </a:rPr>
              <a:t>Management</a:t>
            </a:r>
            <a:r>
              <a:rPr dirty="0" sz="1200" spc="-1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D3D54"/>
                </a:solidFill>
                <a:latin typeface="Trebuchet MS"/>
                <a:cs typeface="Trebuchet MS"/>
              </a:rPr>
              <a:t>System</a:t>
            </a:r>
            <a:r>
              <a:rPr dirty="0" sz="1200" spc="-1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as</a:t>
            </a:r>
            <a:r>
              <a:rPr dirty="0" sz="1200" spc="-1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follows: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2D3D54"/>
                </a:solidFill>
                <a:latin typeface="Arial"/>
                <a:cs typeface="Arial"/>
              </a:rPr>
              <a:t>4.1.1.</a:t>
            </a:r>
            <a:r>
              <a:rPr dirty="0" sz="1200" spc="280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D3D54"/>
                </a:solidFill>
                <a:latin typeface="Arial"/>
                <a:cs typeface="Arial"/>
              </a:rPr>
              <a:t>Strategic</a:t>
            </a:r>
            <a:r>
              <a:rPr dirty="0" sz="1200" spc="-135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D3D54"/>
                </a:solidFill>
                <a:latin typeface="Arial"/>
                <a:cs typeface="Arial"/>
              </a:rPr>
              <a:t>Goal:</a:t>
            </a:r>
            <a:endParaRPr sz="1200">
              <a:latin typeface="Arial"/>
              <a:cs typeface="Arial"/>
            </a:endParaRPr>
          </a:p>
          <a:p>
            <a:pPr algn="just" marL="12700" marR="5715">
              <a:lnSpc>
                <a:spcPct val="100000"/>
              </a:lnSpc>
              <a:spcBef>
                <a:spcPts val="60"/>
              </a:spcBef>
            </a:pP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200" spc="-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D3D54"/>
                </a:solidFill>
                <a:latin typeface="Trebuchet MS"/>
                <a:cs typeface="Trebuchet MS"/>
              </a:rPr>
              <a:t>align</a:t>
            </a:r>
            <a:r>
              <a:rPr dirty="0" sz="1200" spc="-3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200" spc="-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school</a:t>
            </a:r>
            <a:r>
              <a:rPr dirty="0" sz="1200" spc="-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D3D54"/>
                </a:solidFill>
                <a:latin typeface="Trebuchet MS"/>
                <a:cs typeface="Trebuchet MS"/>
              </a:rPr>
              <a:t>development</a:t>
            </a:r>
            <a:r>
              <a:rPr dirty="0" sz="12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D3D54"/>
                </a:solidFill>
                <a:latin typeface="Trebuchet MS"/>
                <a:cs typeface="Trebuchet MS"/>
              </a:rPr>
              <a:t>priorities</a:t>
            </a:r>
            <a:r>
              <a:rPr dirty="0" sz="1200" spc="-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200" spc="-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D3D54"/>
                </a:solidFill>
                <a:latin typeface="Trebuchet MS"/>
                <a:cs typeface="Trebuchet MS"/>
              </a:rPr>
              <a:t>activities</a:t>
            </a:r>
            <a:r>
              <a:rPr dirty="0" sz="12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with</a:t>
            </a:r>
            <a:r>
              <a:rPr dirty="0" sz="1200" spc="-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its</a:t>
            </a:r>
            <a:r>
              <a:rPr dirty="0" sz="1200" spc="-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core</a:t>
            </a:r>
            <a:r>
              <a:rPr dirty="0" sz="1200" spc="-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D3D54"/>
                </a:solidFill>
                <a:latin typeface="Trebuchet MS"/>
                <a:cs typeface="Trebuchet MS"/>
              </a:rPr>
              <a:t>focus</a:t>
            </a:r>
            <a:r>
              <a:rPr dirty="0" sz="1200" spc="-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200" spc="-4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academic, </a:t>
            </a:r>
            <a:r>
              <a:rPr dirty="0" sz="1200" spc="-35">
                <a:solidFill>
                  <a:srgbClr val="2D3D54"/>
                </a:solidFill>
                <a:latin typeface="Trebuchet MS"/>
                <a:cs typeface="Trebuchet MS"/>
              </a:rPr>
              <a:t>behavioral</a:t>
            </a:r>
            <a:r>
              <a:rPr dirty="0" sz="1200" spc="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200" spc="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D3D54"/>
                </a:solidFill>
                <a:latin typeface="Trebuchet MS"/>
                <a:cs typeface="Trebuchet MS"/>
              </a:rPr>
              <a:t>environmental</a:t>
            </a:r>
            <a:r>
              <a:rPr dirty="0" sz="1200" spc="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D3D54"/>
                </a:solidFill>
                <a:latin typeface="Trebuchet MS"/>
                <a:cs typeface="Trebuchet MS"/>
              </a:rPr>
              <a:t>excellence,</a:t>
            </a:r>
            <a:r>
              <a:rPr dirty="0" sz="1200" spc="-2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thereby</a:t>
            </a:r>
            <a:r>
              <a:rPr dirty="0" sz="1200" spc="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D3D54"/>
                </a:solidFill>
                <a:latin typeface="Trebuchet MS"/>
                <a:cs typeface="Trebuchet MS"/>
              </a:rPr>
              <a:t>providing</a:t>
            </a:r>
            <a:r>
              <a:rPr dirty="0" sz="1200" spc="4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for</a:t>
            </a:r>
            <a:r>
              <a:rPr dirty="0" sz="1200" spc="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its</a:t>
            </a:r>
            <a:r>
              <a:rPr dirty="0" sz="1200" spc="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D3D54"/>
                </a:solidFill>
                <a:latin typeface="Trebuchet MS"/>
                <a:cs typeface="Trebuchet MS"/>
              </a:rPr>
              <a:t>continuing</a:t>
            </a:r>
            <a:r>
              <a:rPr dirty="0" sz="1200" spc="5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D3D54"/>
                </a:solidFill>
                <a:latin typeface="Trebuchet MS"/>
                <a:cs typeface="Trebuchet MS"/>
              </a:rPr>
              <a:t>survival, </a:t>
            </a:r>
            <a:r>
              <a:rPr dirty="0" sz="1200" spc="-95">
                <a:solidFill>
                  <a:srgbClr val="2D3D54"/>
                </a:solidFill>
                <a:latin typeface="Trebuchet MS"/>
                <a:cs typeface="Trebuchet MS"/>
              </a:rPr>
              <a:t>effectiveness,</a:t>
            </a:r>
            <a:r>
              <a:rPr dirty="0" sz="1200" spc="-25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D3D54"/>
                </a:solidFill>
                <a:latin typeface="Trebuchet MS"/>
                <a:cs typeface="Trebuchet MS"/>
              </a:rPr>
              <a:t>efficiency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D3D54"/>
                </a:solidFill>
                <a:latin typeface="Trebuchet MS"/>
                <a:cs typeface="Trebuchet MS"/>
              </a:rPr>
              <a:t>accountability.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1200" b="1">
                <a:solidFill>
                  <a:srgbClr val="2D3D54"/>
                </a:solidFill>
                <a:latin typeface="Arial"/>
                <a:cs typeface="Arial"/>
              </a:rPr>
              <a:t>4.12.1.1.</a:t>
            </a:r>
            <a:r>
              <a:rPr dirty="0" sz="1200" spc="155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D3D54"/>
                </a:solidFill>
                <a:latin typeface="Arial"/>
                <a:cs typeface="Arial"/>
              </a:rPr>
              <a:t>Strategic</a:t>
            </a:r>
            <a:r>
              <a:rPr dirty="0" sz="1200" spc="-20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D3D54"/>
                </a:solidFill>
                <a:latin typeface="Arial"/>
                <a:cs typeface="Arial"/>
              </a:rPr>
              <a:t>Objective</a:t>
            </a:r>
            <a:r>
              <a:rPr dirty="0" sz="1200" spc="-25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50" b="1">
                <a:solidFill>
                  <a:srgbClr val="2D3D54"/>
                </a:solidFill>
                <a:latin typeface="Arial"/>
                <a:cs typeface="Arial"/>
              </a:rPr>
              <a:t>1:</a:t>
            </a:r>
            <a:r>
              <a:rPr dirty="0" sz="1200" spc="-125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D3D54"/>
                </a:solidFill>
                <a:latin typeface="Arial"/>
                <a:cs typeface="Arial"/>
              </a:rPr>
              <a:t>Develop</a:t>
            </a:r>
            <a:r>
              <a:rPr dirty="0" sz="1200" spc="-20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D3D54"/>
                </a:solidFill>
                <a:latin typeface="Arial"/>
                <a:cs typeface="Arial"/>
              </a:rPr>
              <a:t>a</a:t>
            </a:r>
            <a:r>
              <a:rPr dirty="0" sz="1200" spc="-20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35" b="1">
                <a:solidFill>
                  <a:srgbClr val="2D3D54"/>
                </a:solidFill>
                <a:latin typeface="Arial"/>
                <a:cs typeface="Arial"/>
              </a:rPr>
              <a:t>School</a:t>
            </a:r>
            <a:r>
              <a:rPr dirty="0" sz="1200" spc="-20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2D3D54"/>
                </a:solidFill>
                <a:latin typeface="Arial"/>
                <a:cs typeface="Arial"/>
              </a:rPr>
              <a:t>Culture</a:t>
            </a:r>
            <a:r>
              <a:rPr dirty="0" sz="1200" spc="-20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45" b="1">
                <a:solidFill>
                  <a:srgbClr val="2D3D54"/>
                </a:solidFill>
                <a:latin typeface="Arial"/>
                <a:cs typeface="Arial"/>
              </a:rPr>
              <a:t>and</a:t>
            </a:r>
            <a:r>
              <a:rPr dirty="0" sz="1200" spc="-185" b="1">
                <a:solidFill>
                  <a:srgbClr val="2D3D54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D3D54"/>
                </a:solidFill>
                <a:latin typeface="Arial"/>
                <a:cs typeface="Arial"/>
              </a:rPr>
              <a:t>Tradition</a:t>
            </a:r>
            <a:endParaRPr sz="1200">
              <a:latin typeface="Arial"/>
              <a:cs typeface="Arial"/>
            </a:endParaRPr>
          </a:p>
          <a:p>
            <a:pPr algn="just" marL="12700" marR="5715">
              <a:lnSpc>
                <a:spcPct val="100000"/>
              </a:lnSpc>
              <a:spcBef>
                <a:spcPts val="60"/>
              </a:spcBef>
            </a:pP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To</a:t>
            </a:r>
            <a:r>
              <a:rPr dirty="0" sz="1200" spc="-8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D3D54"/>
                </a:solidFill>
                <a:latin typeface="Trebuchet MS"/>
                <a:cs typeface="Trebuchet MS"/>
              </a:rPr>
              <a:t>create</a:t>
            </a:r>
            <a:r>
              <a:rPr dirty="0" sz="1200" spc="-2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D3D54"/>
                </a:solidFill>
                <a:latin typeface="Trebuchet MS"/>
                <a:cs typeface="Trebuchet MS"/>
              </a:rPr>
              <a:t>strong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D3D54"/>
                </a:solidFill>
                <a:latin typeface="Trebuchet MS"/>
                <a:cs typeface="Trebuchet MS"/>
              </a:rPr>
              <a:t>school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D3D54"/>
                </a:solidFill>
                <a:latin typeface="Trebuchet MS"/>
                <a:cs typeface="Trebuchet MS"/>
              </a:rPr>
              <a:t>culture</a:t>
            </a:r>
            <a:r>
              <a:rPr dirty="0" sz="12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D3D54"/>
                </a:solidFill>
                <a:latin typeface="Trebuchet MS"/>
                <a:cs typeface="Trebuchet MS"/>
              </a:rPr>
              <a:t>anchored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on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2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4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Core</a:t>
            </a:r>
            <a:r>
              <a:rPr dirty="0" sz="1200" spc="-9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D3D54"/>
                </a:solidFill>
                <a:latin typeface="Trebuchet MS"/>
                <a:cs typeface="Trebuchet MS"/>
              </a:rPr>
              <a:t>Values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D3D54"/>
                </a:solidFill>
                <a:latin typeface="Trebuchet MS"/>
                <a:cs typeface="Trebuchet MS"/>
              </a:rPr>
              <a:t>of</a:t>
            </a:r>
            <a:r>
              <a:rPr dirty="0" sz="1200" spc="-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D3D54"/>
                </a:solidFill>
                <a:latin typeface="Trebuchet MS"/>
                <a:cs typeface="Trebuchet MS"/>
              </a:rPr>
              <a:t>Obedience,</a:t>
            </a:r>
            <a:r>
              <a:rPr dirty="0" sz="1200" spc="-3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D3D54"/>
                </a:solidFill>
                <a:latin typeface="Trebuchet MS"/>
                <a:cs typeface="Trebuchet MS"/>
              </a:rPr>
              <a:t>Boldness, </a:t>
            </a:r>
            <a:r>
              <a:rPr dirty="0" sz="1200" spc="-60">
                <a:solidFill>
                  <a:srgbClr val="2D3D54"/>
                </a:solidFill>
                <a:latin typeface="Trebuchet MS"/>
                <a:cs typeface="Trebuchet MS"/>
              </a:rPr>
              <a:t>Earnestness</a:t>
            </a:r>
            <a:r>
              <a:rPr dirty="0" sz="12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2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D3D54"/>
                </a:solidFill>
                <a:latin typeface="Trebuchet MS"/>
                <a:cs typeface="Trebuchet MS"/>
              </a:rPr>
              <a:t>Responsibility.To</a:t>
            </a:r>
            <a:r>
              <a:rPr dirty="0" sz="12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D3D54"/>
                </a:solidFill>
                <a:latin typeface="Trebuchet MS"/>
                <a:cs typeface="Trebuchet MS"/>
              </a:rPr>
              <a:t>create</a:t>
            </a:r>
            <a:r>
              <a:rPr dirty="0" sz="12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2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D3D54"/>
                </a:solidFill>
                <a:latin typeface="Trebuchet MS"/>
                <a:cs typeface="Trebuchet MS"/>
              </a:rPr>
              <a:t>school</a:t>
            </a:r>
            <a:r>
              <a:rPr dirty="0" sz="12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D3D54"/>
                </a:solidFill>
                <a:latin typeface="Trebuchet MS"/>
                <a:cs typeface="Trebuchet MS"/>
              </a:rPr>
              <a:t>culture</a:t>
            </a:r>
            <a:r>
              <a:rPr dirty="0" sz="12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D3D54"/>
                </a:solidFill>
                <a:latin typeface="Trebuchet MS"/>
                <a:cs typeface="Trebuchet MS"/>
              </a:rPr>
              <a:t>and</a:t>
            </a:r>
            <a:r>
              <a:rPr dirty="0" sz="12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D3D54"/>
                </a:solidFill>
                <a:latin typeface="Trebuchet MS"/>
                <a:cs typeface="Trebuchet MS"/>
              </a:rPr>
              <a:t>tradition,</a:t>
            </a:r>
            <a:r>
              <a:rPr dirty="0" sz="1200" spc="-265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D3D54"/>
                </a:solidFill>
                <a:latin typeface="Trebuchet MS"/>
                <a:cs typeface="Trebuchet MS"/>
              </a:rPr>
              <a:t>the</a:t>
            </a:r>
            <a:r>
              <a:rPr dirty="0" sz="1200" spc="-110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D3D54"/>
                </a:solidFill>
                <a:latin typeface="Trebuchet MS"/>
                <a:cs typeface="Trebuchet MS"/>
              </a:rPr>
              <a:t>school</a:t>
            </a:r>
            <a:r>
              <a:rPr dirty="0" sz="1200" spc="-114">
                <a:solidFill>
                  <a:srgbClr val="2D3D54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D3D54"/>
                </a:solidFill>
                <a:latin typeface="Trebuchet MS"/>
                <a:cs typeface="Trebuchet MS"/>
              </a:rPr>
              <a:t>shall: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87145">
              <a:lnSpc>
                <a:spcPts val="910"/>
              </a:lnSpc>
            </a:pPr>
            <a:r>
              <a:rPr dirty="0" sz="800" spc="-20"/>
              <a:t>OBER</a:t>
            </a:r>
            <a:r>
              <a:rPr dirty="0" sz="800" spc="35"/>
              <a:t> </a:t>
            </a:r>
            <a:r>
              <a:rPr dirty="0" sz="800" spc="-40"/>
              <a:t>BOYS</a:t>
            </a:r>
            <a:r>
              <a:rPr dirty="0" sz="800" spc="35"/>
              <a:t> </a:t>
            </a:r>
            <a:r>
              <a:rPr dirty="0" sz="800"/>
              <a:t>HIGH</a:t>
            </a:r>
            <a:r>
              <a:rPr dirty="0" sz="800" spc="40"/>
              <a:t> </a:t>
            </a:r>
            <a:r>
              <a:rPr dirty="0" sz="800"/>
              <a:t>SCHOOL</a:t>
            </a:r>
            <a:r>
              <a:rPr dirty="0" sz="800" spc="35"/>
              <a:t> </a:t>
            </a:r>
            <a:r>
              <a:rPr dirty="0" sz="800"/>
              <a:t>STRATEGIC</a:t>
            </a:r>
            <a:r>
              <a:rPr dirty="0" sz="800" spc="40"/>
              <a:t> </a:t>
            </a:r>
            <a:r>
              <a:rPr dirty="0" sz="800"/>
              <a:t>DEVELOPMENT</a:t>
            </a:r>
            <a:r>
              <a:rPr dirty="0" sz="800" spc="35"/>
              <a:t> </a:t>
            </a:r>
            <a:r>
              <a:rPr dirty="0" sz="800"/>
              <a:t>PLAN</a:t>
            </a:r>
            <a:r>
              <a:rPr dirty="0" sz="800" spc="40"/>
              <a:t> </a:t>
            </a:r>
            <a:r>
              <a:rPr dirty="0" sz="800" spc="-10"/>
              <a:t>(2023</a:t>
            </a:r>
            <a:r>
              <a:rPr dirty="0" sz="800" spc="35"/>
              <a:t> </a:t>
            </a:r>
            <a:r>
              <a:rPr dirty="0" sz="800" spc="-70"/>
              <a:t>–</a:t>
            </a:r>
            <a:r>
              <a:rPr dirty="0" sz="800" spc="40"/>
              <a:t> </a:t>
            </a:r>
            <a:r>
              <a:rPr dirty="0" sz="800" spc="-10"/>
              <a:t>2027)</a:t>
            </a:r>
            <a:endParaRPr sz="800"/>
          </a:p>
        </p:txBody>
      </p:sp>
      <p:sp>
        <p:nvSpPr>
          <p:cNvPr id="10" name="object 10" descr=""/>
          <p:cNvSpPr txBox="1"/>
          <p:nvPr/>
        </p:nvSpPr>
        <p:spPr>
          <a:xfrm>
            <a:off x="2178439" y="12565346"/>
            <a:ext cx="4478020" cy="17716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950" spc="-20" b="1">
                <a:solidFill>
                  <a:srgbClr val="FFFFFF"/>
                </a:solidFill>
                <a:latin typeface="Arial"/>
                <a:cs typeface="Arial"/>
              </a:rPr>
              <a:t>OBER</a:t>
            </a:r>
            <a:r>
              <a:rPr dirty="0" sz="95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45" b="1">
                <a:solidFill>
                  <a:srgbClr val="FFFFFF"/>
                </a:solidFill>
                <a:latin typeface="Arial"/>
                <a:cs typeface="Arial"/>
              </a:rPr>
              <a:t>BOYS</a:t>
            </a:r>
            <a:r>
              <a:rPr dirty="0" sz="95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50" b="1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dirty="0" sz="95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dirty="0" sz="95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FFFFFF"/>
                </a:solidFill>
                <a:latin typeface="Arial"/>
                <a:cs typeface="Arial"/>
              </a:rPr>
              <a:t>STRATEGIC</a:t>
            </a:r>
            <a:r>
              <a:rPr dirty="0" sz="95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r>
              <a:rPr dirty="0" sz="95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dirty="0" sz="95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FFFFFF"/>
                </a:solidFill>
                <a:latin typeface="Arial"/>
                <a:cs typeface="Arial"/>
              </a:rPr>
              <a:t>(2023</a:t>
            </a:r>
            <a:r>
              <a:rPr dirty="0" sz="95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7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95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10" b="1">
                <a:solidFill>
                  <a:srgbClr val="FFFFFF"/>
                </a:solidFill>
                <a:latin typeface="Arial"/>
                <a:cs typeface="Arial"/>
              </a:rPr>
              <a:t>2027)</a:t>
            </a:r>
            <a:endParaRPr sz="9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31</a:t>
            </a:r>
            <a:r>
              <a:rPr dirty="0"/>
              <a:t> | </a:t>
            </a:r>
            <a:r>
              <a:rPr dirty="0" spc="-30">
                <a:solidFill>
                  <a:srgbClr val="FFFFFF"/>
                </a:solidFill>
              </a:rPr>
              <a:t>Page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3429" y="2394262"/>
            <a:ext cx="7560003" cy="10692000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2443124" y="2381586"/>
            <a:ext cx="6089015" cy="10127615"/>
          </a:xfrm>
          <a:custGeom>
            <a:avLst/>
            <a:gdLst/>
            <a:ahLst/>
            <a:cxnLst/>
            <a:rect l="l" t="t" r="r" b="b"/>
            <a:pathLst>
              <a:path w="6089015" h="10127615">
                <a:moveTo>
                  <a:pt x="6088558" y="110388"/>
                </a:moveTo>
                <a:lnTo>
                  <a:pt x="5868441" y="110388"/>
                </a:lnTo>
                <a:lnTo>
                  <a:pt x="5868441" y="0"/>
                </a:lnTo>
                <a:lnTo>
                  <a:pt x="0" y="0"/>
                </a:lnTo>
                <a:lnTo>
                  <a:pt x="0" y="110388"/>
                </a:lnTo>
                <a:lnTo>
                  <a:pt x="0" y="10127094"/>
                </a:lnTo>
                <a:lnTo>
                  <a:pt x="5868441" y="10127094"/>
                </a:lnTo>
                <a:lnTo>
                  <a:pt x="6088558" y="10127094"/>
                </a:lnTo>
                <a:lnTo>
                  <a:pt x="6088558" y="1103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563433" y="12817996"/>
            <a:ext cx="7560309" cy="57150"/>
          </a:xfrm>
          <a:custGeom>
            <a:avLst/>
            <a:gdLst/>
            <a:ahLst/>
            <a:cxnLst/>
            <a:rect l="l" t="t" r="r" b="b"/>
            <a:pathLst>
              <a:path w="7560309" h="57150">
                <a:moveTo>
                  <a:pt x="0" y="56876"/>
                </a:moveTo>
                <a:lnTo>
                  <a:pt x="7560003" y="56876"/>
                </a:lnTo>
                <a:lnTo>
                  <a:pt x="7560003" y="0"/>
                </a:lnTo>
                <a:lnTo>
                  <a:pt x="0" y="0"/>
                </a:lnTo>
                <a:lnTo>
                  <a:pt x="0" y="568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1563429" y="12451801"/>
            <a:ext cx="7560309" cy="366395"/>
            <a:chOff x="1563429" y="12451801"/>
            <a:chExt cx="7560309" cy="366395"/>
          </a:xfrm>
        </p:grpSpPr>
        <p:sp>
          <p:nvSpPr>
            <p:cNvPr id="6" name="object 6" descr=""/>
            <p:cNvSpPr/>
            <p:nvPr/>
          </p:nvSpPr>
          <p:spPr>
            <a:xfrm>
              <a:off x="1563433" y="12451801"/>
              <a:ext cx="7560309" cy="57150"/>
            </a:xfrm>
            <a:custGeom>
              <a:avLst/>
              <a:gdLst/>
              <a:ahLst/>
              <a:cxnLst/>
              <a:rect l="l" t="t" r="r" b="b"/>
              <a:pathLst>
                <a:path w="7560309" h="57150">
                  <a:moveTo>
                    <a:pt x="0" y="56876"/>
                  </a:moveTo>
                  <a:lnTo>
                    <a:pt x="7560003" y="56876"/>
                  </a:lnTo>
                  <a:lnTo>
                    <a:pt x="7560003" y="0"/>
                  </a:lnTo>
                  <a:lnTo>
                    <a:pt x="0" y="0"/>
                  </a:lnTo>
                  <a:lnTo>
                    <a:pt x="0" y="568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563429" y="12508678"/>
              <a:ext cx="7560309" cy="309880"/>
            </a:xfrm>
            <a:custGeom>
              <a:avLst/>
              <a:gdLst/>
              <a:ahLst/>
              <a:cxnLst/>
              <a:rect l="l" t="t" r="r" b="b"/>
              <a:pathLst>
                <a:path w="7560309" h="309879">
                  <a:moveTo>
                    <a:pt x="7560003" y="0"/>
                  </a:moveTo>
                  <a:lnTo>
                    <a:pt x="0" y="0"/>
                  </a:lnTo>
                  <a:lnTo>
                    <a:pt x="0" y="309318"/>
                  </a:lnTo>
                  <a:lnTo>
                    <a:pt x="7560003" y="309318"/>
                  </a:lnTo>
                  <a:lnTo>
                    <a:pt x="7560003" y="0"/>
                  </a:lnTo>
                  <a:close/>
                </a:path>
              </a:pathLst>
            </a:custGeom>
            <a:solidFill>
              <a:srgbClr val="2D3D5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7829838" y="3009386"/>
            <a:ext cx="234950" cy="9227820"/>
          </a:xfrm>
          <a:custGeom>
            <a:avLst/>
            <a:gdLst/>
            <a:ahLst/>
            <a:cxnLst/>
            <a:rect l="l" t="t" r="r" b="b"/>
            <a:pathLst>
              <a:path w="234950" h="9227820">
                <a:moveTo>
                  <a:pt x="234694" y="0"/>
                </a:moveTo>
                <a:lnTo>
                  <a:pt x="0" y="0"/>
                </a:lnTo>
                <a:lnTo>
                  <a:pt x="0" y="9227398"/>
                </a:lnTo>
                <a:lnTo>
                  <a:pt x="234694" y="9227398"/>
                </a:lnTo>
                <a:lnTo>
                  <a:pt x="234694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8168642" y="3058750"/>
            <a:ext cx="163195" cy="2577465"/>
          </a:xfrm>
          <a:prstGeom prst="rect">
            <a:avLst/>
          </a:prstGeom>
        </p:spPr>
        <p:txBody>
          <a:bodyPr wrap="square" lIns="0" tIns="3810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900" spc="-75" i="1">
                <a:solidFill>
                  <a:srgbClr val="44546A"/>
                </a:solidFill>
                <a:latin typeface="Trebuchet MS"/>
                <a:cs typeface="Trebuchet MS"/>
              </a:rPr>
              <a:t>Table</a:t>
            </a:r>
            <a:r>
              <a:rPr dirty="0" sz="900" spc="-11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65" i="1">
                <a:solidFill>
                  <a:srgbClr val="44546A"/>
                </a:solidFill>
                <a:latin typeface="Trebuchet MS"/>
                <a:cs typeface="Trebuchet MS"/>
              </a:rPr>
              <a:t>14:</a:t>
            </a:r>
            <a:r>
              <a:rPr dirty="0" sz="900" spc="-10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75" i="1">
                <a:solidFill>
                  <a:srgbClr val="44546A"/>
                </a:solidFill>
                <a:latin typeface="Trebuchet MS"/>
                <a:cs typeface="Trebuchet MS"/>
              </a:rPr>
              <a:t>School</a:t>
            </a:r>
            <a:r>
              <a:rPr dirty="0" sz="90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95" i="1">
                <a:solidFill>
                  <a:srgbClr val="44546A"/>
                </a:solidFill>
                <a:latin typeface="Trebuchet MS"/>
                <a:cs typeface="Trebuchet MS"/>
              </a:rPr>
              <a:t>Culture</a:t>
            </a:r>
            <a:r>
              <a:rPr dirty="0" sz="90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75" i="1">
                <a:solidFill>
                  <a:srgbClr val="44546A"/>
                </a:solidFill>
                <a:latin typeface="Trebuchet MS"/>
                <a:cs typeface="Trebuchet MS"/>
              </a:rPr>
              <a:t>and</a:t>
            </a:r>
            <a:r>
              <a:rPr dirty="0" sz="900" spc="-15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90" i="1">
                <a:solidFill>
                  <a:srgbClr val="44546A"/>
                </a:solidFill>
                <a:latin typeface="Trebuchet MS"/>
                <a:cs typeface="Trebuchet MS"/>
              </a:rPr>
              <a:t>Tradition</a:t>
            </a:r>
            <a:r>
              <a:rPr dirty="0" sz="900" spc="-5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85" i="1">
                <a:solidFill>
                  <a:srgbClr val="44546A"/>
                </a:solidFill>
                <a:latin typeface="Trebuchet MS"/>
                <a:cs typeface="Trebuchet MS"/>
              </a:rPr>
              <a:t>Development</a:t>
            </a:r>
            <a:r>
              <a:rPr dirty="0" sz="90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40" i="1">
                <a:solidFill>
                  <a:srgbClr val="44546A"/>
                </a:solidFill>
                <a:latin typeface="Trebuchet MS"/>
                <a:cs typeface="Trebuchet MS"/>
              </a:rPr>
              <a:t>Matrix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876006" y="5993085"/>
            <a:ext cx="154305" cy="662940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45" b="1">
                <a:solidFill>
                  <a:srgbClr val="FFFFFF"/>
                </a:solidFill>
                <a:latin typeface="Arial"/>
                <a:cs typeface="Arial"/>
              </a:rPr>
              <a:t>INDICATOR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8064533" y="3002870"/>
            <a:ext cx="29209" cy="9234170"/>
            <a:chOff x="8064533" y="3002870"/>
            <a:chExt cx="29209" cy="9234170"/>
          </a:xfrm>
        </p:grpSpPr>
        <p:sp>
          <p:nvSpPr>
            <p:cNvPr id="12" name="object 12" descr=""/>
            <p:cNvSpPr/>
            <p:nvPr/>
          </p:nvSpPr>
          <p:spPr>
            <a:xfrm>
              <a:off x="8066056" y="3002870"/>
              <a:ext cx="27940" cy="1478915"/>
            </a:xfrm>
            <a:custGeom>
              <a:avLst/>
              <a:gdLst/>
              <a:ahLst/>
              <a:cxnLst/>
              <a:rect l="l" t="t" r="r" b="b"/>
              <a:pathLst>
                <a:path w="27940" h="1478914">
                  <a:moveTo>
                    <a:pt x="27432" y="0"/>
                  </a:moveTo>
                  <a:lnTo>
                    <a:pt x="0" y="0"/>
                  </a:lnTo>
                  <a:lnTo>
                    <a:pt x="0" y="1478535"/>
                  </a:lnTo>
                  <a:lnTo>
                    <a:pt x="27432" y="1478535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8064526" y="3002871"/>
              <a:ext cx="1905" cy="1506220"/>
            </a:xfrm>
            <a:custGeom>
              <a:avLst/>
              <a:gdLst/>
              <a:ahLst/>
              <a:cxnLst/>
              <a:rect l="l" t="t" r="r" b="b"/>
              <a:pathLst>
                <a:path w="1904" h="1506220">
                  <a:moveTo>
                    <a:pt x="1524" y="0"/>
                  </a:moveTo>
                  <a:lnTo>
                    <a:pt x="0" y="0"/>
                  </a:lnTo>
                  <a:lnTo>
                    <a:pt x="0" y="1478534"/>
                  </a:lnTo>
                  <a:lnTo>
                    <a:pt x="0" y="1505966"/>
                  </a:lnTo>
                  <a:lnTo>
                    <a:pt x="1524" y="1505966"/>
                  </a:lnTo>
                  <a:lnTo>
                    <a:pt x="1524" y="1478534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8066050" y="4481405"/>
              <a:ext cx="27940" cy="1454150"/>
            </a:xfrm>
            <a:custGeom>
              <a:avLst/>
              <a:gdLst/>
              <a:ahLst/>
              <a:cxnLst/>
              <a:rect l="l" t="t" r="r" b="b"/>
              <a:pathLst>
                <a:path w="27940" h="1454150">
                  <a:moveTo>
                    <a:pt x="27432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1454150"/>
                  </a:lnTo>
                  <a:lnTo>
                    <a:pt x="27432" y="1454150"/>
                  </a:lnTo>
                  <a:lnTo>
                    <a:pt x="27432" y="2743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8064526" y="4508837"/>
              <a:ext cx="1905" cy="1454785"/>
            </a:xfrm>
            <a:custGeom>
              <a:avLst/>
              <a:gdLst/>
              <a:ahLst/>
              <a:cxnLst/>
              <a:rect l="l" t="t" r="r" b="b"/>
              <a:pathLst>
                <a:path w="1904" h="1454785">
                  <a:moveTo>
                    <a:pt x="1524" y="1426845"/>
                  </a:moveTo>
                  <a:lnTo>
                    <a:pt x="0" y="1426845"/>
                  </a:lnTo>
                  <a:lnTo>
                    <a:pt x="0" y="1454277"/>
                  </a:lnTo>
                  <a:lnTo>
                    <a:pt x="1524" y="1454277"/>
                  </a:lnTo>
                  <a:lnTo>
                    <a:pt x="1524" y="1426845"/>
                  </a:lnTo>
                  <a:close/>
                </a:path>
                <a:path w="1904" h="1454785">
                  <a:moveTo>
                    <a:pt x="1524" y="0"/>
                  </a:moveTo>
                  <a:lnTo>
                    <a:pt x="0" y="0"/>
                  </a:lnTo>
                  <a:lnTo>
                    <a:pt x="0" y="1426718"/>
                  </a:lnTo>
                  <a:lnTo>
                    <a:pt x="1524" y="1426718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066050" y="5935682"/>
              <a:ext cx="27940" cy="2827655"/>
            </a:xfrm>
            <a:custGeom>
              <a:avLst/>
              <a:gdLst/>
              <a:ahLst/>
              <a:cxnLst/>
              <a:rect l="l" t="t" r="r" b="b"/>
              <a:pathLst>
                <a:path w="27940" h="2827654">
                  <a:moveTo>
                    <a:pt x="27432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2827274"/>
                  </a:lnTo>
                  <a:lnTo>
                    <a:pt x="27432" y="2827274"/>
                  </a:lnTo>
                  <a:lnTo>
                    <a:pt x="27432" y="2743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064526" y="5963114"/>
              <a:ext cx="1905" cy="2827655"/>
            </a:xfrm>
            <a:custGeom>
              <a:avLst/>
              <a:gdLst/>
              <a:ahLst/>
              <a:cxnLst/>
              <a:rect l="l" t="t" r="r" b="b"/>
              <a:pathLst>
                <a:path w="1904" h="2827654">
                  <a:moveTo>
                    <a:pt x="1524" y="0"/>
                  </a:moveTo>
                  <a:lnTo>
                    <a:pt x="0" y="0"/>
                  </a:lnTo>
                  <a:lnTo>
                    <a:pt x="0" y="2799842"/>
                  </a:lnTo>
                  <a:lnTo>
                    <a:pt x="0" y="2827274"/>
                  </a:lnTo>
                  <a:lnTo>
                    <a:pt x="1524" y="2827274"/>
                  </a:lnTo>
                  <a:lnTo>
                    <a:pt x="1524" y="2799842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8066050" y="8762956"/>
              <a:ext cx="27940" cy="824865"/>
            </a:xfrm>
            <a:custGeom>
              <a:avLst/>
              <a:gdLst/>
              <a:ahLst/>
              <a:cxnLst/>
              <a:rect l="l" t="t" r="r" b="b"/>
              <a:pathLst>
                <a:path w="27940" h="824865">
                  <a:moveTo>
                    <a:pt x="27432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824484"/>
                  </a:lnTo>
                  <a:lnTo>
                    <a:pt x="27432" y="824484"/>
                  </a:lnTo>
                  <a:lnTo>
                    <a:pt x="27432" y="2743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8064526" y="8790388"/>
              <a:ext cx="1905" cy="824865"/>
            </a:xfrm>
            <a:custGeom>
              <a:avLst/>
              <a:gdLst/>
              <a:ahLst/>
              <a:cxnLst/>
              <a:rect l="l" t="t" r="r" b="b"/>
              <a:pathLst>
                <a:path w="1904" h="824865">
                  <a:moveTo>
                    <a:pt x="1524" y="0"/>
                  </a:moveTo>
                  <a:lnTo>
                    <a:pt x="0" y="0"/>
                  </a:lnTo>
                  <a:lnTo>
                    <a:pt x="0" y="797052"/>
                  </a:lnTo>
                  <a:lnTo>
                    <a:pt x="0" y="824484"/>
                  </a:lnTo>
                  <a:lnTo>
                    <a:pt x="1524" y="824484"/>
                  </a:lnTo>
                  <a:lnTo>
                    <a:pt x="1524" y="797052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8066050" y="9587440"/>
              <a:ext cx="27940" cy="1555115"/>
            </a:xfrm>
            <a:custGeom>
              <a:avLst/>
              <a:gdLst/>
              <a:ahLst/>
              <a:cxnLst/>
              <a:rect l="l" t="t" r="r" b="b"/>
              <a:pathLst>
                <a:path w="27940" h="1555115">
                  <a:moveTo>
                    <a:pt x="27432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1554734"/>
                  </a:lnTo>
                  <a:lnTo>
                    <a:pt x="27432" y="1554734"/>
                  </a:lnTo>
                  <a:lnTo>
                    <a:pt x="27432" y="2743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8064526" y="9614872"/>
              <a:ext cx="1905" cy="1555115"/>
            </a:xfrm>
            <a:custGeom>
              <a:avLst/>
              <a:gdLst/>
              <a:ahLst/>
              <a:cxnLst/>
              <a:rect l="l" t="t" r="r" b="b"/>
              <a:pathLst>
                <a:path w="1904" h="1555115">
                  <a:moveTo>
                    <a:pt x="1524" y="1527429"/>
                  </a:moveTo>
                  <a:lnTo>
                    <a:pt x="0" y="1527429"/>
                  </a:lnTo>
                  <a:lnTo>
                    <a:pt x="0" y="1554861"/>
                  </a:lnTo>
                  <a:lnTo>
                    <a:pt x="1524" y="1554861"/>
                  </a:lnTo>
                  <a:lnTo>
                    <a:pt x="1524" y="1527429"/>
                  </a:lnTo>
                  <a:close/>
                </a:path>
                <a:path w="1904" h="1555115">
                  <a:moveTo>
                    <a:pt x="1524" y="0"/>
                  </a:moveTo>
                  <a:lnTo>
                    <a:pt x="0" y="0"/>
                  </a:lnTo>
                  <a:lnTo>
                    <a:pt x="0" y="1527302"/>
                  </a:lnTo>
                  <a:lnTo>
                    <a:pt x="1524" y="1527302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066050" y="11142301"/>
              <a:ext cx="27940" cy="1094740"/>
            </a:xfrm>
            <a:custGeom>
              <a:avLst/>
              <a:gdLst/>
              <a:ahLst/>
              <a:cxnLst/>
              <a:rect l="l" t="t" r="r" b="b"/>
              <a:pathLst>
                <a:path w="27940" h="1094740">
                  <a:moveTo>
                    <a:pt x="27432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1094536"/>
                  </a:lnTo>
                  <a:lnTo>
                    <a:pt x="27432" y="1094536"/>
                  </a:lnTo>
                  <a:lnTo>
                    <a:pt x="27432" y="2743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064533" y="11169730"/>
              <a:ext cx="1905" cy="1067435"/>
            </a:xfrm>
            <a:custGeom>
              <a:avLst/>
              <a:gdLst/>
              <a:ahLst/>
              <a:cxnLst/>
              <a:rect l="l" t="t" r="r" b="b"/>
              <a:pathLst>
                <a:path w="1904" h="1067434">
                  <a:moveTo>
                    <a:pt x="1522" y="0"/>
                  </a:moveTo>
                  <a:lnTo>
                    <a:pt x="0" y="0"/>
                  </a:lnTo>
                  <a:lnTo>
                    <a:pt x="0" y="1067104"/>
                  </a:lnTo>
                  <a:lnTo>
                    <a:pt x="1522" y="1067104"/>
                  </a:lnTo>
                  <a:lnTo>
                    <a:pt x="1522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7439345" y="3058750"/>
            <a:ext cx="590550" cy="1129030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65" b="1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r>
              <a:rPr dirty="0" sz="8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10" b="1">
                <a:solidFill>
                  <a:srgbClr val="FFFFFF"/>
                </a:solidFill>
                <a:latin typeface="Arial"/>
                <a:cs typeface="Arial"/>
              </a:rPr>
              <a:t>POINT(S)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96900"/>
              </a:lnSpc>
              <a:spcBef>
                <a:spcPts val="675"/>
              </a:spcBef>
            </a:pPr>
            <a:r>
              <a:rPr dirty="0" sz="800" spc="-50">
                <a:latin typeface="Trebuchet MS"/>
                <a:cs typeface="Trebuchet MS"/>
              </a:rPr>
              <a:t>Practicing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living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by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our </a:t>
            </a:r>
            <a:r>
              <a:rPr dirty="0" sz="800" spc="-20">
                <a:latin typeface="Trebuchet MS"/>
                <a:cs typeface="Trebuchet MS"/>
              </a:rPr>
              <a:t>core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values,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vision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and </a:t>
            </a:r>
            <a:r>
              <a:rPr dirty="0" sz="800" spc="-35">
                <a:latin typeface="Trebuchet MS"/>
                <a:cs typeface="Trebuchet MS"/>
              </a:rPr>
              <a:t>mission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statements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826697" y="4537285"/>
            <a:ext cx="1203325" cy="1277620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55" b="1">
                <a:solidFill>
                  <a:srgbClr val="FFFFFF"/>
                </a:solidFill>
                <a:latin typeface="Arial"/>
                <a:cs typeface="Arial"/>
              </a:rPr>
              <a:t>OUTPUT</a:t>
            </a:r>
            <a:endParaRPr sz="800">
              <a:latin typeface="Arial"/>
              <a:cs typeface="Arial"/>
            </a:endParaRPr>
          </a:p>
          <a:p>
            <a:pPr marL="179705" marR="5080">
              <a:lnSpc>
                <a:spcPct val="98600"/>
              </a:lnSpc>
              <a:spcBef>
                <a:spcPts val="720"/>
              </a:spcBef>
            </a:pPr>
            <a:r>
              <a:rPr dirty="0" sz="800" spc="-35">
                <a:latin typeface="Trebuchet MS"/>
                <a:cs typeface="Trebuchet MS"/>
              </a:rPr>
              <a:t>Improved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character, </a:t>
            </a:r>
            <a:r>
              <a:rPr dirty="0" sz="800" spc="-40">
                <a:latin typeface="Trebuchet MS"/>
                <a:cs typeface="Trebuchet MS"/>
              </a:rPr>
              <a:t>behavior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conduct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of </a:t>
            </a:r>
            <a:r>
              <a:rPr dirty="0" sz="800" spc="-45">
                <a:latin typeface="Trebuchet MS"/>
                <a:cs typeface="Trebuchet MS"/>
              </a:rPr>
              <a:t>learners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100">
                <a:latin typeface="Trebuchet MS"/>
                <a:cs typeface="Trebuchet MS"/>
              </a:rPr>
              <a:t>–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both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and </a:t>
            </a:r>
            <a:r>
              <a:rPr dirty="0" sz="800" spc="-35">
                <a:latin typeface="Trebuchet MS"/>
                <a:cs typeface="Trebuchet MS"/>
              </a:rPr>
              <a:t>outside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the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school; </a:t>
            </a:r>
            <a:r>
              <a:rPr dirty="0" sz="800" spc="-40">
                <a:latin typeface="Trebuchet MS"/>
                <a:cs typeface="Trebuchet MS"/>
              </a:rPr>
              <a:t>Reduced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disciplinary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cases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Positive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70">
                <a:latin typeface="Trebuchet MS"/>
                <a:cs typeface="Trebuchet MS"/>
              </a:rPr>
              <a:t>image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of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the school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100">
                <a:latin typeface="Trebuchet MS"/>
                <a:cs typeface="Trebuchet MS"/>
              </a:rPr>
              <a:t>–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internally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and </a:t>
            </a:r>
            <a:r>
              <a:rPr dirty="0" sz="800" spc="-10">
                <a:latin typeface="Trebuchet MS"/>
                <a:cs typeface="Trebuchet MS"/>
              </a:rPr>
              <a:t>externally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548705" y="5982414"/>
            <a:ext cx="259715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187517" y="5982414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945201" y="5982414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439345" y="8820360"/>
            <a:ext cx="590550" cy="542925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-10" b="1">
                <a:solidFill>
                  <a:srgbClr val="FFFFFF"/>
                </a:solidFill>
                <a:latin typeface="Arial"/>
                <a:cs typeface="Arial"/>
              </a:rPr>
              <a:t>TIMELINE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96900"/>
              </a:lnSpc>
              <a:spcBef>
                <a:spcPts val="675"/>
              </a:spcBef>
            </a:pPr>
            <a:r>
              <a:rPr dirty="0" sz="800" spc="-10">
                <a:latin typeface="Trebuchet MS"/>
                <a:cs typeface="Trebuchet MS"/>
              </a:rPr>
              <a:t>Continuous </a:t>
            </a:r>
            <a:r>
              <a:rPr dirty="0" sz="800" spc="-20">
                <a:latin typeface="Trebuchet MS"/>
                <a:cs typeface="Trebuchet MS"/>
              </a:rPr>
              <a:t>with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Termly</a:t>
            </a:r>
            <a:r>
              <a:rPr dirty="0" sz="800" spc="-10">
                <a:latin typeface="Trebuchet MS"/>
                <a:cs typeface="Trebuchet MS"/>
              </a:rPr>
              <a:t> Reviews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298768" y="9576263"/>
            <a:ext cx="509905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7054929" y="9576263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7675566" y="11198177"/>
            <a:ext cx="414020" cy="982980"/>
          </a:xfrm>
          <a:prstGeom prst="rect">
            <a:avLst/>
          </a:prstGeom>
        </p:spPr>
        <p:txBody>
          <a:bodyPr wrap="square" lIns="0" tIns="14604" rIns="0" bIns="0" rtlCol="0" vert="vert">
            <a:spAutoFit/>
          </a:bodyPr>
          <a:lstStyle/>
          <a:p>
            <a:pPr marL="12700" marR="27940">
              <a:lnSpc>
                <a:spcPts val="919"/>
              </a:lnSpc>
              <a:spcBef>
                <a:spcPts val="114"/>
              </a:spcBef>
            </a:pP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ESTIMATE</a:t>
            </a:r>
            <a:r>
              <a:rPr dirty="0" sz="800" spc="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0" b="1">
                <a:solidFill>
                  <a:srgbClr val="FFFFFF"/>
                </a:solidFill>
                <a:latin typeface="Arial"/>
                <a:cs typeface="Arial"/>
              </a:rPr>
              <a:t>TOTAL 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BUDGET</a:t>
            </a:r>
            <a:r>
              <a:rPr dirty="0" sz="800" spc="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6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800" spc="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5" b="1">
                <a:solidFill>
                  <a:srgbClr val="FFFFFF"/>
                </a:solidFill>
                <a:latin typeface="Arial"/>
                <a:cs typeface="Arial"/>
              </a:rPr>
              <a:t>KES</a:t>
            </a:r>
            <a:endParaRPr sz="800">
              <a:latin typeface="Arial"/>
              <a:cs typeface="Arial"/>
            </a:endParaRPr>
          </a:p>
          <a:p>
            <a:pPr marL="445134">
              <a:lnSpc>
                <a:spcPct val="100000"/>
              </a:lnSpc>
              <a:spcBef>
                <a:spcPts val="175"/>
              </a:spcBef>
            </a:pPr>
            <a:r>
              <a:rPr dirty="0" sz="800" spc="-45">
                <a:latin typeface="Trebuchet MS"/>
                <a:cs typeface="Trebuchet MS"/>
              </a:rPr>
              <a:t>5,000,000.00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3" name="object 33" descr=""/>
          <p:cNvSpPr/>
          <p:nvPr/>
        </p:nvSpPr>
        <p:spPr>
          <a:xfrm>
            <a:off x="7802397" y="3002870"/>
            <a:ext cx="27940" cy="9234170"/>
          </a:xfrm>
          <a:custGeom>
            <a:avLst/>
            <a:gdLst/>
            <a:ahLst/>
            <a:cxnLst/>
            <a:rect l="l" t="t" r="r" b="b"/>
            <a:pathLst>
              <a:path w="27940" h="9234170">
                <a:moveTo>
                  <a:pt x="27432" y="8139430"/>
                </a:moveTo>
                <a:lnTo>
                  <a:pt x="0" y="8139430"/>
                </a:lnTo>
                <a:lnTo>
                  <a:pt x="0" y="8166862"/>
                </a:lnTo>
                <a:lnTo>
                  <a:pt x="0" y="9233967"/>
                </a:lnTo>
                <a:lnTo>
                  <a:pt x="27432" y="9233967"/>
                </a:lnTo>
                <a:lnTo>
                  <a:pt x="27432" y="8166862"/>
                </a:lnTo>
                <a:lnTo>
                  <a:pt x="27432" y="8139430"/>
                </a:lnTo>
                <a:close/>
              </a:path>
              <a:path w="27940" h="9234170">
                <a:moveTo>
                  <a:pt x="27432" y="2932811"/>
                </a:moveTo>
                <a:lnTo>
                  <a:pt x="0" y="2932811"/>
                </a:lnTo>
                <a:lnTo>
                  <a:pt x="0" y="2960243"/>
                </a:lnTo>
                <a:lnTo>
                  <a:pt x="0" y="5760085"/>
                </a:lnTo>
                <a:lnTo>
                  <a:pt x="0" y="5787517"/>
                </a:lnTo>
                <a:lnTo>
                  <a:pt x="0" y="6584569"/>
                </a:lnTo>
                <a:lnTo>
                  <a:pt x="0" y="6612001"/>
                </a:lnTo>
                <a:lnTo>
                  <a:pt x="0" y="8139303"/>
                </a:lnTo>
                <a:lnTo>
                  <a:pt x="27432" y="8139303"/>
                </a:lnTo>
                <a:lnTo>
                  <a:pt x="27432" y="2960243"/>
                </a:lnTo>
                <a:lnTo>
                  <a:pt x="27432" y="2932811"/>
                </a:lnTo>
                <a:close/>
              </a:path>
              <a:path w="27940" h="9234170">
                <a:moveTo>
                  <a:pt x="27432" y="0"/>
                </a:moveTo>
                <a:lnTo>
                  <a:pt x="0" y="0"/>
                </a:lnTo>
                <a:lnTo>
                  <a:pt x="0" y="1478534"/>
                </a:lnTo>
                <a:lnTo>
                  <a:pt x="0" y="1505966"/>
                </a:lnTo>
                <a:lnTo>
                  <a:pt x="0" y="2932684"/>
                </a:lnTo>
                <a:lnTo>
                  <a:pt x="27432" y="2932684"/>
                </a:lnTo>
                <a:lnTo>
                  <a:pt x="27432" y="1505966"/>
                </a:lnTo>
                <a:lnTo>
                  <a:pt x="27432" y="1478534"/>
                </a:lnTo>
                <a:lnTo>
                  <a:pt x="274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 txBox="1"/>
          <p:nvPr/>
        </p:nvSpPr>
        <p:spPr>
          <a:xfrm>
            <a:off x="6081082" y="3058750"/>
            <a:ext cx="501650" cy="1356995"/>
          </a:xfrm>
          <a:prstGeom prst="rect">
            <a:avLst/>
          </a:prstGeom>
        </p:spPr>
        <p:txBody>
          <a:bodyPr wrap="square" lIns="0" tIns="8890" rIns="0" bIns="0" rtlCol="0" vert="vert">
            <a:spAutoFit/>
          </a:bodyPr>
          <a:lstStyle/>
          <a:p>
            <a:pPr marL="12700" marR="5080">
              <a:lnSpc>
                <a:spcPct val="96700"/>
              </a:lnSpc>
              <a:spcBef>
                <a:spcPts val="70"/>
              </a:spcBef>
            </a:pPr>
            <a:r>
              <a:rPr dirty="0" sz="800" spc="-45">
                <a:latin typeface="Trebuchet MS"/>
                <a:cs typeface="Trebuchet MS"/>
              </a:rPr>
              <a:t>Strengthen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School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Community’s </a:t>
            </a:r>
            <a:r>
              <a:rPr dirty="0" sz="800" spc="-20">
                <a:latin typeface="Trebuchet MS"/>
                <a:cs typeface="Trebuchet MS"/>
              </a:rPr>
              <a:t>Godly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Culture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through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PPI </a:t>
            </a:r>
            <a:r>
              <a:rPr dirty="0" sz="800" spc="-30">
                <a:latin typeface="Trebuchet MS"/>
                <a:cs typeface="Trebuchet MS"/>
              </a:rPr>
              <a:t>Program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Annual </a:t>
            </a:r>
            <a:r>
              <a:rPr dirty="0" sz="800" spc="-50">
                <a:latin typeface="Trebuchet MS"/>
                <a:cs typeface="Trebuchet MS"/>
              </a:rPr>
              <a:t>Interdenominational</a:t>
            </a:r>
            <a:r>
              <a:rPr dirty="0" sz="800" spc="11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Days.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6198428" y="4537285"/>
            <a:ext cx="384175" cy="1235075"/>
          </a:xfrm>
          <a:prstGeom prst="rect">
            <a:avLst/>
          </a:prstGeom>
        </p:spPr>
        <p:txBody>
          <a:bodyPr wrap="square" lIns="0" tIns="8255" rIns="0" bIns="0" rtlCol="0" vert="vert">
            <a:spAutoFit/>
          </a:bodyPr>
          <a:lstStyle/>
          <a:p>
            <a:pPr marL="12700" marR="5080">
              <a:lnSpc>
                <a:spcPct val="96900"/>
              </a:lnSpc>
              <a:spcBef>
                <a:spcPts val="65"/>
              </a:spcBef>
            </a:pPr>
            <a:r>
              <a:rPr dirty="0" sz="800" spc="-10">
                <a:latin typeface="Trebuchet MS"/>
                <a:cs typeface="Trebuchet MS"/>
              </a:rPr>
              <a:t>God-</a:t>
            </a:r>
            <a:r>
              <a:rPr dirty="0" sz="800" spc="-60">
                <a:latin typeface="Trebuchet MS"/>
                <a:cs typeface="Trebuchet MS"/>
              </a:rPr>
              <a:t>fearing,</a:t>
            </a:r>
            <a:r>
              <a:rPr dirty="0" sz="800" spc="7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biblically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and </a:t>
            </a:r>
            <a:r>
              <a:rPr dirty="0" sz="800" spc="-50">
                <a:latin typeface="Trebuchet MS"/>
                <a:cs typeface="Trebuchet MS"/>
              </a:rPr>
              <a:t>spiritually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grounded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and </a:t>
            </a:r>
            <a:r>
              <a:rPr dirty="0" sz="800" spc="-50">
                <a:latin typeface="Trebuchet MS"/>
                <a:cs typeface="Trebuchet MS"/>
              </a:rPr>
              <a:t>Prayerful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School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Community.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6434277" y="5942793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6073089" y="5942793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5948494" y="6122623"/>
            <a:ext cx="1867535" cy="258127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50165">
              <a:lnSpc>
                <a:spcPct val="100000"/>
              </a:lnSpc>
              <a:spcBef>
                <a:spcPts val="35"/>
              </a:spcBef>
            </a:pPr>
            <a:r>
              <a:rPr dirty="0" sz="800">
                <a:latin typeface="Trebuchet MS"/>
                <a:cs typeface="Trebuchet MS"/>
              </a:rPr>
              <a:t>No.</a:t>
            </a:r>
            <a:r>
              <a:rPr dirty="0" sz="800" spc="8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of</a:t>
            </a:r>
            <a:r>
              <a:rPr dirty="0" sz="800" spc="-20">
                <a:latin typeface="Trebuchet MS"/>
                <a:cs typeface="Trebuchet MS"/>
              </a:rPr>
              <a:t> report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disciplinary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cases;</a:t>
            </a:r>
            <a:endParaRPr sz="800">
              <a:latin typeface="Trebuchet MS"/>
              <a:cs typeface="Trebuchet MS"/>
            </a:endParaRPr>
          </a:p>
          <a:p>
            <a:pPr marL="50165" marR="53975">
              <a:lnSpc>
                <a:spcPts val="919"/>
              </a:lnSpc>
              <a:spcBef>
                <a:spcPts val="100"/>
              </a:spcBef>
            </a:pPr>
            <a:r>
              <a:rPr dirty="0" sz="800">
                <a:latin typeface="Trebuchet MS"/>
                <a:cs typeface="Trebuchet MS"/>
              </a:rPr>
              <a:t>No.</a:t>
            </a:r>
            <a:r>
              <a:rPr dirty="0" sz="800" spc="9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students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initially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with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discipline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related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cases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now </a:t>
            </a:r>
            <a:r>
              <a:rPr dirty="0" sz="800" spc="-35">
                <a:latin typeface="Trebuchet MS"/>
                <a:cs typeface="Trebuchet MS"/>
              </a:rPr>
              <a:t>reporting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recording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improved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behaviors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conduct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in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outside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the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school;</a:t>
            </a:r>
            <a:endParaRPr sz="800">
              <a:latin typeface="Trebuchet MS"/>
              <a:cs typeface="Trebuchet MS"/>
            </a:endParaRPr>
          </a:p>
          <a:p>
            <a:pPr marL="50165" marR="343535">
              <a:lnSpc>
                <a:spcPts val="919"/>
              </a:lnSpc>
              <a:spcBef>
                <a:spcPts val="85"/>
              </a:spcBef>
            </a:pPr>
            <a:r>
              <a:rPr dirty="0" sz="800" spc="-55">
                <a:latin typeface="Trebuchet MS"/>
                <a:cs typeface="Trebuchet MS"/>
              </a:rPr>
              <a:t>Percentage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reduction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disciplinary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cases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handled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by </a:t>
            </a:r>
            <a:r>
              <a:rPr dirty="0" sz="800" spc="-50">
                <a:latin typeface="Trebuchet MS"/>
                <a:cs typeface="Trebuchet MS"/>
              </a:rPr>
              <a:t>teachers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>
                <a:latin typeface="Trebuchet MS"/>
                <a:cs typeface="Trebuchet MS"/>
              </a:rPr>
              <a:t> or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Board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10">
                <a:latin typeface="Trebuchet MS"/>
                <a:cs typeface="Trebuchet MS"/>
              </a:rPr>
              <a:t> Management;</a:t>
            </a:r>
            <a:endParaRPr sz="800">
              <a:latin typeface="Trebuchet MS"/>
              <a:cs typeface="Trebuchet MS"/>
            </a:endParaRPr>
          </a:p>
          <a:p>
            <a:pPr marL="50165" marR="5080">
              <a:lnSpc>
                <a:spcPct val="96700"/>
              </a:lnSpc>
              <a:spcBef>
                <a:spcPts val="35"/>
              </a:spcBef>
            </a:pPr>
            <a:r>
              <a:rPr dirty="0" sz="800" spc="-55">
                <a:latin typeface="Trebuchet MS"/>
                <a:cs typeface="Trebuchet MS"/>
              </a:rPr>
              <a:t>Percentage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improvement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in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academic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outcomes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as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85">
                <a:latin typeface="Trebuchet MS"/>
                <a:cs typeface="Trebuchet MS"/>
              </a:rPr>
              <a:t>a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function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change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behavior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among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particular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students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reporting </a:t>
            </a:r>
            <a:r>
              <a:rPr dirty="0" sz="800" spc="-60">
                <a:latin typeface="Trebuchet MS"/>
                <a:cs typeface="Trebuchet MS"/>
              </a:rPr>
              <a:t>change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behavior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to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conform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with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school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culture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and </a:t>
            </a:r>
            <a:r>
              <a:rPr dirty="0" sz="800" spc="-10">
                <a:latin typeface="Trebuchet MS"/>
                <a:cs typeface="Trebuchet MS"/>
              </a:rPr>
              <a:t>tradition.</a:t>
            </a:r>
            <a:endParaRPr sz="800">
              <a:latin typeface="Trebuchet MS"/>
              <a:cs typeface="Trebuchet MS"/>
            </a:endParaRPr>
          </a:p>
          <a:p>
            <a:pPr algn="just" marL="12700" marR="210820">
              <a:lnSpc>
                <a:spcPct val="96900"/>
              </a:lnSpc>
              <a:spcBef>
                <a:spcPts val="310"/>
              </a:spcBef>
            </a:pPr>
            <a:r>
              <a:rPr dirty="0" sz="800">
                <a:latin typeface="Trebuchet MS"/>
                <a:cs typeface="Trebuchet MS"/>
              </a:rPr>
              <a:t>No.</a:t>
            </a:r>
            <a:r>
              <a:rPr dirty="0" sz="800" spc="10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of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Students</a:t>
            </a:r>
            <a:r>
              <a:rPr dirty="0" sz="800" spc="3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continuous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attending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80">
                <a:latin typeface="Trebuchet MS"/>
                <a:cs typeface="Trebuchet MS"/>
              </a:rPr>
              <a:t>and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participating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in </a:t>
            </a:r>
            <a:r>
              <a:rPr dirty="0" sz="800" spc="-35">
                <a:latin typeface="Trebuchet MS"/>
                <a:cs typeface="Trebuchet MS"/>
              </a:rPr>
              <a:t>school-</a:t>
            </a:r>
            <a:r>
              <a:rPr dirty="0" sz="800" spc="-45">
                <a:latin typeface="Trebuchet MS"/>
                <a:cs typeface="Trebuchet MS"/>
              </a:rPr>
              <a:t>organized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80">
                <a:latin typeface="Trebuchet MS"/>
                <a:cs typeface="Trebuchet MS"/>
              </a:rPr>
              <a:t>and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70">
                <a:latin typeface="Trebuchet MS"/>
                <a:cs typeface="Trebuchet MS"/>
              </a:rPr>
              <a:t>facilitated</a:t>
            </a:r>
            <a:r>
              <a:rPr dirty="0" sz="800" spc="3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PPI</a:t>
            </a:r>
            <a:r>
              <a:rPr dirty="0" sz="800" spc="4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programs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80">
                <a:latin typeface="Trebuchet MS"/>
                <a:cs typeface="Trebuchet MS"/>
              </a:rPr>
              <a:t>and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annual </a:t>
            </a:r>
            <a:r>
              <a:rPr dirty="0" sz="800" spc="-40">
                <a:latin typeface="Trebuchet MS"/>
                <a:cs typeface="Trebuchet MS"/>
              </a:rPr>
              <a:t>prayer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days.</a:t>
            </a:r>
            <a:endParaRPr sz="800">
              <a:latin typeface="Trebuchet MS"/>
              <a:cs typeface="Trebuchet MS"/>
            </a:endParaRPr>
          </a:p>
          <a:p>
            <a:pPr algn="just" marL="12700" marR="12700">
              <a:lnSpc>
                <a:spcPts val="919"/>
              </a:lnSpc>
              <a:spcBef>
                <a:spcPts val="90"/>
              </a:spcBef>
            </a:pPr>
            <a:r>
              <a:rPr dirty="0" sz="800">
                <a:latin typeface="Trebuchet MS"/>
                <a:cs typeface="Trebuchet MS"/>
              </a:rPr>
              <a:t>No.</a:t>
            </a:r>
            <a:r>
              <a:rPr dirty="0" sz="800" spc="12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4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Religious</a:t>
            </a:r>
            <a:r>
              <a:rPr dirty="0" sz="800" spc="4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Organizations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80">
                <a:latin typeface="Trebuchet MS"/>
                <a:cs typeface="Trebuchet MS"/>
              </a:rPr>
              <a:t>and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Leaders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participating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in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the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PPIs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Annual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Prayer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Events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by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Topics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Taught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Per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Visit.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5963733" y="8820360"/>
            <a:ext cx="619125" cy="553085"/>
          </a:xfrm>
          <a:prstGeom prst="rect">
            <a:avLst/>
          </a:prstGeom>
        </p:spPr>
        <p:txBody>
          <a:bodyPr wrap="square" lIns="0" tIns="8890" rIns="0" bIns="0" rtlCol="0" vert="vert">
            <a:spAutoFit/>
          </a:bodyPr>
          <a:lstStyle/>
          <a:p>
            <a:pPr marL="12700" marR="5080">
              <a:lnSpc>
                <a:spcPct val="96600"/>
              </a:lnSpc>
              <a:spcBef>
                <a:spcPts val="70"/>
              </a:spcBef>
            </a:pPr>
            <a:r>
              <a:rPr dirty="0" sz="800" spc="-10">
                <a:latin typeface="Trebuchet MS"/>
                <a:cs typeface="Trebuchet MS"/>
              </a:rPr>
              <a:t>Continuous </a:t>
            </a:r>
            <a:r>
              <a:rPr dirty="0" sz="800" spc="-20">
                <a:latin typeface="Trebuchet MS"/>
                <a:cs typeface="Trebuchet MS"/>
              </a:rPr>
              <a:t>with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Termly </a:t>
            </a:r>
            <a:r>
              <a:rPr dirty="0" sz="800" spc="-40">
                <a:latin typeface="Trebuchet MS"/>
                <a:cs typeface="Trebuchet MS"/>
              </a:rPr>
              <a:t>Reviews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and </a:t>
            </a:r>
            <a:r>
              <a:rPr dirty="0" sz="800" spc="-50">
                <a:latin typeface="Trebuchet MS"/>
                <a:cs typeface="Trebuchet MS"/>
              </a:rPr>
              <a:t>Evaluation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10">
                <a:latin typeface="Trebuchet MS"/>
                <a:cs typeface="Trebuchet MS"/>
              </a:rPr>
              <a:t> Success.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6182817" y="9576263"/>
            <a:ext cx="761365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6175568" y="9643320"/>
            <a:ext cx="1854835" cy="1184910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-10" b="1">
                <a:solidFill>
                  <a:srgbClr val="FFFFFF"/>
                </a:solidFill>
                <a:latin typeface="Arial"/>
                <a:cs typeface="Arial"/>
              </a:rPr>
              <a:t>RESPONSIBILITY</a:t>
            </a:r>
            <a:endParaRPr sz="800">
              <a:latin typeface="Arial"/>
              <a:cs typeface="Arial"/>
            </a:endParaRPr>
          </a:p>
          <a:p>
            <a:pPr marL="127000" marR="170815">
              <a:lnSpc>
                <a:spcPct val="103099"/>
              </a:lnSpc>
              <a:spcBef>
                <a:spcPts val="675"/>
              </a:spcBef>
            </a:pPr>
            <a:r>
              <a:rPr dirty="0" sz="800" spc="-20">
                <a:latin typeface="Trebuchet MS"/>
                <a:cs typeface="Trebuchet MS"/>
              </a:rPr>
              <a:t>The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students’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council</a:t>
            </a:r>
            <a:r>
              <a:rPr dirty="0" sz="800" spc="-20">
                <a:latin typeface="Trebuchet MS"/>
                <a:cs typeface="Trebuchet MS"/>
              </a:rPr>
              <a:t> Class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Prefects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Class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Teachers</a:t>
            </a:r>
            <a:endParaRPr sz="800">
              <a:latin typeface="Trebuchet MS"/>
              <a:cs typeface="Trebuchet MS"/>
            </a:endParaRPr>
          </a:p>
          <a:p>
            <a:pPr marL="127000" marR="5080">
              <a:lnSpc>
                <a:spcPct val="98800"/>
              </a:lnSpc>
              <a:spcBef>
                <a:spcPts val="35"/>
              </a:spcBef>
            </a:pPr>
            <a:r>
              <a:rPr dirty="0" sz="800" spc="-30">
                <a:latin typeface="Trebuchet MS"/>
                <a:cs typeface="Trebuchet MS"/>
              </a:rPr>
              <a:t>Head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Department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for </a:t>
            </a:r>
            <a:r>
              <a:rPr dirty="0" sz="800" spc="-45">
                <a:latin typeface="Trebuchet MS"/>
                <a:cs typeface="Trebuchet MS"/>
              </a:rPr>
              <a:t>Guidance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Counseling </a:t>
            </a:r>
            <a:r>
              <a:rPr dirty="0" sz="800" spc="-20">
                <a:latin typeface="Trebuchet MS"/>
                <a:cs typeface="Trebuchet MS"/>
              </a:rPr>
              <a:t>The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Deputy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Principal (Academics)</a:t>
            </a:r>
            <a:endParaRPr sz="800">
              <a:latin typeface="Trebuchet MS"/>
              <a:cs typeface="Trebuchet MS"/>
            </a:endParaRPr>
          </a:p>
          <a:p>
            <a:pPr marL="127000" marR="141605">
              <a:lnSpc>
                <a:spcPct val="103099"/>
              </a:lnSpc>
              <a:spcBef>
                <a:spcPts val="10"/>
              </a:spcBef>
            </a:pPr>
            <a:r>
              <a:rPr dirty="0" sz="800" spc="-20">
                <a:latin typeface="Trebuchet MS"/>
                <a:cs typeface="Trebuchet MS"/>
              </a:rPr>
              <a:t>The </a:t>
            </a:r>
            <a:r>
              <a:rPr dirty="0" sz="800" spc="-35">
                <a:latin typeface="Trebuchet MS"/>
                <a:cs typeface="Trebuchet MS"/>
              </a:rPr>
              <a:t>Head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Security </a:t>
            </a:r>
            <a:r>
              <a:rPr dirty="0" sz="800" spc="-20">
                <a:latin typeface="Trebuchet MS"/>
                <a:cs typeface="Trebuchet MS"/>
              </a:rPr>
              <a:t>The</a:t>
            </a:r>
            <a:r>
              <a:rPr dirty="0" sz="800" spc="-4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Parent/Guardian </a:t>
            </a:r>
            <a:r>
              <a:rPr dirty="0" sz="800" spc="-25">
                <a:latin typeface="Trebuchet MS"/>
                <a:cs typeface="Trebuchet MS"/>
              </a:rPr>
              <a:t>Board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Management</a:t>
            </a:r>
            <a:r>
              <a:rPr dirty="0" sz="800" spc="-25">
                <a:latin typeface="Trebuchet MS"/>
                <a:cs typeface="Trebuchet MS"/>
              </a:rPr>
              <a:t> School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Chaplain </a:t>
            </a:r>
            <a:r>
              <a:rPr dirty="0" sz="800" spc="-25">
                <a:latin typeface="Trebuchet MS"/>
                <a:cs typeface="Trebuchet MS"/>
              </a:rPr>
              <a:t>School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Principal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60">
                <a:latin typeface="Trebuchet MS"/>
                <a:cs typeface="Trebuchet MS"/>
              </a:rPr>
              <a:t>BOM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Chairman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6434649" y="11630994"/>
            <a:ext cx="147955" cy="55054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5">
                <a:latin typeface="Trebuchet MS"/>
                <a:cs typeface="Trebuchet MS"/>
              </a:rPr>
              <a:t>2,000,000.00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5130107" y="3058750"/>
            <a:ext cx="736600" cy="1304290"/>
          </a:xfrm>
          <a:prstGeom prst="rect">
            <a:avLst/>
          </a:prstGeom>
        </p:spPr>
        <p:txBody>
          <a:bodyPr wrap="square" lIns="0" tIns="8890" rIns="0" bIns="0" rtlCol="0" vert="vert">
            <a:spAutoFit/>
          </a:bodyPr>
          <a:lstStyle/>
          <a:p>
            <a:pPr marL="12700" marR="5080">
              <a:lnSpc>
                <a:spcPct val="96500"/>
              </a:lnSpc>
              <a:spcBef>
                <a:spcPts val="70"/>
              </a:spcBef>
            </a:pPr>
            <a:r>
              <a:rPr dirty="0" sz="800" spc="-40">
                <a:latin typeface="Trebuchet MS"/>
                <a:cs typeface="Trebuchet MS"/>
              </a:rPr>
              <a:t>Providing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learners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with </a:t>
            </a:r>
            <a:r>
              <a:rPr dirty="0" sz="800" spc="-40">
                <a:latin typeface="Trebuchet MS"/>
                <a:cs typeface="Trebuchet MS"/>
              </a:rPr>
              <a:t>opportunities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to </a:t>
            </a:r>
            <a:r>
              <a:rPr dirty="0" sz="800" spc="-45">
                <a:latin typeface="Trebuchet MS"/>
                <a:cs typeface="Trebuchet MS"/>
              </a:rPr>
              <a:t>develop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their </a:t>
            </a:r>
            <a:r>
              <a:rPr dirty="0" sz="800" spc="-40">
                <a:latin typeface="Trebuchet MS"/>
                <a:cs typeface="Trebuchet MS"/>
              </a:rPr>
              <a:t>skills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talents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through </a:t>
            </a:r>
            <a:r>
              <a:rPr dirty="0" sz="800" spc="-55">
                <a:latin typeface="Trebuchet MS"/>
                <a:cs typeface="Trebuchet MS"/>
              </a:rPr>
              <a:t>implementation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3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wide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variety</a:t>
            </a:r>
            <a:r>
              <a:rPr dirty="0" sz="800" spc="-35">
                <a:latin typeface="Trebuchet MS"/>
                <a:cs typeface="Trebuchet MS"/>
              </a:rPr>
              <a:t> co-</a:t>
            </a:r>
            <a:r>
              <a:rPr dirty="0" sz="800" spc="-45">
                <a:latin typeface="Trebuchet MS"/>
                <a:cs typeface="Trebuchet MS"/>
              </a:rPr>
              <a:t>curricular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3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extra- </a:t>
            </a:r>
            <a:r>
              <a:rPr dirty="0" sz="800" spc="-45">
                <a:latin typeface="Trebuchet MS"/>
                <a:cs typeface="Trebuchet MS"/>
              </a:rPr>
              <a:t>curricular</a:t>
            </a:r>
            <a:r>
              <a:rPr dirty="0" sz="800" spc="4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programs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5247452" y="4537285"/>
            <a:ext cx="619125" cy="1341120"/>
          </a:xfrm>
          <a:prstGeom prst="rect">
            <a:avLst/>
          </a:prstGeom>
        </p:spPr>
        <p:txBody>
          <a:bodyPr wrap="square" lIns="0" tIns="8890" rIns="0" bIns="0" rtlCol="0" vert="vert">
            <a:spAutoFit/>
          </a:bodyPr>
          <a:lstStyle/>
          <a:p>
            <a:pPr marL="12700" marR="5080">
              <a:lnSpc>
                <a:spcPct val="96600"/>
              </a:lnSpc>
              <a:spcBef>
                <a:spcPts val="70"/>
              </a:spcBef>
            </a:pPr>
            <a:r>
              <a:rPr dirty="0" sz="800" spc="-40">
                <a:latin typeface="Trebuchet MS"/>
                <a:cs typeface="Trebuchet MS"/>
              </a:rPr>
              <a:t>Multi-</a:t>
            </a:r>
            <a:r>
              <a:rPr dirty="0" sz="800" spc="-50">
                <a:latin typeface="Trebuchet MS"/>
                <a:cs typeface="Trebuchet MS"/>
              </a:rPr>
              <a:t>skilled</a:t>
            </a:r>
            <a:r>
              <a:rPr dirty="0" sz="800" spc="4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5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Multi-</a:t>
            </a:r>
            <a:r>
              <a:rPr dirty="0" sz="800" spc="-35">
                <a:latin typeface="Trebuchet MS"/>
                <a:cs typeface="Trebuchet MS"/>
              </a:rPr>
              <a:t>Talented </a:t>
            </a:r>
            <a:r>
              <a:rPr dirty="0" sz="800" spc="-40">
                <a:latin typeface="Trebuchet MS"/>
                <a:cs typeface="Trebuchet MS"/>
              </a:rPr>
              <a:t>Students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Community </a:t>
            </a:r>
            <a:r>
              <a:rPr dirty="0" sz="800" spc="-35">
                <a:latin typeface="Trebuchet MS"/>
                <a:cs typeface="Trebuchet MS"/>
              </a:rPr>
              <a:t>Developed,</a:t>
            </a:r>
            <a:r>
              <a:rPr dirty="0" sz="800" spc="6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Nurtured</a:t>
            </a:r>
            <a:r>
              <a:rPr dirty="0" sz="800" spc="-3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and </a:t>
            </a:r>
            <a:r>
              <a:rPr dirty="0" sz="800" spc="-30">
                <a:latin typeface="Trebuchet MS"/>
                <a:cs typeface="Trebuchet MS"/>
              </a:rPr>
              <a:t>Assisted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to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exploit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their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full </a:t>
            </a:r>
            <a:r>
              <a:rPr dirty="0" sz="800" spc="-10">
                <a:latin typeface="Trebuchet MS"/>
                <a:cs typeface="Trebuchet MS"/>
              </a:rPr>
              <a:t>potential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5718000" y="5942793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5356812" y="5942793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5112970" y="5942793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5247452" y="8820360"/>
            <a:ext cx="619125" cy="553085"/>
          </a:xfrm>
          <a:prstGeom prst="rect">
            <a:avLst/>
          </a:prstGeom>
        </p:spPr>
        <p:txBody>
          <a:bodyPr wrap="square" lIns="0" tIns="8890" rIns="0" bIns="0" rtlCol="0" vert="vert">
            <a:spAutoFit/>
          </a:bodyPr>
          <a:lstStyle/>
          <a:p>
            <a:pPr algn="just" marL="12700" marR="5080">
              <a:lnSpc>
                <a:spcPct val="96600"/>
              </a:lnSpc>
              <a:spcBef>
                <a:spcPts val="70"/>
              </a:spcBef>
            </a:pPr>
            <a:r>
              <a:rPr dirty="0" sz="800" spc="-10">
                <a:latin typeface="Trebuchet MS"/>
                <a:cs typeface="Trebuchet MS"/>
              </a:rPr>
              <a:t>Continuous </a:t>
            </a:r>
            <a:r>
              <a:rPr dirty="0" sz="800" spc="-20">
                <a:latin typeface="Trebuchet MS"/>
                <a:cs typeface="Trebuchet MS"/>
              </a:rPr>
              <a:t>with </a:t>
            </a:r>
            <a:r>
              <a:rPr dirty="0" sz="800" spc="-10">
                <a:latin typeface="Trebuchet MS"/>
                <a:cs typeface="Trebuchet MS"/>
              </a:rPr>
              <a:t>Annual </a:t>
            </a:r>
            <a:r>
              <a:rPr dirty="0" sz="800" spc="-40">
                <a:latin typeface="Trebuchet MS"/>
                <a:cs typeface="Trebuchet MS"/>
              </a:rPr>
              <a:t>Reviews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and </a:t>
            </a:r>
            <a:r>
              <a:rPr dirty="0" sz="800" spc="-50">
                <a:latin typeface="Trebuchet MS"/>
                <a:cs typeface="Trebuchet MS"/>
              </a:rPr>
              <a:t>Evaluation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10">
                <a:latin typeface="Trebuchet MS"/>
                <a:cs typeface="Trebuchet MS"/>
              </a:rPr>
              <a:t> Success.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5341570" y="9576263"/>
            <a:ext cx="509905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5334320" y="9757620"/>
            <a:ext cx="524510" cy="927735"/>
          </a:xfrm>
          <a:prstGeom prst="rect">
            <a:avLst/>
          </a:prstGeom>
        </p:spPr>
        <p:txBody>
          <a:bodyPr wrap="square" lIns="0" tIns="1905" rIns="0" bIns="0" rtlCol="0" vert="vert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15"/>
              </a:spcBef>
            </a:pPr>
            <a:r>
              <a:rPr dirty="0" sz="800" spc="70">
                <a:latin typeface="Trebuchet MS"/>
                <a:cs typeface="Trebuchet MS"/>
              </a:rPr>
              <a:t>HODs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 spc="-70">
                <a:latin typeface="Trebuchet MS"/>
                <a:cs typeface="Trebuchet MS"/>
              </a:rPr>
              <a:t>&amp;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the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Principal</a:t>
            </a:r>
            <a:r>
              <a:rPr dirty="0" sz="800" spc="-10">
                <a:latin typeface="Trebuchet MS"/>
                <a:cs typeface="Trebuchet MS"/>
              </a:rPr>
              <a:t> KESSHA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30">
                <a:latin typeface="Trebuchet MS"/>
                <a:cs typeface="Trebuchet MS"/>
              </a:rPr>
              <a:t>CDE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55">
                <a:latin typeface="Trebuchet MS"/>
                <a:cs typeface="Trebuchet MS"/>
              </a:rPr>
              <a:t>Students’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Council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5718368" y="11630994"/>
            <a:ext cx="147955" cy="55054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5">
                <a:latin typeface="Trebuchet MS"/>
                <a:cs typeface="Trebuchet MS"/>
              </a:rPr>
              <a:t>5,000,000,00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4398331" y="3058750"/>
            <a:ext cx="501650" cy="1343660"/>
          </a:xfrm>
          <a:prstGeom prst="rect">
            <a:avLst/>
          </a:prstGeom>
        </p:spPr>
        <p:txBody>
          <a:bodyPr wrap="square" lIns="0" tIns="12700" rIns="0" bIns="0" rtlCol="0" vert="vert">
            <a:spAutoFit/>
          </a:bodyPr>
          <a:lstStyle/>
          <a:p>
            <a:pPr marL="12700" marR="5080">
              <a:lnSpc>
                <a:spcPts val="919"/>
              </a:lnSpc>
              <a:spcBef>
                <a:spcPts val="100"/>
              </a:spcBef>
            </a:pPr>
            <a:r>
              <a:rPr dirty="0" sz="800" spc="-35">
                <a:latin typeface="Trebuchet MS"/>
                <a:cs typeface="Trebuchet MS"/>
              </a:rPr>
              <a:t>Development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strengthening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leadership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skills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among</a:t>
            </a:r>
            <a:r>
              <a:rPr dirty="0" sz="800" spc="-10">
                <a:latin typeface="Trebuchet MS"/>
                <a:cs typeface="Trebuchet MS"/>
              </a:rPr>
              <a:t> staff </a:t>
            </a:r>
            <a:r>
              <a:rPr dirty="0" sz="800" spc="-25">
                <a:latin typeface="Trebuchet MS"/>
                <a:cs typeface="Trebuchet MS"/>
              </a:rPr>
              <a:t>and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ts val="919"/>
              </a:lnSpc>
            </a:pPr>
            <a:r>
              <a:rPr dirty="0" sz="800" spc="-10">
                <a:latin typeface="Trebuchet MS"/>
                <a:cs typeface="Trebuchet MS"/>
              </a:rPr>
              <a:t>students.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4280982" y="4537285"/>
            <a:ext cx="619125" cy="1335405"/>
          </a:xfrm>
          <a:prstGeom prst="rect">
            <a:avLst/>
          </a:prstGeom>
        </p:spPr>
        <p:txBody>
          <a:bodyPr wrap="square" lIns="0" tIns="12700" rIns="0" bIns="0" rtlCol="0" vert="vert">
            <a:spAutoFit/>
          </a:bodyPr>
          <a:lstStyle/>
          <a:p>
            <a:pPr marL="12700" marR="5080">
              <a:lnSpc>
                <a:spcPts val="919"/>
              </a:lnSpc>
              <a:spcBef>
                <a:spcPts val="100"/>
              </a:spcBef>
            </a:pPr>
            <a:r>
              <a:rPr dirty="0" sz="800" spc="-60">
                <a:latin typeface="Trebuchet MS"/>
                <a:cs typeface="Trebuchet MS"/>
              </a:rPr>
              <a:t>Effective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Efficient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Execution </a:t>
            </a:r>
            <a:r>
              <a:rPr dirty="0" sz="800" spc="-25">
                <a:latin typeface="Trebuchet MS"/>
                <a:cs typeface="Trebuchet MS"/>
              </a:rPr>
              <a:t>of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ts val="890"/>
              </a:lnSpc>
            </a:pPr>
            <a:r>
              <a:rPr dirty="0" sz="800" spc="-20">
                <a:latin typeface="Trebuchet MS"/>
                <a:cs typeface="Trebuchet MS"/>
              </a:rPr>
              <a:t>Duties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&amp;</a:t>
            </a:r>
            <a:endParaRPr sz="800">
              <a:latin typeface="Trebuchet MS"/>
              <a:cs typeface="Trebuchet MS"/>
            </a:endParaRPr>
          </a:p>
          <a:p>
            <a:pPr marL="12700" marR="149860">
              <a:lnSpc>
                <a:spcPts val="919"/>
              </a:lnSpc>
              <a:spcBef>
                <a:spcPts val="55"/>
              </a:spcBef>
            </a:pPr>
            <a:r>
              <a:rPr dirty="0" sz="800" spc="-45">
                <a:latin typeface="Trebuchet MS"/>
                <a:cs typeface="Trebuchet MS"/>
              </a:rPr>
              <a:t>Responsibilities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by</a:t>
            </a:r>
            <a:r>
              <a:rPr dirty="0" sz="800" spc="30">
                <a:latin typeface="Trebuchet MS"/>
                <a:cs typeface="Trebuchet MS"/>
              </a:rPr>
              <a:t> </a:t>
            </a:r>
            <a:r>
              <a:rPr dirty="0" sz="800" spc="-70">
                <a:latin typeface="Trebuchet MS"/>
                <a:cs typeface="Trebuchet MS"/>
              </a:rPr>
              <a:t>each</a:t>
            </a:r>
            <a:r>
              <a:rPr dirty="0" sz="800" spc="3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Plan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Implementation</a:t>
            </a:r>
            <a:r>
              <a:rPr dirty="0" sz="800" spc="7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Actor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4751530" y="5993085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4509214" y="5993085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4029154" y="5993085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3667966" y="5993085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3543367" y="6122623"/>
            <a:ext cx="2315845" cy="2521585"/>
          </a:xfrm>
          <a:prstGeom prst="rect">
            <a:avLst/>
          </a:prstGeom>
        </p:spPr>
        <p:txBody>
          <a:bodyPr wrap="square" lIns="0" tIns="8255" rIns="0" bIns="0" rtlCol="0" vert="vert">
            <a:spAutoFit/>
          </a:bodyPr>
          <a:lstStyle/>
          <a:p>
            <a:pPr algn="just" marL="12700" marR="5080">
              <a:lnSpc>
                <a:spcPct val="96900"/>
              </a:lnSpc>
              <a:spcBef>
                <a:spcPts val="65"/>
              </a:spcBef>
            </a:pPr>
            <a:r>
              <a:rPr dirty="0" sz="800">
                <a:latin typeface="Trebuchet MS"/>
                <a:cs typeface="Trebuchet MS"/>
              </a:rPr>
              <a:t>No.</a:t>
            </a:r>
            <a:r>
              <a:rPr dirty="0" sz="800" spc="7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students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actively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participating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specific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categories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of </a:t>
            </a:r>
            <a:r>
              <a:rPr dirty="0" sz="800" spc="-35">
                <a:latin typeface="Trebuchet MS"/>
                <a:cs typeface="Trebuchet MS"/>
              </a:rPr>
              <a:t>co-</a:t>
            </a:r>
            <a:r>
              <a:rPr dirty="0" sz="800" spc="-40">
                <a:latin typeface="Trebuchet MS"/>
                <a:cs typeface="Trebuchet MS"/>
              </a:rPr>
              <a:t>curricular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extra-</a:t>
            </a:r>
            <a:r>
              <a:rPr dirty="0" sz="800" spc="-40">
                <a:latin typeface="Trebuchet MS"/>
                <a:cs typeface="Trebuchet MS"/>
              </a:rPr>
              <a:t>curricular</a:t>
            </a:r>
            <a:r>
              <a:rPr dirty="0" sz="800" spc="4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activities</a:t>
            </a:r>
            <a:r>
              <a:rPr dirty="0" sz="800" spc="5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disaggregated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by </a:t>
            </a:r>
            <a:r>
              <a:rPr dirty="0" sz="800" spc="-70">
                <a:latin typeface="Trebuchet MS"/>
                <a:cs typeface="Trebuchet MS"/>
              </a:rPr>
              <a:t>age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class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type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activity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participated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in.</a:t>
            </a:r>
            <a:endParaRPr sz="800">
              <a:latin typeface="Trebuchet MS"/>
              <a:cs typeface="Trebuchet MS"/>
            </a:endParaRPr>
          </a:p>
          <a:p>
            <a:pPr marL="12700" marR="182880">
              <a:lnSpc>
                <a:spcPts val="919"/>
              </a:lnSpc>
              <a:spcBef>
                <a:spcPts val="90"/>
              </a:spcBef>
            </a:pPr>
            <a:r>
              <a:rPr dirty="0" sz="800">
                <a:latin typeface="Trebuchet MS"/>
                <a:cs typeface="Trebuchet MS"/>
              </a:rPr>
              <a:t>No.</a:t>
            </a:r>
            <a:r>
              <a:rPr dirty="0" sz="800" spc="8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students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reaching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national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levels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with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their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talent </a:t>
            </a:r>
            <a:r>
              <a:rPr dirty="0" sz="800" spc="-10">
                <a:latin typeface="Trebuchet MS"/>
                <a:cs typeface="Trebuchet MS"/>
              </a:rPr>
              <a:t>areas.</a:t>
            </a:r>
            <a:endParaRPr sz="800">
              <a:latin typeface="Trebuchet MS"/>
              <a:cs typeface="Trebuchet MS"/>
            </a:endParaRPr>
          </a:p>
          <a:p>
            <a:pPr marL="12700" marR="71755">
              <a:lnSpc>
                <a:spcPts val="919"/>
              </a:lnSpc>
              <a:spcBef>
                <a:spcPts val="80"/>
              </a:spcBef>
            </a:pPr>
            <a:r>
              <a:rPr dirty="0" sz="800" spc="-45">
                <a:latin typeface="Trebuchet MS"/>
                <a:cs typeface="Trebuchet MS"/>
              </a:rPr>
              <a:t>Innovative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products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produced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by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students</a:t>
            </a:r>
            <a:r>
              <a:rPr dirty="0" sz="800" spc="3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through </a:t>
            </a:r>
            <a:r>
              <a:rPr dirty="0" sz="800" spc="-55">
                <a:latin typeface="Trebuchet MS"/>
                <a:cs typeface="Trebuchet MS"/>
              </a:rPr>
              <a:t>participation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extra-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co-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curricular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activities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including </a:t>
            </a:r>
            <a:r>
              <a:rPr dirty="0" sz="800" spc="-45">
                <a:latin typeface="Trebuchet MS"/>
                <a:cs typeface="Trebuchet MS"/>
              </a:rPr>
              <a:t>Science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Congresses.</a:t>
            </a:r>
            <a:endParaRPr sz="800">
              <a:latin typeface="Trebuchet MS"/>
              <a:cs typeface="Trebuchet MS"/>
            </a:endParaRPr>
          </a:p>
          <a:p>
            <a:pPr marL="12700" marR="295275">
              <a:lnSpc>
                <a:spcPts val="919"/>
              </a:lnSpc>
              <a:spcBef>
                <a:spcPts val="85"/>
              </a:spcBef>
            </a:pPr>
            <a:r>
              <a:rPr dirty="0" sz="800">
                <a:latin typeface="Trebuchet MS"/>
                <a:cs typeface="Trebuchet MS"/>
              </a:rPr>
              <a:t>No.</a:t>
            </a:r>
            <a:r>
              <a:rPr dirty="0" sz="800" spc="8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of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Students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Leaders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Trained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on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Effective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Student </a:t>
            </a:r>
            <a:r>
              <a:rPr dirty="0" sz="800" spc="-50">
                <a:latin typeface="Trebuchet MS"/>
                <a:cs typeface="Trebuchet MS"/>
              </a:rPr>
              <a:t>Leadership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Behavior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Management</a:t>
            </a:r>
            <a:endParaRPr sz="800">
              <a:latin typeface="Trebuchet MS"/>
              <a:cs typeface="Trebuchet MS"/>
            </a:endParaRPr>
          </a:p>
          <a:p>
            <a:pPr marL="12700" marR="9525">
              <a:lnSpc>
                <a:spcPct val="96700"/>
              </a:lnSpc>
              <a:spcBef>
                <a:spcPts val="35"/>
              </a:spcBef>
            </a:pPr>
            <a:r>
              <a:rPr dirty="0" sz="800">
                <a:latin typeface="Trebuchet MS"/>
                <a:cs typeface="Trebuchet MS"/>
              </a:rPr>
              <a:t>No.</a:t>
            </a:r>
            <a:r>
              <a:rPr dirty="0" sz="800" spc="7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teachers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trained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capacity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build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on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areas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including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curriculum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implementation,</a:t>
            </a:r>
            <a:r>
              <a:rPr dirty="0" sz="800" spc="3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exam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cycle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management, </a:t>
            </a:r>
            <a:r>
              <a:rPr dirty="0" sz="800" spc="-30">
                <a:latin typeface="Trebuchet MS"/>
                <a:cs typeface="Trebuchet MS"/>
              </a:rPr>
              <a:t>classroom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70">
                <a:latin typeface="Trebuchet MS"/>
                <a:cs typeface="Trebuchet MS"/>
              </a:rPr>
              <a:t>management,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performance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outputs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management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examiner-</a:t>
            </a:r>
            <a:r>
              <a:rPr dirty="0" sz="800" spc="-50">
                <a:latin typeface="Trebuchet MS"/>
                <a:cs typeface="Trebuchet MS"/>
              </a:rPr>
              <a:t>training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capacity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building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activities.</a:t>
            </a:r>
            <a:endParaRPr sz="800">
              <a:latin typeface="Trebuchet MS"/>
              <a:cs typeface="Trebuchet MS"/>
            </a:endParaRPr>
          </a:p>
          <a:p>
            <a:pPr marL="12700" marR="44450">
              <a:lnSpc>
                <a:spcPts val="919"/>
              </a:lnSpc>
              <a:spcBef>
                <a:spcPts val="100"/>
              </a:spcBef>
            </a:pPr>
            <a:r>
              <a:rPr dirty="0" sz="800">
                <a:latin typeface="Trebuchet MS"/>
                <a:cs typeface="Trebuchet MS"/>
              </a:rPr>
              <a:t>No.</a:t>
            </a:r>
            <a:r>
              <a:rPr dirty="0" sz="800" spc="8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capacity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building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workshops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organized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by</a:t>
            </a:r>
            <a:r>
              <a:rPr dirty="0" sz="800" spc="-10">
                <a:latin typeface="Trebuchet MS"/>
                <a:cs typeface="Trebuchet MS"/>
              </a:rPr>
              <a:t> KESSHA, KEMI,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KICD,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KNEC, </a:t>
            </a:r>
            <a:r>
              <a:rPr dirty="0" sz="800" spc="-20">
                <a:latin typeface="Trebuchet MS"/>
                <a:cs typeface="Trebuchet MS"/>
              </a:rPr>
              <a:t>MoE,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Google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70">
                <a:latin typeface="Trebuchet MS"/>
                <a:cs typeface="Trebuchet MS"/>
              </a:rPr>
              <a:t>Inc.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etc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attended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by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staff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the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school;</a:t>
            </a:r>
            <a:endParaRPr sz="800">
              <a:latin typeface="Trebuchet MS"/>
              <a:cs typeface="Trebuchet MS"/>
            </a:endParaRPr>
          </a:p>
          <a:p>
            <a:pPr marL="12700" marR="316865">
              <a:lnSpc>
                <a:spcPts val="919"/>
              </a:lnSpc>
              <a:spcBef>
                <a:spcPts val="85"/>
              </a:spcBef>
            </a:pPr>
            <a:r>
              <a:rPr dirty="0" sz="800">
                <a:latin typeface="Trebuchet MS"/>
                <a:cs typeface="Trebuchet MS"/>
              </a:rPr>
              <a:t>No.</a:t>
            </a:r>
            <a:r>
              <a:rPr dirty="0" sz="800" spc="8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education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conferences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100">
                <a:latin typeface="Trebuchet MS"/>
                <a:cs typeface="Trebuchet MS"/>
              </a:rPr>
              <a:t>–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national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regional </a:t>
            </a:r>
            <a:r>
              <a:rPr dirty="0" sz="800" spc="-55">
                <a:latin typeface="Trebuchet MS"/>
                <a:cs typeface="Trebuchet MS"/>
              </a:rPr>
              <a:t>attended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by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the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school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delegation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4751898" y="8820360"/>
            <a:ext cx="147955" cy="38036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0">
                <a:latin typeface="Trebuchet MS"/>
                <a:cs typeface="Trebuchet MS"/>
              </a:rPr>
              <a:t>Annually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4250133" y="9576263"/>
            <a:ext cx="63500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4006294" y="9576263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3637485" y="9576263"/>
            <a:ext cx="258445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4751898" y="11630994"/>
            <a:ext cx="147955" cy="54991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55">
                <a:latin typeface="Trebuchet MS"/>
                <a:cs typeface="Trebuchet MS"/>
              </a:rPr>
              <a:t>3,000,000.00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3276668" y="3058750"/>
            <a:ext cx="265430" cy="1063625"/>
          </a:xfrm>
          <a:prstGeom prst="rect">
            <a:avLst/>
          </a:prstGeom>
        </p:spPr>
        <p:txBody>
          <a:bodyPr wrap="square" lIns="0" tIns="12700" rIns="0" bIns="0" rtlCol="0" vert="vert">
            <a:spAutoFit/>
          </a:bodyPr>
          <a:lstStyle/>
          <a:p>
            <a:pPr marL="12700" marR="5080">
              <a:lnSpc>
                <a:spcPts val="919"/>
              </a:lnSpc>
              <a:spcBef>
                <a:spcPts val="100"/>
              </a:spcBef>
            </a:pPr>
            <a:r>
              <a:rPr dirty="0" sz="800" spc="-25">
                <a:latin typeface="Trebuchet MS"/>
                <a:cs typeface="Trebuchet MS"/>
              </a:rPr>
              <a:t>Develop</a:t>
            </a:r>
            <a:r>
              <a:rPr dirty="0" sz="800" spc="3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BoM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Succession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Management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Plan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3040066" y="4537285"/>
            <a:ext cx="502284" cy="1330960"/>
          </a:xfrm>
          <a:prstGeom prst="rect">
            <a:avLst/>
          </a:prstGeom>
        </p:spPr>
        <p:txBody>
          <a:bodyPr wrap="square" lIns="0" tIns="12700" rIns="0" bIns="0" rtlCol="0" vert="vert">
            <a:spAutoFit/>
          </a:bodyPr>
          <a:lstStyle/>
          <a:p>
            <a:pPr marL="12700" marR="164465">
              <a:lnSpc>
                <a:spcPts val="919"/>
              </a:lnSpc>
              <a:spcBef>
                <a:spcPts val="100"/>
              </a:spcBef>
            </a:pPr>
            <a:r>
              <a:rPr dirty="0" sz="800" spc="-50">
                <a:latin typeface="Trebuchet MS"/>
                <a:cs typeface="Trebuchet MS"/>
              </a:rPr>
              <a:t>Seamless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Transition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of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BoM </a:t>
            </a:r>
            <a:r>
              <a:rPr dirty="0" sz="800" spc="-10">
                <a:latin typeface="Trebuchet MS"/>
                <a:cs typeface="Trebuchet MS"/>
              </a:rPr>
              <a:t>Regimes;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ts val="894"/>
              </a:lnSpc>
            </a:pPr>
            <a:r>
              <a:rPr dirty="0" sz="800" spc="-30">
                <a:latin typeface="Trebuchet MS"/>
                <a:cs typeface="Trebuchet MS"/>
              </a:rPr>
              <a:t>Continuation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of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School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Culture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ts val="950"/>
              </a:lnSpc>
            </a:pP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Tradition.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3276668" y="5993085"/>
            <a:ext cx="265430" cy="2470785"/>
          </a:xfrm>
          <a:prstGeom prst="rect">
            <a:avLst/>
          </a:prstGeom>
        </p:spPr>
        <p:txBody>
          <a:bodyPr wrap="square" lIns="0" tIns="12700" rIns="0" bIns="0" rtlCol="0" vert="vert">
            <a:spAutoFit/>
          </a:bodyPr>
          <a:lstStyle/>
          <a:p>
            <a:pPr marL="12700" marR="5080">
              <a:lnSpc>
                <a:spcPts val="919"/>
              </a:lnSpc>
              <a:spcBef>
                <a:spcPts val="100"/>
              </a:spcBef>
            </a:pPr>
            <a:r>
              <a:rPr dirty="0" sz="800" spc="-20">
                <a:latin typeface="Trebuchet MS"/>
                <a:cs typeface="Trebuchet MS"/>
              </a:rPr>
              <a:t>Smooth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transition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change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guard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upon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expiry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BoM </a:t>
            </a:r>
            <a:r>
              <a:rPr dirty="0" sz="800" spc="-10">
                <a:latin typeface="Trebuchet MS"/>
                <a:cs typeface="Trebuchet MS"/>
              </a:rPr>
              <a:t>term.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2922719" y="8820360"/>
            <a:ext cx="622935" cy="633730"/>
          </a:xfrm>
          <a:prstGeom prst="rect">
            <a:avLst/>
          </a:prstGeom>
        </p:spPr>
        <p:txBody>
          <a:bodyPr wrap="square" lIns="0" tIns="12065" rIns="0" bIns="0" rtlCol="0" vert="vert">
            <a:spAutoFit/>
          </a:bodyPr>
          <a:lstStyle/>
          <a:p>
            <a:pPr marL="12700" marR="5080">
              <a:lnSpc>
                <a:spcPct val="96600"/>
              </a:lnSpc>
              <a:spcBef>
                <a:spcPts val="95"/>
              </a:spcBef>
            </a:pPr>
            <a:r>
              <a:rPr dirty="0" sz="800" spc="-30">
                <a:latin typeface="Trebuchet MS"/>
                <a:cs typeface="Trebuchet MS"/>
              </a:rPr>
              <a:t>After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every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3</a:t>
            </a:r>
            <a:r>
              <a:rPr dirty="0" baseline="33333" sz="750" spc="-37">
                <a:latin typeface="Trebuchet MS"/>
                <a:cs typeface="Trebuchet MS"/>
              </a:rPr>
              <a:t>rd</a:t>
            </a:r>
            <a:r>
              <a:rPr dirty="0" baseline="33333" sz="750" spc="75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Year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from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the </a:t>
            </a:r>
            <a:r>
              <a:rPr dirty="0" sz="800" spc="-40">
                <a:latin typeface="Trebuchet MS"/>
                <a:cs typeface="Trebuchet MS"/>
              </a:rPr>
              <a:t>start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each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T</a:t>
            </a:r>
            <a:r>
              <a:rPr dirty="0" sz="800" spc="-12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erm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the </a:t>
            </a:r>
            <a:r>
              <a:rPr dirty="0" sz="800" spc="35">
                <a:latin typeface="Trebuchet MS"/>
                <a:cs typeface="Trebuchet MS"/>
              </a:rPr>
              <a:t>BOM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3143328" y="9576263"/>
            <a:ext cx="38354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3136078" y="9757620"/>
            <a:ext cx="1756410" cy="117602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35"/>
              </a:spcBef>
            </a:pPr>
            <a:r>
              <a:rPr dirty="0" sz="800" spc="-25">
                <a:latin typeface="Trebuchet MS"/>
                <a:cs typeface="Trebuchet MS"/>
              </a:rPr>
              <a:t>The</a:t>
            </a:r>
            <a:r>
              <a:rPr dirty="0" sz="800" spc="-3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principal</a:t>
            </a:r>
            <a:endParaRPr sz="800">
              <a:latin typeface="Trebuchet MS"/>
              <a:cs typeface="Trebuchet MS"/>
            </a:endParaRPr>
          </a:p>
          <a:p>
            <a:pPr marL="12700" marR="316865">
              <a:lnSpc>
                <a:spcPct val="102499"/>
              </a:lnSpc>
            </a:pPr>
            <a:r>
              <a:rPr dirty="0" sz="800" spc="-20">
                <a:latin typeface="Trebuchet MS"/>
                <a:cs typeface="Trebuchet MS"/>
              </a:rPr>
              <a:t>The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55">
                <a:latin typeface="Trebuchet MS"/>
                <a:cs typeface="Trebuchet MS"/>
              </a:rPr>
              <a:t>BOM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Chairman</a:t>
            </a:r>
            <a:r>
              <a:rPr dirty="0" sz="800" spc="-20">
                <a:latin typeface="Trebuchet MS"/>
                <a:cs typeface="Trebuchet MS"/>
              </a:rPr>
              <a:t> The</a:t>
            </a:r>
            <a:r>
              <a:rPr dirty="0" sz="800" spc="-40">
                <a:latin typeface="Trebuchet MS"/>
                <a:cs typeface="Trebuchet MS"/>
              </a:rPr>
              <a:t> </a:t>
            </a:r>
            <a:r>
              <a:rPr dirty="0" sz="800" spc="30">
                <a:latin typeface="Trebuchet MS"/>
                <a:cs typeface="Trebuchet MS"/>
              </a:rPr>
              <a:t>CDE</a:t>
            </a:r>
            <a:endParaRPr sz="800">
              <a:latin typeface="Trebuchet MS"/>
              <a:cs typeface="Trebuchet MS"/>
            </a:endParaRPr>
          </a:p>
          <a:p>
            <a:pPr algn="just" marL="12700" marR="27305">
              <a:lnSpc>
                <a:spcPct val="100000"/>
              </a:lnSpc>
              <a:spcBef>
                <a:spcPts val="40"/>
              </a:spcBef>
            </a:pPr>
            <a:r>
              <a:rPr dirty="0" sz="800">
                <a:latin typeface="Trebuchet MS"/>
                <a:cs typeface="Trebuchet MS"/>
              </a:rPr>
              <a:t>The</a:t>
            </a:r>
            <a:r>
              <a:rPr dirty="0" sz="800" spc="9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TSC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County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Director </a:t>
            </a:r>
            <a:r>
              <a:rPr dirty="0" sz="800">
                <a:latin typeface="Trebuchet MS"/>
                <a:cs typeface="Trebuchet MS"/>
              </a:rPr>
              <a:t>KEMI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Director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through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the</a:t>
            </a:r>
            <a:r>
              <a:rPr dirty="0" sz="800" spc="30">
                <a:latin typeface="Trebuchet MS"/>
                <a:cs typeface="Trebuchet MS"/>
              </a:rPr>
              <a:t> CDE</a:t>
            </a:r>
            <a:endParaRPr sz="800">
              <a:latin typeface="Trebuchet MS"/>
              <a:cs typeface="Trebuchet MS"/>
            </a:endParaRPr>
          </a:p>
          <a:p>
            <a:pPr marL="12700" marR="8890">
              <a:lnSpc>
                <a:spcPts val="919"/>
              </a:lnSpc>
              <a:spcBef>
                <a:spcPts val="85"/>
              </a:spcBef>
            </a:pPr>
            <a:r>
              <a:rPr dirty="0" sz="800" spc="60">
                <a:latin typeface="Trebuchet MS"/>
                <a:cs typeface="Trebuchet MS"/>
              </a:rPr>
              <a:t>KICD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Director</a:t>
            </a:r>
            <a:r>
              <a:rPr dirty="0" sz="800" spc="-3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through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the</a:t>
            </a:r>
            <a:r>
              <a:rPr dirty="0" sz="800" spc="30">
                <a:latin typeface="Trebuchet MS"/>
                <a:cs typeface="Trebuchet MS"/>
              </a:rPr>
              <a:t> CDE</a:t>
            </a:r>
            <a:endParaRPr sz="800">
              <a:latin typeface="Trebuchet MS"/>
              <a:cs typeface="Trebuchet MS"/>
            </a:endParaRPr>
          </a:p>
          <a:p>
            <a:pPr marL="12700" marR="5080">
              <a:lnSpc>
                <a:spcPct val="99400"/>
              </a:lnSpc>
              <a:spcBef>
                <a:spcPts val="20"/>
              </a:spcBef>
            </a:pPr>
            <a:r>
              <a:rPr dirty="0" sz="800" spc="60">
                <a:latin typeface="Trebuchet MS"/>
                <a:cs typeface="Trebuchet MS"/>
              </a:rPr>
              <a:t>KNEC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through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55">
                <a:latin typeface="Trebuchet MS"/>
                <a:cs typeface="Trebuchet MS"/>
              </a:rPr>
              <a:t>CDE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70">
                <a:latin typeface="Trebuchet MS"/>
                <a:cs typeface="Trebuchet MS"/>
              </a:rPr>
              <a:t>&amp;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TSC </a:t>
            </a:r>
            <a:r>
              <a:rPr dirty="0" sz="800">
                <a:latin typeface="Trebuchet MS"/>
                <a:cs typeface="Trebuchet MS"/>
              </a:rPr>
              <a:t>The</a:t>
            </a:r>
            <a:r>
              <a:rPr dirty="0" sz="800" spc="4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Tech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Soup </a:t>
            </a:r>
            <a:r>
              <a:rPr dirty="0" sz="800" spc="-55">
                <a:latin typeface="Trebuchet MS"/>
                <a:cs typeface="Trebuchet MS"/>
              </a:rPr>
              <a:t>Kenya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&amp;</a:t>
            </a:r>
            <a:r>
              <a:rPr dirty="0" sz="800" spc="-20">
                <a:latin typeface="Trebuchet MS"/>
                <a:cs typeface="Trebuchet MS"/>
              </a:rPr>
              <a:t> Google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Inc.</a:t>
            </a:r>
            <a:endParaRPr sz="800">
              <a:latin typeface="Trebuchet MS"/>
              <a:cs typeface="Trebuchet MS"/>
            </a:endParaRPr>
          </a:p>
          <a:p>
            <a:pPr marL="12700" marR="56515">
              <a:lnSpc>
                <a:spcPct val="102699"/>
              </a:lnSpc>
              <a:spcBef>
                <a:spcPts val="10"/>
              </a:spcBef>
            </a:pPr>
            <a:r>
              <a:rPr dirty="0" sz="800" spc="-20">
                <a:latin typeface="Trebuchet MS"/>
                <a:cs typeface="Trebuchet MS"/>
              </a:rPr>
              <a:t>The</a:t>
            </a:r>
            <a:r>
              <a:rPr dirty="0" sz="800" spc="-3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Board </a:t>
            </a:r>
            <a:r>
              <a:rPr dirty="0" sz="800" spc="-55">
                <a:latin typeface="Trebuchet MS"/>
                <a:cs typeface="Trebuchet MS"/>
              </a:rPr>
              <a:t>of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Management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Principal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Secretary,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MoE </a:t>
            </a:r>
            <a:r>
              <a:rPr dirty="0" sz="800" spc="30">
                <a:latin typeface="Trebuchet MS"/>
                <a:cs typeface="Trebuchet MS"/>
              </a:rPr>
              <a:t>CDE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3394014" y="11704146"/>
            <a:ext cx="147955" cy="476884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5">
                <a:latin typeface="Trebuchet MS"/>
                <a:cs typeface="Trebuchet MS"/>
              </a:rPr>
              <a:t>500,000.00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2772637" y="11512122"/>
            <a:ext cx="154305" cy="669925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-10" b="1">
                <a:latin typeface="Arial"/>
                <a:cs typeface="Arial"/>
              </a:rPr>
              <a:t>10,500,000.00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72" name="object 72" descr=""/>
          <p:cNvGrpSpPr/>
          <p:nvPr/>
        </p:nvGrpSpPr>
        <p:grpSpPr>
          <a:xfrm>
            <a:off x="2901729" y="3002870"/>
            <a:ext cx="29209" cy="9234170"/>
            <a:chOff x="2901729" y="3002870"/>
            <a:chExt cx="29209" cy="9234170"/>
          </a:xfrm>
        </p:grpSpPr>
        <p:sp>
          <p:nvSpPr>
            <p:cNvPr id="73" name="object 73" descr=""/>
            <p:cNvSpPr/>
            <p:nvPr/>
          </p:nvSpPr>
          <p:spPr>
            <a:xfrm>
              <a:off x="2903245" y="3002871"/>
              <a:ext cx="27940" cy="1478915"/>
            </a:xfrm>
            <a:custGeom>
              <a:avLst/>
              <a:gdLst/>
              <a:ahLst/>
              <a:cxnLst/>
              <a:rect l="l" t="t" r="r" b="b"/>
              <a:pathLst>
                <a:path w="27939" h="1478914">
                  <a:moveTo>
                    <a:pt x="9144" y="0"/>
                  </a:moveTo>
                  <a:lnTo>
                    <a:pt x="0" y="0"/>
                  </a:lnTo>
                  <a:lnTo>
                    <a:pt x="0" y="1478534"/>
                  </a:lnTo>
                  <a:lnTo>
                    <a:pt x="9144" y="1478534"/>
                  </a:lnTo>
                  <a:lnTo>
                    <a:pt x="9144" y="0"/>
                  </a:lnTo>
                  <a:close/>
                </a:path>
                <a:path w="27939" h="1478914">
                  <a:moveTo>
                    <a:pt x="27432" y="0"/>
                  </a:moveTo>
                  <a:lnTo>
                    <a:pt x="18288" y="0"/>
                  </a:lnTo>
                  <a:lnTo>
                    <a:pt x="18288" y="1478534"/>
                  </a:lnTo>
                  <a:lnTo>
                    <a:pt x="27432" y="1478534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2901721" y="3002871"/>
              <a:ext cx="1905" cy="1506220"/>
            </a:xfrm>
            <a:custGeom>
              <a:avLst/>
              <a:gdLst/>
              <a:ahLst/>
              <a:cxnLst/>
              <a:rect l="l" t="t" r="r" b="b"/>
              <a:pathLst>
                <a:path w="1905" h="1506220">
                  <a:moveTo>
                    <a:pt x="1524" y="0"/>
                  </a:moveTo>
                  <a:lnTo>
                    <a:pt x="0" y="0"/>
                  </a:lnTo>
                  <a:lnTo>
                    <a:pt x="0" y="1478534"/>
                  </a:lnTo>
                  <a:lnTo>
                    <a:pt x="0" y="1505966"/>
                  </a:lnTo>
                  <a:lnTo>
                    <a:pt x="1524" y="1505966"/>
                  </a:lnTo>
                  <a:lnTo>
                    <a:pt x="1524" y="1478534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2903245" y="4481405"/>
              <a:ext cx="27940" cy="1454150"/>
            </a:xfrm>
            <a:custGeom>
              <a:avLst/>
              <a:gdLst/>
              <a:ahLst/>
              <a:cxnLst/>
              <a:rect l="l" t="t" r="r" b="b"/>
              <a:pathLst>
                <a:path w="27939" h="1454150">
                  <a:moveTo>
                    <a:pt x="9144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1454150"/>
                  </a:lnTo>
                  <a:lnTo>
                    <a:pt x="9144" y="1454150"/>
                  </a:lnTo>
                  <a:lnTo>
                    <a:pt x="9144" y="27432"/>
                  </a:lnTo>
                  <a:lnTo>
                    <a:pt x="9144" y="0"/>
                  </a:lnTo>
                  <a:close/>
                </a:path>
                <a:path w="27939" h="1454150">
                  <a:moveTo>
                    <a:pt x="27432" y="0"/>
                  </a:moveTo>
                  <a:lnTo>
                    <a:pt x="18288" y="0"/>
                  </a:lnTo>
                  <a:lnTo>
                    <a:pt x="18288" y="27432"/>
                  </a:lnTo>
                  <a:lnTo>
                    <a:pt x="18288" y="1454150"/>
                  </a:lnTo>
                  <a:lnTo>
                    <a:pt x="27432" y="1454150"/>
                  </a:lnTo>
                  <a:lnTo>
                    <a:pt x="27432" y="2743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2901721" y="4508837"/>
              <a:ext cx="1905" cy="1454785"/>
            </a:xfrm>
            <a:custGeom>
              <a:avLst/>
              <a:gdLst/>
              <a:ahLst/>
              <a:cxnLst/>
              <a:rect l="l" t="t" r="r" b="b"/>
              <a:pathLst>
                <a:path w="1905" h="1454785">
                  <a:moveTo>
                    <a:pt x="1524" y="1426845"/>
                  </a:moveTo>
                  <a:lnTo>
                    <a:pt x="0" y="1426845"/>
                  </a:lnTo>
                  <a:lnTo>
                    <a:pt x="0" y="1454277"/>
                  </a:lnTo>
                  <a:lnTo>
                    <a:pt x="1524" y="1454277"/>
                  </a:lnTo>
                  <a:lnTo>
                    <a:pt x="1524" y="1426845"/>
                  </a:lnTo>
                  <a:close/>
                </a:path>
                <a:path w="1905" h="1454785">
                  <a:moveTo>
                    <a:pt x="1524" y="0"/>
                  </a:moveTo>
                  <a:lnTo>
                    <a:pt x="0" y="0"/>
                  </a:lnTo>
                  <a:lnTo>
                    <a:pt x="0" y="1426718"/>
                  </a:lnTo>
                  <a:lnTo>
                    <a:pt x="1524" y="1426718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2903245" y="5935682"/>
              <a:ext cx="27940" cy="2827655"/>
            </a:xfrm>
            <a:custGeom>
              <a:avLst/>
              <a:gdLst/>
              <a:ahLst/>
              <a:cxnLst/>
              <a:rect l="l" t="t" r="r" b="b"/>
              <a:pathLst>
                <a:path w="27939" h="2827654">
                  <a:moveTo>
                    <a:pt x="9144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2827274"/>
                  </a:lnTo>
                  <a:lnTo>
                    <a:pt x="9144" y="2827274"/>
                  </a:lnTo>
                  <a:lnTo>
                    <a:pt x="9144" y="27432"/>
                  </a:lnTo>
                  <a:lnTo>
                    <a:pt x="9144" y="0"/>
                  </a:lnTo>
                  <a:close/>
                </a:path>
                <a:path w="27939" h="2827654">
                  <a:moveTo>
                    <a:pt x="27432" y="0"/>
                  </a:moveTo>
                  <a:lnTo>
                    <a:pt x="18288" y="0"/>
                  </a:lnTo>
                  <a:lnTo>
                    <a:pt x="18288" y="27432"/>
                  </a:lnTo>
                  <a:lnTo>
                    <a:pt x="18288" y="2827274"/>
                  </a:lnTo>
                  <a:lnTo>
                    <a:pt x="27432" y="2827274"/>
                  </a:lnTo>
                  <a:lnTo>
                    <a:pt x="27432" y="2743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2901721" y="5963114"/>
              <a:ext cx="1905" cy="2827655"/>
            </a:xfrm>
            <a:custGeom>
              <a:avLst/>
              <a:gdLst/>
              <a:ahLst/>
              <a:cxnLst/>
              <a:rect l="l" t="t" r="r" b="b"/>
              <a:pathLst>
                <a:path w="1905" h="2827654">
                  <a:moveTo>
                    <a:pt x="1524" y="0"/>
                  </a:moveTo>
                  <a:lnTo>
                    <a:pt x="0" y="0"/>
                  </a:lnTo>
                  <a:lnTo>
                    <a:pt x="0" y="2799842"/>
                  </a:lnTo>
                  <a:lnTo>
                    <a:pt x="0" y="2827274"/>
                  </a:lnTo>
                  <a:lnTo>
                    <a:pt x="1524" y="2827274"/>
                  </a:lnTo>
                  <a:lnTo>
                    <a:pt x="1524" y="2799842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2903245" y="8762956"/>
              <a:ext cx="27940" cy="824865"/>
            </a:xfrm>
            <a:custGeom>
              <a:avLst/>
              <a:gdLst/>
              <a:ahLst/>
              <a:cxnLst/>
              <a:rect l="l" t="t" r="r" b="b"/>
              <a:pathLst>
                <a:path w="27939" h="824865">
                  <a:moveTo>
                    <a:pt x="9144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824484"/>
                  </a:lnTo>
                  <a:lnTo>
                    <a:pt x="9144" y="824484"/>
                  </a:lnTo>
                  <a:lnTo>
                    <a:pt x="9144" y="27432"/>
                  </a:lnTo>
                  <a:lnTo>
                    <a:pt x="9144" y="0"/>
                  </a:lnTo>
                  <a:close/>
                </a:path>
                <a:path w="27939" h="824865">
                  <a:moveTo>
                    <a:pt x="27432" y="0"/>
                  </a:moveTo>
                  <a:lnTo>
                    <a:pt x="18288" y="0"/>
                  </a:lnTo>
                  <a:lnTo>
                    <a:pt x="18288" y="27432"/>
                  </a:lnTo>
                  <a:lnTo>
                    <a:pt x="18288" y="824484"/>
                  </a:lnTo>
                  <a:lnTo>
                    <a:pt x="27432" y="824484"/>
                  </a:lnTo>
                  <a:lnTo>
                    <a:pt x="27432" y="2743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2901721" y="8790388"/>
              <a:ext cx="1905" cy="824865"/>
            </a:xfrm>
            <a:custGeom>
              <a:avLst/>
              <a:gdLst/>
              <a:ahLst/>
              <a:cxnLst/>
              <a:rect l="l" t="t" r="r" b="b"/>
              <a:pathLst>
                <a:path w="1905" h="824865">
                  <a:moveTo>
                    <a:pt x="1524" y="0"/>
                  </a:moveTo>
                  <a:lnTo>
                    <a:pt x="0" y="0"/>
                  </a:lnTo>
                  <a:lnTo>
                    <a:pt x="0" y="797052"/>
                  </a:lnTo>
                  <a:lnTo>
                    <a:pt x="0" y="824484"/>
                  </a:lnTo>
                  <a:lnTo>
                    <a:pt x="1524" y="824484"/>
                  </a:lnTo>
                  <a:lnTo>
                    <a:pt x="1524" y="797052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2903245" y="9587440"/>
              <a:ext cx="27940" cy="1555115"/>
            </a:xfrm>
            <a:custGeom>
              <a:avLst/>
              <a:gdLst/>
              <a:ahLst/>
              <a:cxnLst/>
              <a:rect l="l" t="t" r="r" b="b"/>
              <a:pathLst>
                <a:path w="27939" h="1555115">
                  <a:moveTo>
                    <a:pt x="9144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1554734"/>
                  </a:lnTo>
                  <a:lnTo>
                    <a:pt x="9144" y="1554734"/>
                  </a:lnTo>
                  <a:lnTo>
                    <a:pt x="9144" y="27432"/>
                  </a:lnTo>
                  <a:lnTo>
                    <a:pt x="9144" y="0"/>
                  </a:lnTo>
                  <a:close/>
                </a:path>
                <a:path w="27939" h="1555115">
                  <a:moveTo>
                    <a:pt x="27432" y="0"/>
                  </a:moveTo>
                  <a:lnTo>
                    <a:pt x="18288" y="0"/>
                  </a:lnTo>
                  <a:lnTo>
                    <a:pt x="18288" y="27432"/>
                  </a:lnTo>
                  <a:lnTo>
                    <a:pt x="18288" y="1554734"/>
                  </a:lnTo>
                  <a:lnTo>
                    <a:pt x="27432" y="1554734"/>
                  </a:lnTo>
                  <a:lnTo>
                    <a:pt x="27432" y="2743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2901721" y="9614872"/>
              <a:ext cx="1905" cy="1555115"/>
            </a:xfrm>
            <a:custGeom>
              <a:avLst/>
              <a:gdLst/>
              <a:ahLst/>
              <a:cxnLst/>
              <a:rect l="l" t="t" r="r" b="b"/>
              <a:pathLst>
                <a:path w="1905" h="1555115">
                  <a:moveTo>
                    <a:pt x="1524" y="1527429"/>
                  </a:moveTo>
                  <a:lnTo>
                    <a:pt x="0" y="1527429"/>
                  </a:lnTo>
                  <a:lnTo>
                    <a:pt x="0" y="1554861"/>
                  </a:lnTo>
                  <a:lnTo>
                    <a:pt x="1524" y="1554861"/>
                  </a:lnTo>
                  <a:lnTo>
                    <a:pt x="1524" y="1527429"/>
                  </a:lnTo>
                  <a:close/>
                </a:path>
                <a:path w="1905" h="1555115">
                  <a:moveTo>
                    <a:pt x="1524" y="0"/>
                  </a:moveTo>
                  <a:lnTo>
                    <a:pt x="0" y="0"/>
                  </a:lnTo>
                  <a:lnTo>
                    <a:pt x="0" y="1527302"/>
                  </a:lnTo>
                  <a:lnTo>
                    <a:pt x="1524" y="1527302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2903245" y="11142301"/>
              <a:ext cx="27940" cy="1094740"/>
            </a:xfrm>
            <a:custGeom>
              <a:avLst/>
              <a:gdLst/>
              <a:ahLst/>
              <a:cxnLst/>
              <a:rect l="l" t="t" r="r" b="b"/>
              <a:pathLst>
                <a:path w="27939" h="1094740">
                  <a:moveTo>
                    <a:pt x="9144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1094536"/>
                  </a:lnTo>
                  <a:lnTo>
                    <a:pt x="9144" y="1094536"/>
                  </a:lnTo>
                  <a:lnTo>
                    <a:pt x="9144" y="27432"/>
                  </a:lnTo>
                  <a:lnTo>
                    <a:pt x="9144" y="0"/>
                  </a:lnTo>
                  <a:close/>
                </a:path>
                <a:path w="27939" h="1094740">
                  <a:moveTo>
                    <a:pt x="27432" y="0"/>
                  </a:moveTo>
                  <a:lnTo>
                    <a:pt x="18288" y="0"/>
                  </a:lnTo>
                  <a:lnTo>
                    <a:pt x="18288" y="27432"/>
                  </a:lnTo>
                  <a:lnTo>
                    <a:pt x="18288" y="1094536"/>
                  </a:lnTo>
                  <a:lnTo>
                    <a:pt x="27432" y="1094536"/>
                  </a:lnTo>
                  <a:lnTo>
                    <a:pt x="27432" y="2743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2901729" y="11169730"/>
              <a:ext cx="1905" cy="1067435"/>
            </a:xfrm>
            <a:custGeom>
              <a:avLst/>
              <a:gdLst/>
              <a:ahLst/>
              <a:cxnLst/>
              <a:rect l="l" t="t" r="r" b="b"/>
              <a:pathLst>
                <a:path w="1905" h="1067434">
                  <a:moveTo>
                    <a:pt x="1524" y="0"/>
                  </a:moveTo>
                  <a:lnTo>
                    <a:pt x="0" y="0"/>
                  </a:lnTo>
                  <a:lnTo>
                    <a:pt x="0" y="1067104"/>
                  </a:lnTo>
                  <a:lnTo>
                    <a:pt x="1524" y="1067104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5" name="object 85" descr=""/>
          <p:cNvSpPr/>
          <p:nvPr/>
        </p:nvSpPr>
        <p:spPr>
          <a:xfrm>
            <a:off x="2755417" y="2993726"/>
            <a:ext cx="27940" cy="9243695"/>
          </a:xfrm>
          <a:custGeom>
            <a:avLst/>
            <a:gdLst/>
            <a:ahLst/>
            <a:cxnLst/>
            <a:rect l="l" t="t" r="r" b="b"/>
            <a:pathLst>
              <a:path w="27939" h="9243695">
                <a:moveTo>
                  <a:pt x="27432" y="0"/>
                </a:moveTo>
                <a:lnTo>
                  <a:pt x="0" y="0"/>
                </a:lnTo>
                <a:lnTo>
                  <a:pt x="0" y="5760085"/>
                </a:lnTo>
                <a:lnTo>
                  <a:pt x="0" y="5769229"/>
                </a:lnTo>
                <a:lnTo>
                  <a:pt x="0" y="9243111"/>
                </a:lnTo>
                <a:lnTo>
                  <a:pt x="27432" y="9243111"/>
                </a:lnTo>
                <a:lnTo>
                  <a:pt x="27432" y="5760085"/>
                </a:lnTo>
                <a:lnTo>
                  <a:pt x="274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 descr=""/>
          <p:cNvSpPr txBox="1"/>
          <p:nvPr/>
        </p:nvSpPr>
        <p:spPr>
          <a:xfrm>
            <a:off x="2588485" y="3058750"/>
            <a:ext cx="338455" cy="3193415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-10" b="1">
                <a:latin typeface="Arial"/>
                <a:cs typeface="Arial"/>
              </a:rPr>
              <a:t>SUBTOTAL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000" spc="-90" b="1" i="1">
                <a:latin typeface="Arial"/>
                <a:cs typeface="Arial"/>
              </a:rPr>
              <a:t>Source</a:t>
            </a:r>
            <a:r>
              <a:rPr dirty="0" sz="1000" spc="-90" i="1">
                <a:latin typeface="Trebuchet MS"/>
                <a:cs typeface="Trebuchet MS"/>
              </a:rPr>
              <a:t>:</a:t>
            </a:r>
            <a:r>
              <a:rPr dirty="0" sz="1000" spc="-10" i="1">
                <a:latin typeface="Trebuchet MS"/>
                <a:cs typeface="Trebuchet MS"/>
              </a:rPr>
              <a:t> </a:t>
            </a:r>
            <a:r>
              <a:rPr dirty="0" sz="1000" spc="-35">
                <a:latin typeface="Trebuchet MS"/>
                <a:cs typeface="Trebuchet MS"/>
              </a:rPr>
              <a:t>School</a:t>
            </a:r>
            <a:r>
              <a:rPr dirty="0" sz="1000" spc="-10">
                <a:latin typeface="Trebuchet MS"/>
                <a:cs typeface="Trebuchet MS"/>
              </a:rPr>
              <a:t> </a:t>
            </a:r>
            <a:r>
              <a:rPr dirty="0" sz="1000" spc="-60">
                <a:latin typeface="Trebuchet MS"/>
                <a:cs typeface="Trebuchet MS"/>
              </a:rPr>
              <a:t>Strategic</a:t>
            </a:r>
            <a:r>
              <a:rPr dirty="0" sz="1000" spc="15">
                <a:latin typeface="Trebuchet MS"/>
                <a:cs typeface="Trebuchet MS"/>
              </a:rPr>
              <a:t> </a:t>
            </a:r>
            <a:r>
              <a:rPr dirty="0" sz="1000" spc="-85">
                <a:latin typeface="Trebuchet MS"/>
                <a:cs typeface="Trebuchet MS"/>
              </a:rPr>
              <a:t>Plan</a:t>
            </a:r>
            <a:r>
              <a:rPr dirty="0" sz="1000" spc="10">
                <a:latin typeface="Trebuchet MS"/>
                <a:cs typeface="Trebuchet MS"/>
              </a:rPr>
              <a:t> </a:t>
            </a:r>
            <a:r>
              <a:rPr dirty="0" sz="1000" spc="-45">
                <a:latin typeface="Trebuchet MS"/>
                <a:cs typeface="Trebuchet MS"/>
              </a:rPr>
              <a:t>Development</a:t>
            </a:r>
            <a:r>
              <a:rPr dirty="0" sz="1000" spc="15">
                <a:latin typeface="Trebuchet MS"/>
                <a:cs typeface="Trebuchet MS"/>
              </a:rPr>
              <a:t> </a:t>
            </a:r>
            <a:r>
              <a:rPr dirty="0" sz="1000" spc="-60">
                <a:latin typeface="Trebuchet MS"/>
                <a:cs typeface="Trebuchet MS"/>
              </a:rPr>
              <a:t>Committee,</a:t>
            </a:r>
            <a:r>
              <a:rPr dirty="0" sz="1000" spc="-110">
                <a:latin typeface="Trebuchet MS"/>
                <a:cs typeface="Trebuchet MS"/>
              </a:rPr>
              <a:t> </a:t>
            </a:r>
            <a:r>
              <a:rPr dirty="0" sz="1000" spc="-20">
                <a:latin typeface="Trebuchet MS"/>
                <a:cs typeface="Trebuchet MS"/>
              </a:rPr>
              <a:t>2023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87" name="object 8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87145">
              <a:lnSpc>
                <a:spcPts val="910"/>
              </a:lnSpc>
            </a:pPr>
            <a:r>
              <a:rPr dirty="0" sz="800" spc="-20"/>
              <a:t>OBER</a:t>
            </a:r>
            <a:r>
              <a:rPr dirty="0" sz="800" spc="35"/>
              <a:t> </a:t>
            </a:r>
            <a:r>
              <a:rPr dirty="0" sz="800" spc="-40"/>
              <a:t>BOYS</a:t>
            </a:r>
            <a:r>
              <a:rPr dirty="0" sz="800" spc="35"/>
              <a:t> </a:t>
            </a:r>
            <a:r>
              <a:rPr dirty="0" sz="800"/>
              <a:t>HIGH</a:t>
            </a:r>
            <a:r>
              <a:rPr dirty="0" sz="800" spc="40"/>
              <a:t> </a:t>
            </a:r>
            <a:r>
              <a:rPr dirty="0" sz="800"/>
              <a:t>SCHOOL</a:t>
            </a:r>
            <a:r>
              <a:rPr dirty="0" sz="800" spc="35"/>
              <a:t> </a:t>
            </a:r>
            <a:r>
              <a:rPr dirty="0" sz="800"/>
              <a:t>STRATEGIC</a:t>
            </a:r>
            <a:r>
              <a:rPr dirty="0" sz="800" spc="40"/>
              <a:t> </a:t>
            </a:r>
            <a:r>
              <a:rPr dirty="0" sz="800"/>
              <a:t>DEVELOPMENT</a:t>
            </a:r>
            <a:r>
              <a:rPr dirty="0" sz="800" spc="35"/>
              <a:t> </a:t>
            </a:r>
            <a:r>
              <a:rPr dirty="0" sz="800"/>
              <a:t>PLAN</a:t>
            </a:r>
            <a:r>
              <a:rPr dirty="0" sz="800" spc="40"/>
              <a:t> </a:t>
            </a:r>
            <a:r>
              <a:rPr dirty="0" sz="800" spc="-10"/>
              <a:t>(2023</a:t>
            </a:r>
            <a:r>
              <a:rPr dirty="0" sz="800" spc="35"/>
              <a:t> </a:t>
            </a:r>
            <a:r>
              <a:rPr dirty="0" sz="800" spc="-70"/>
              <a:t>–</a:t>
            </a:r>
            <a:r>
              <a:rPr dirty="0" sz="800" spc="40"/>
              <a:t> </a:t>
            </a:r>
            <a:r>
              <a:rPr dirty="0" sz="800" spc="-10"/>
              <a:t>2027)</a:t>
            </a:r>
            <a:endParaRPr sz="800"/>
          </a:p>
        </p:txBody>
      </p:sp>
      <p:sp>
        <p:nvSpPr>
          <p:cNvPr id="88" name="object 88" descr=""/>
          <p:cNvSpPr txBox="1"/>
          <p:nvPr/>
        </p:nvSpPr>
        <p:spPr>
          <a:xfrm>
            <a:off x="2178439" y="12565346"/>
            <a:ext cx="4478020" cy="17716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950" spc="-20" b="1">
                <a:solidFill>
                  <a:srgbClr val="FFFFFF"/>
                </a:solidFill>
                <a:latin typeface="Arial"/>
                <a:cs typeface="Arial"/>
              </a:rPr>
              <a:t>OBER</a:t>
            </a:r>
            <a:r>
              <a:rPr dirty="0" sz="95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45" b="1">
                <a:solidFill>
                  <a:srgbClr val="FFFFFF"/>
                </a:solidFill>
                <a:latin typeface="Arial"/>
                <a:cs typeface="Arial"/>
              </a:rPr>
              <a:t>BOYS</a:t>
            </a:r>
            <a:r>
              <a:rPr dirty="0" sz="95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50" b="1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dirty="0" sz="95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dirty="0" sz="95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FFFFFF"/>
                </a:solidFill>
                <a:latin typeface="Arial"/>
                <a:cs typeface="Arial"/>
              </a:rPr>
              <a:t>STRATEGIC</a:t>
            </a:r>
            <a:r>
              <a:rPr dirty="0" sz="95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r>
              <a:rPr dirty="0" sz="95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dirty="0" sz="95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FFFFFF"/>
                </a:solidFill>
                <a:latin typeface="Arial"/>
                <a:cs typeface="Arial"/>
              </a:rPr>
              <a:t>(2023</a:t>
            </a:r>
            <a:r>
              <a:rPr dirty="0" sz="95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7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95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10" b="1">
                <a:solidFill>
                  <a:srgbClr val="FFFFFF"/>
                </a:solidFill>
                <a:latin typeface="Arial"/>
                <a:cs typeface="Arial"/>
              </a:rPr>
              <a:t>2027)</a:t>
            </a:r>
            <a:endParaRPr sz="950">
              <a:latin typeface="Arial"/>
              <a:cs typeface="Arial"/>
            </a:endParaRPr>
          </a:p>
        </p:txBody>
      </p:sp>
      <p:sp>
        <p:nvSpPr>
          <p:cNvPr id="89" name="object 8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32</a:t>
            </a:r>
            <a:r>
              <a:rPr dirty="0"/>
              <a:t> | </a:t>
            </a:r>
            <a:r>
              <a:rPr dirty="0" spc="-30">
                <a:solidFill>
                  <a:srgbClr val="FFFFFF"/>
                </a:solidFill>
              </a:rPr>
              <a:t>Page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3429" y="2394262"/>
            <a:ext cx="7560003" cy="10692000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2443124" y="2381586"/>
            <a:ext cx="6089015" cy="10127615"/>
          </a:xfrm>
          <a:custGeom>
            <a:avLst/>
            <a:gdLst/>
            <a:ahLst/>
            <a:cxnLst/>
            <a:rect l="l" t="t" r="r" b="b"/>
            <a:pathLst>
              <a:path w="6089015" h="10127615">
                <a:moveTo>
                  <a:pt x="6088558" y="110388"/>
                </a:moveTo>
                <a:lnTo>
                  <a:pt x="5868441" y="110388"/>
                </a:lnTo>
                <a:lnTo>
                  <a:pt x="5868441" y="0"/>
                </a:lnTo>
                <a:lnTo>
                  <a:pt x="0" y="0"/>
                </a:lnTo>
                <a:lnTo>
                  <a:pt x="0" y="110388"/>
                </a:lnTo>
                <a:lnTo>
                  <a:pt x="0" y="10127094"/>
                </a:lnTo>
                <a:lnTo>
                  <a:pt x="5868441" y="10127094"/>
                </a:lnTo>
                <a:lnTo>
                  <a:pt x="6088558" y="10127094"/>
                </a:lnTo>
                <a:lnTo>
                  <a:pt x="6088558" y="1103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563433" y="12817996"/>
            <a:ext cx="7560309" cy="57150"/>
          </a:xfrm>
          <a:custGeom>
            <a:avLst/>
            <a:gdLst/>
            <a:ahLst/>
            <a:cxnLst/>
            <a:rect l="l" t="t" r="r" b="b"/>
            <a:pathLst>
              <a:path w="7560309" h="57150">
                <a:moveTo>
                  <a:pt x="0" y="56876"/>
                </a:moveTo>
                <a:lnTo>
                  <a:pt x="7560003" y="56876"/>
                </a:lnTo>
                <a:lnTo>
                  <a:pt x="7560003" y="0"/>
                </a:lnTo>
                <a:lnTo>
                  <a:pt x="0" y="0"/>
                </a:lnTo>
                <a:lnTo>
                  <a:pt x="0" y="568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1563433" y="3264215"/>
            <a:ext cx="7560309" cy="9244965"/>
            <a:chOff x="1563433" y="3264215"/>
            <a:chExt cx="7560309" cy="9244965"/>
          </a:xfrm>
        </p:grpSpPr>
        <p:sp>
          <p:nvSpPr>
            <p:cNvPr id="6" name="object 6" descr=""/>
            <p:cNvSpPr/>
            <p:nvPr/>
          </p:nvSpPr>
          <p:spPr>
            <a:xfrm>
              <a:off x="1563433" y="12451800"/>
              <a:ext cx="7560309" cy="57150"/>
            </a:xfrm>
            <a:custGeom>
              <a:avLst/>
              <a:gdLst/>
              <a:ahLst/>
              <a:cxnLst/>
              <a:rect l="l" t="t" r="r" b="b"/>
              <a:pathLst>
                <a:path w="7560309" h="57150">
                  <a:moveTo>
                    <a:pt x="0" y="56876"/>
                  </a:moveTo>
                  <a:lnTo>
                    <a:pt x="7560003" y="56876"/>
                  </a:lnTo>
                  <a:lnTo>
                    <a:pt x="7560003" y="0"/>
                  </a:lnTo>
                  <a:lnTo>
                    <a:pt x="0" y="0"/>
                  </a:lnTo>
                  <a:lnTo>
                    <a:pt x="0" y="568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073427" y="3264215"/>
              <a:ext cx="622935" cy="9144635"/>
            </a:xfrm>
            <a:custGeom>
              <a:avLst/>
              <a:gdLst/>
              <a:ahLst/>
              <a:cxnLst/>
              <a:rect l="l" t="t" r="r" b="b"/>
              <a:pathLst>
                <a:path w="622934" h="9144635">
                  <a:moveTo>
                    <a:pt x="622576" y="0"/>
                  </a:moveTo>
                  <a:lnTo>
                    <a:pt x="0" y="0"/>
                  </a:lnTo>
                  <a:lnTo>
                    <a:pt x="0" y="9144184"/>
                  </a:lnTo>
                  <a:lnTo>
                    <a:pt x="622576" y="9144184"/>
                  </a:lnTo>
                  <a:lnTo>
                    <a:pt x="622576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8288096" y="3320280"/>
            <a:ext cx="201930" cy="56324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4.12.1.2.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101912" y="4039862"/>
            <a:ext cx="387985" cy="809180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Strategic Objective</a:t>
            </a:r>
            <a:r>
              <a:rPr dirty="0" sz="1100" spc="-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No. 2:</a:t>
            </a:r>
            <a:r>
              <a:rPr dirty="0" sz="1100" spc="2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2F5496"/>
                </a:solidFill>
                <a:latin typeface="Arial"/>
                <a:cs typeface="Arial"/>
              </a:rPr>
              <a:t>Achieve</a:t>
            </a:r>
            <a:r>
              <a:rPr dirty="0" sz="1100" spc="-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2F5496"/>
                </a:solidFill>
                <a:latin typeface="Arial"/>
                <a:cs typeface="Arial"/>
              </a:rPr>
              <a:t>and</a:t>
            </a:r>
            <a:r>
              <a:rPr dirty="0" sz="1100" spc="1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55" b="1">
                <a:solidFill>
                  <a:srgbClr val="2F5496"/>
                </a:solidFill>
                <a:latin typeface="Arial"/>
                <a:cs typeface="Arial"/>
              </a:rPr>
              <a:t>sustain</a:t>
            </a:r>
            <a:r>
              <a:rPr dirty="0" sz="1100" spc="-1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2F5496"/>
                </a:solidFill>
                <a:latin typeface="Arial"/>
                <a:cs typeface="Arial"/>
              </a:rPr>
              <a:t>excellence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 in</a:t>
            </a:r>
            <a:r>
              <a:rPr dirty="0" sz="1100" spc="1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2F5496"/>
                </a:solidFill>
                <a:latin typeface="Arial"/>
                <a:cs typeface="Arial"/>
              </a:rPr>
              <a:t>academic</a:t>
            </a:r>
            <a:r>
              <a:rPr dirty="0" sz="1100" spc="-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performance at all</a:t>
            </a:r>
            <a:r>
              <a:rPr dirty="0" sz="1100" spc="1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35" b="1">
                <a:solidFill>
                  <a:srgbClr val="2F5496"/>
                </a:solidFill>
                <a:latin typeface="Arial"/>
                <a:cs typeface="Arial"/>
              </a:rPr>
              <a:t>levels</a:t>
            </a:r>
            <a:r>
              <a:rPr dirty="0" sz="1100" spc="1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(Form </a:t>
            </a:r>
            <a:r>
              <a:rPr dirty="0" sz="1100" spc="65" b="1">
                <a:solidFill>
                  <a:srgbClr val="2F5496"/>
                </a:solidFill>
                <a:latin typeface="Arial"/>
                <a:cs typeface="Arial"/>
              </a:rPr>
              <a:t>I</a:t>
            </a:r>
            <a:r>
              <a:rPr dirty="0" sz="1100" spc="1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–</a:t>
            </a:r>
            <a:r>
              <a:rPr dirty="0" sz="1100" spc="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IV),</a:t>
            </a:r>
            <a:r>
              <a:rPr dirty="0" sz="1100" spc="-12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attaining</a:t>
            </a:r>
            <a:r>
              <a:rPr dirty="0" sz="1100" spc="2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2F5496"/>
                </a:solidFill>
                <a:latin typeface="Arial"/>
                <a:cs typeface="Arial"/>
              </a:rPr>
              <a:t>MSS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of</a:t>
            </a:r>
            <a:r>
              <a:rPr dirty="0" sz="1100" spc="-1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at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2F5496"/>
                </a:solidFill>
                <a:latin typeface="Arial"/>
                <a:cs typeface="Arial"/>
              </a:rPr>
              <a:t>least</a:t>
            </a:r>
            <a:r>
              <a:rPr dirty="0" sz="1100" spc="-2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9.5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in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45" b="1">
                <a:solidFill>
                  <a:srgbClr val="2F5496"/>
                </a:solidFill>
                <a:latin typeface="Arial"/>
                <a:cs typeface="Arial"/>
              </a:rPr>
              <a:t>subsequent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 KCSE </a:t>
            </a:r>
            <a:r>
              <a:rPr dirty="0" sz="1100" spc="-30" b="1">
                <a:solidFill>
                  <a:srgbClr val="2F5496"/>
                </a:solidFill>
                <a:latin typeface="Arial"/>
                <a:cs typeface="Arial"/>
              </a:rPr>
              <a:t>Exams</a:t>
            </a:r>
            <a:r>
              <a:rPr dirty="0" sz="1100" spc="-2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year-</a:t>
            </a:r>
            <a:r>
              <a:rPr dirty="0" sz="1100" spc="-25" b="1">
                <a:solidFill>
                  <a:srgbClr val="2F5496"/>
                </a:solidFill>
                <a:latin typeface="Arial"/>
                <a:cs typeface="Arial"/>
              </a:rPr>
              <a:t>on.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315060" y="3320280"/>
            <a:ext cx="154305" cy="985519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65" b="1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r>
              <a:rPr dirty="0" sz="8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10" b="1">
                <a:solidFill>
                  <a:srgbClr val="FFFFFF"/>
                </a:solidFill>
                <a:latin typeface="Arial"/>
                <a:cs typeface="Arial"/>
              </a:rPr>
              <a:t>POINT(S)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315060" y="4783571"/>
            <a:ext cx="154305" cy="497205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55" b="1">
                <a:solidFill>
                  <a:srgbClr val="FFFFFF"/>
                </a:solidFill>
                <a:latin typeface="Arial"/>
                <a:cs typeface="Arial"/>
              </a:rPr>
              <a:t>OUTPUT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315060" y="6888596"/>
            <a:ext cx="154305" cy="662940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45" b="1">
                <a:solidFill>
                  <a:srgbClr val="FFFFFF"/>
                </a:solidFill>
                <a:latin typeface="Arial"/>
                <a:cs typeface="Arial"/>
              </a:rPr>
              <a:t>INDICATOR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315060" y="9446122"/>
            <a:ext cx="154305" cy="534035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-10" b="1">
                <a:solidFill>
                  <a:srgbClr val="FFFFFF"/>
                </a:solidFill>
                <a:latin typeface="Arial"/>
                <a:cs typeface="Arial"/>
              </a:rPr>
              <a:t>TIMELINE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315060" y="10360904"/>
            <a:ext cx="154305" cy="904240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-10" b="1">
                <a:solidFill>
                  <a:srgbClr val="FFFFFF"/>
                </a:solidFill>
                <a:latin typeface="Arial"/>
                <a:cs typeface="Arial"/>
              </a:rPr>
              <a:t>RESPONSIBILITY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7681896" y="3264400"/>
            <a:ext cx="29209" cy="9142730"/>
            <a:chOff x="7681896" y="3264400"/>
            <a:chExt cx="29209" cy="9142730"/>
          </a:xfrm>
        </p:grpSpPr>
        <p:sp>
          <p:nvSpPr>
            <p:cNvPr id="16" name="object 16" descr=""/>
            <p:cNvSpPr/>
            <p:nvPr/>
          </p:nvSpPr>
          <p:spPr>
            <a:xfrm>
              <a:off x="7683418" y="3264400"/>
              <a:ext cx="27940" cy="1463675"/>
            </a:xfrm>
            <a:custGeom>
              <a:avLst/>
              <a:gdLst/>
              <a:ahLst/>
              <a:cxnLst/>
              <a:rect l="l" t="t" r="r" b="b"/>
              <a:pathLst>
                <a:path w="27940" h="1463675">
                  <a:moveTo>
                    <a:pt x="27431" y="0"/>
                  </a:moveTo>
                  <a:lnTo>
                    <a:pt x="0" y="0"/>
                  </a:lnTo>
                  <a:lnTo>
                    <a:pt x="0" y="1463291"/>
                  </a:lnTo>
                  <a:lnTo>
                    <a:pt x="27431" y="14632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681887" y="3264402"/>
              <a:ext cx="1905" cy="1490980"/>
            </a:xfrm>
            <a:custGeom>
              <a:avLst/>
              <a:gdLst/>
              <a:ahLst/>
              <a:cxnLst/>
              <a:rect l="l" t="t" r="r" b="b"/>
              <a:pathLst>
                <a:path w="1904" h="1490979">
                  <a:moveTo>
                    <a:pt x="1524" y="0"/>
                  </a:moveTo>
                  <a:lnTo>
                    <a:pt x="0" y="0"/>
                  </a:lnTo>
                  <a:lnTo>
                    <a:pt x="0" y="1463294"/>
                  </a:lnTo>
                  <a:lnTo>
                    <a:pt x="0" y="1490726"/>
                  </a:lnTo>
                  <a:lnTo>
                    <a:pt x="1524" y="1490726"/>
                  </a:lnTo>
                  <a:lnTo>
                    <a:pt x="1524" y="1463294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683411" y="4727696"/>
              <a:ext cx="27940" cy="2103755"/>
            </a:xfrm>
            <a:custGeom>
              <a:avLst/>
              <a:gdLst/>
              <a:ahLst/>
              <a:cxnLst/>
              <a:rect l="l" t="t" r="r" b="b"/>
              <a:pathLst>
                <a:path w="27940" h="2103754">
                  <a:moveTo>
                    <a:pt x="27432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2103374"/>
                  </a:lnTo>
                  <a:lnTo>
                    <a:pt x="27432" y="2103374"/>
                  </a:lnTo>
                  <a:lnTo>
                    <a:pt x="27432" y="2743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681896" y="6831194"/>
              <a:ext cx="1905" cy="27940"/>
            </a:xfrm>
            <a:custGeom>
              <a:avLst/>
              <a:gdLst/>
              <a:ahLst/>
              <a:cxnLst/>
              <a:rect l="l" t="t" r="r" b="b"/>
              <a:pathLst>
                <a:path w="1904" h="27940">
                  <a:moveTo>
                    <a:pt x="1522" y="0"/>
                  </a:moveTo>
                  <a:lnTo>
                    <a:pt x="0" y="0"/>
                  </a:lnTo>
                  <a:lnTo>
                    <a:pt x="0" y="27431"/>
                  </a:lnTo>
                  <a:lnTo>
                    <a:pt x="1522" y="27431"/>
                  </a:lnTo>
                  <a:lnTo>
                    <a:pt x="1522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683411" y="6831197"/>
              <a:ext cx="27940" cy="2559050"/>
            </a:xfrm>
            <a:custGeom>
              <a:avLst/>
              <a:gdLst/>
              <a:ahLst/>
              <a:cxnLst/>
              <a:rect l="l" t="t" r="r" b="b"/>
              <a:pathLst>
                <a:path w="27940" h="2559050">
                  <a:moveTo>
                    <a:pt x="27432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2559050"/>
                  </a:lnTo>
                  <a:lnTo>
                    <a:pt x="27432" y="2559050"/>
                  </a:lnTo>
                  <a:lnTo>
                    <a:pt x="27432" y="2743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681887" y="6858629"/>
              <a:ext cx="1905" cy="2559050"/>
            </a:xfrm>
            <a:custGeom>
              <a:avLst/>
              <a:gdLst/>
              <a:ahLst/>
              <a:cxnLst/>
              <a:rect l="l" t="t" r="r" b="b"/>
              <a:pathLst>
                <a:path w="1904" h="2559050">
                  <a:moveTo>
                    <a:pt x="1524" y="0"/>
                  </a:moveTo>
                  <a:lnTo>
                    <a:pt x="0" y="0"/>
                  </a:lnTo>
                  <a:lnTo>
                    <a:pt x="0" y="2531618"/>
                  </a:lnTo>
                  <a:lnTo>
                    <a:pt x="0" y="2559050"/>
                  </a:lnTo>
                  <a:lnTo>
                    <a:pt x="1524" y="2559050"/>
                  </a:lnTo>
                  <a:lnTo>
                    <a:pt x="1524" y="2531618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683411" y="9390247"/>
              <a:ext cx="27940" cy="915035"/>
            </a:xfrm>
            <a:custGeom>
              <a:avLst/>
              <a:gdLst/>
              <a:ahLst/>
              <a:cxnLst/>
              <a:rect l="l" t="t" r="r" b="b"/>
              <a:pathLst>
                <a:path w="27940" h="915034">
                  <a:moveTo>
                    <a:pt x="27432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914704"/>
                  </a:lnTo>
                  <a:lnTo>
                    <a:pt x="27432" y="914704"/>
                  </a:lnTo>
                  <a:lnTo>
                    <a:pt x="27432" y="2743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681887" y="9417679"/>
              <a:ext cx="1905" cy="915035"/>
            </a:xfrm>
            <a:custGeom>
              <a:avLst/>
              <a:gdLst/>
              <a:ahLst/>
              <a:cxnLst/>
              <a:rect l="l" t="t" r="r" b="b"/>
              <a:pathLst>
                <a:path w="1904" h="915034">
                  <a:moveTo>
                    <a:pt x="1524" y="887349"/>
                  </a:moveTo>
                  <a:lnTo>
                    <a:pt x="0" y="887349"/>
                  </a:lnTo>
                  <a:lnTo>
                    <a:pt x="0" y="914781"/>
                  </a:lnTo>
                  <a:lnTo>
                    <a:pt x="1524" y="914781"/>
                  </a:lnTo>
                  <a:lnTo>
                    <a:pt x="1524" y="887349"/>
                  </a:lnTo>
                  <a:close/>
                </a:path>
                <a:path w="1904" h="915034">
                  <a:moveTo>
                    <a:pt x="1524" y="0"/>
                  </a:moveTo>
                  <a:lnTo>
                    <a:pt x="0" y="0"/>
                  </a:lnTo>
                  <a:lnTo>
                    <a:pt x="0" y="887272"/>
                  </a:lnTo>
                  <a:lnTo>
                    <a:pt x="1524" y="887272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683411" y="10305028"/>
              <a:ext cx="27940" cy="1278890"/>
            </a:xfrm>
            <a:custGeom>
              <a:avLst/>
              <a:gdLst/>
              <a:ahLst/>
              <a:cxnLst/>
              <a:rect l="l" t="t" r="r" b="b"/>
              <a:pathLst>
                <a:path w="27940" h="1278890">
                  <a:moveTo>
                    <a:pt x="27432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1278636"/>
                  </a:lnTo>
                  <a:lnTo>
                    <a:pt x="27432" y="1278636"/>
                  </a:lnTo>
                  <a:lnTo>
                    <a:pt x="27432" y="2743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7681887" y="10332460"/>
              <a:ext cx="1905" cy="1278890"/>
            </a:xfrm>
            <a:custGeom>
              <a:avLst/>
              <a:gdLst/>
              <a:ahLst/>
              <a:cxnLst/>
              <a:rect l="l" t="t" r="r" b="b"/>
              <a:pathLst>
                <a:path w="1904" h="1278890">
                  <a:moveTo>
                    <a:pt x="1524" y="0"/>
                  </a:moveTo>
                  <a:lnTo>
                    <a:pt x="0" y="0"/>
                  </a:lnTo>
                  <a:lnTo>
                    <a:pt x="0" y="1251204"/>
                  </a:lnTo>
                  <a:lnTo>
                    <a:pt x="0" y="1278636"/>
                  </a:lnTo>
                  <a:lnTo>
                    <a:pt x="1524" y="1278636"/>
                  </a:lnTo>
                  <a:lnTo>
                    <a:pt x="1524" y="1251204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683411" y="11583664"/>
              <a:ext cx="27940" cy="823594"/>
            </a:xfrm>
            <a:custGeom>
              <a:avLst/>
              <a:gdLst/>
              <a:ahLst/>
              <a:cxnLst/>
              <a:rect l="l" t="t" r="r" b="b"/>
              <a:pathLst>
                <a:path w="27940" h="823595">
                  <a:moveTo>
                    <a:pt x="27432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823264"/>
                  </a:lnTo>
                  <a:lnTo>
                    <a:pt x="27432" y="823264"/>
                  </a:lnTo>
                  <a:lnTo>
                    <a:pt x="27432" y="2743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681896" y="11611093"/>
              <a:ext cx="1905" cy="796290"/>
            </a:xfrm>
            <a:custGeom>
              <a:avLst/>
              <a:gdLst/>
              <a:ahLst/>
              <a:cxnLst/>
              <a:rect l="l" t="t" r="r" b="b"/>
              <a:pathLst>
                <a:path w="1904" h="796290">
                  <a:moveTo>
                    <a:pt x="1522" y="0"/>
                  </a:moveTo>
                  <a:lnTo>
                    <a:pt x="0" y="0"/>
                  </a:lnTo>
                  <a:lnTo>
                    <a:pt x="0" y="795830"/>
                  </a:lnTo>
                  <a:lnTo>
                    <a:pt x="1522" y="795830"/>
                  </a:lnTo>
                  <a:lnTo>
                    <a:pt x="1522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6462348" y="3320280"/>
            <a:ext cx="619125" cy="1332230"/>
          </a:xfrm>
          <a:prstGeom prst="rect">
            <a:avLst/>
          </a:prstGeom>
        </p:spPr>
        <p:txBody>
          <a:bodyPr wrap="square" lIns="0" tIns="8890" rIns="0" bIns="0" rtlCol="0" vert="vert">
            <a:spAutoFit/>
          </a:bodyPr>
          <a:lstStyle/>
          <a:p>
            <a:pPr marL="12700" marR="5080">
              <a:lnSpc>
                <a:spcPct val="96600"/>
              </a:lnSpc>
              <a:spcBef>
                <a:spcPts val="70"/>
              </a:spcBef>
            </a:pPr>
            <a:r>
              <a:rPr dirty="0" sz="800" spc="-35">
                <a:latin typeface="Trebuchet MS"/>
                <a:cs typeface="Trebuchet MS"/>
              </a:rPr>
              <a:t>Attain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optimal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Curriculum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Base </a:t>
            </a:r>
            <a:r>
              <a:rPr dirty="0" sz="800" spc="-50">
                <a:latin typeface="Trebuchet MS"/>
                <a:cs typeface="Trebuchet MS"/>
              </a:rPr>
              <a:t>Establishment</a:t>
            </a:r>
            <a:r>
              <a:rPr dirty="0" sz="800" spc="-10">
                <a:latin typeface="Trebuchet MS"/>
                <a:cs typeface="Trebuchet MS"/>
              </a:rPr>
              <a:t> (CBE)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63</a:t>
            </a:r>
            <a:r>
              <a:rPr dirty="0" sz="800" spc="-10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TSC </a:t>
            </a:r>
            <a:r>
              <a:rPr dirty="0" sz="800" spc="-50">
                <a:latin typeface="Trebuchet MS"/>
                <a:cs typeface="Trebuchet MS"/>
              </a:rPr>
              <a:t>Employed</a:t>
            </a:r>
            <a:r>
              <a:rPr dirty="0" sz="800" spc="-114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Teachers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by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2027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and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 spc="-70">
                <a:latin typeface="Trebuchet MS"/>
                <a:cs typeface="Trebuchet MS"/>
              </a:rPr>
              <a:t>an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additional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10</a:t>
            </a:r>
            <a:r>
              <a:rPr dirty="0" sz="800" spc="-11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Teacher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hired </a:t>
            </a:r>
            <a:r>
              <a:rPr dirty="0" sz="800" spc="-55">
                <a:latin typeface="Trebuchet MS"/>
                <a:cs typeface="Trebuchet MS"/>
              </a:rPr>
              <a:t>by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the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35">
                <a:latin typeface="Trebuchet MS"/>
                <a:cs typeface="Trebuchet MS"/>
              </a:rPr>
              <a:t>BOM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815918" y="9446122"/>
            <a:ext cx="265430" cy="671195"/>
          </a:xfrm>
          <a:prstGeom prst="rect">
            <a:avLst/>
          </a:prstGeom>
        </p:spPr>
        <p:txBody>
          <a:bodyPr wrap="square" lIns="0" tIns="12700" rIns="0" bIns="0" rtlCol="0" vert="vert">
            <a:spAutoFit/>
          </a:bodyPr>
          <a:lstStyle/>
          <a:p>
            <a:pPr marL="12700" marR="5080">
              <a:lnSpc>
                <a:spcPts val="919"/>
              </a:lnSpc>
              <a:spcBef>
                <a:spcPts val="100"/>
              </a:spcBef>
            </a:pPr>
            <a:r>
              <a:rPr dirty="0" sz="800" spc="-40">
                <a:latin typeface="Trebuchet MS"/>
                <a:cs typeface="Trebuchet MS"/>
              </a:rPr>
              <a:t>May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2023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100">
                <a:latin typeface="Trebuchet MS"/>
                <a:cs typeface="Trebuchet MS"/>
              </a:rPr>
              <a:t>–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90">
                <a:latin typeface="Trebuchet MS"/>
                <a:cs typeface="Trebuchet MS"/>
              </a:rPr>
              <a:t>July</a:t>
            </a:r>
            <a:r>
              <a:rPr dirty="0" sz="800" spc="-20">
                <a:latin typeface="Trebuchet MS"/>
                <a:cs typeface="Trebuchet MS"/>
              </a:rPr>
              <a:t> 2025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6815918" y="10360904"/>
            <a:ext cx="265430" cy="436245"/>
          </a:xfrm>
          <a:prstGeom prst="rect">
            <a:avLst/>
          </a:prstGeom>
        </p:spPr>
        <p:txBody>
          <a:bodyPr wrap="square" lIns="0" tIns="12700" rIns="0" bIns="0" rtlCol="0" vert="vert">
            <a:spAutoFit/>
          </a:bodyPr>
          <a:lstStyle/>
          <a:p>
            <a:pPr marL="12700" marR="5080">
              <a:lnSpc>
                <a:spcPts val="919"/>
              </a:lnSpc>
              <a:spcBef>
                <a:spcPts val="100"/>
              </a:spcBef>
            </a:pPr>
            <a:r>
              <a:rPr dirty="0" sz="800" spc="-20">
                <a:latin typeface="Trebuchet MS"/>
                <a:cs typeface="Trebuchet MS"/>
              </a:rPr>
              <a:t>The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TSC </a:t>
            </a:r>
            <a:r>
              <a:rPr dirty="0" sz="800" spc="-20">
                <a:latin typeface="Trebuchet MS"/>
                <a:cs typeface="Trebuchet MS"/>
              </a:rPr>
              <a:t>The</a:t>
            </a:r>
            <a:r>
              <a:rPr dirty="0" sz="800" spc="-40">
                <a:latin typeface="Trebuchet MS"/>
                <a:cs typeface="Trebuchet MS"/>
              </a:rPr>
              <a:t> </a:t>
            </a:r>
            <a:r>
              <a:rPr dirty="0" sz="800" spc="30">
                <a:latin typeface="Trebuchet MS"/>
                <a:cs typeface="Trebuchet MS"/>
              </a:rPr>
              <a:t>BOM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6933264" y="11641064"/>
            <a:ext cx="712470" cy="711835"/>
          </a:xfrm>
          <a:prstGeom prst="rect">
            <a:avLst/>
          </a:prstGeom>
        </p:spPr>
        <p:txBody>
          <a:bodyPr wrap="square" lIns="0" tIns="10795" rIns="0" bIns="0" rtlCol="0" vert="vert">
            <a:spAutoFit/>
          </a:bodyPr>
          <a:lstStyle/>
          <a:p>
            <a:pPr marL="12700" marR="84455">
              <a:lnSpc>
                <a:spcPct val="96700"/>
              </a:lnSpc>
              <a:spcBef>
                <a:spcPts val="85"/>
              </a:spcBef>
            </a:pPr>
            <a:r>
              <a:rPr dirty="0" sz="800" spc="-10" b="1">
                <a:solidFill>
                  <a:srgbClr val="FFFFFF"/>
                </a:solidFill>
                <a:latin typeface="Arial"/>
                <a:cs typeface="Arial"/>
              </a:rPr>
              <a:t>ESTIMATE TOTAL 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BUDGET</a:t>
            </a:r>
            <a:r>
              <a:rPr dirty="0" sz="800" spc="2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35" b="1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800" spc="-25" b="1">
                <a:solidFill>
                  <a:srgbClr val="FFFFFF"/>
                </a:solidFill>
                <a:latin typeface="Arial"/>
                <a:cs typeface="Arial"/>
              </a:rPr>
              <a:t>KES</a:t>
            </a:r>
            <a:endParaRPr sz="800">
              <a:latin typeface="Arial"/>
              <a:cs typeface="Arial"/>
            </a:endParaRPr>
          </a:p>
          <a:p>
            <a:pPr marL="123825">
              <a:lnSpc>
                <a:spcPct val="100000"/>
              </a:lnSpc>
              <a:spcBef>
                <a:spcPts val="685"/>
              </a:spcBef>
            </a:pPr>
            <a:r>
              <a:rPr dirty="0" sz="800" spc="-50">
                <a:latin typeface="Trebuchet MS"/>
                <a:cs typeface="Trebuchet MS"/>
              </a:rPr>
              <a:t>12,000,000.00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7060095" y="3264402"/>
            <a:ext cx="27940" cy="9142730"/>
          </a:xfrm>
          <a:custGeom>
            <a:avLst/>
            <a:gdLst/>
            <a:ahLst/>
            <a:cxnLst/>
            <a:rect l="l" t="t" r="r" b="b"/>
            <a:pathLst>
              <a:path w="27940" h="9142730">
                <a:moveTo>
                  <a:pt x="27432" y="7040626"/>
                </a:moveTo>
                <a:lnTo>
                  <a:pt x="0" y="7040626"/>
                </a:lnTo>
                <a:lnTo>
                  <a:pt x="0" y="7068058"/>
                </a:lnTo>
                <a:lnTo>
                  <a:pt x="0" y="8319262"/>
                </a:lnTo>
                <a:lnTo>
                  <a:pt x="0" y="8346694"/>
                </a:lnTo>
                <a:lnTo>
                  <a:pt x="0" y="9142527"/>
                </a:lnTo>
                <a:lnTo>
                  <a:pt x="27432" y="9142527"/>
                </a:lnTo>
                <a:lnTo>
                  <a:pt x="27432" y="8346694"/>
                </a:lnTo>
                <a:lnTo>
                  <a:pt x="27432" y="8319262"/>
                </a:lnTo>
                <a:lnTo>
                  <a:pt x="27432" y="7068058"/>
                </a:lnTo>
                <a:lnTo>
                  <a:pt x="27432" y="7040626"/>
                </a:lnTo>
                <a:close/>
              </a:path>
              <a:path w="27940" h="9142730">
                <a:moveTo>
                  <a:pt x="27432" y="3566795"/>
                </a:moveTo>
                <a:lnTo>
                  <a:pt x="0" y="3566795"/>
                </a:lnTo>
                <a:lnTo>
                  <a:pt x="0" y="3594227"/>
                </a:lnTo>
                <a:lnTo>
                  <a:pt x="0" y="6125845"/>
                </a:lnTo>
                <a:lnTo>
                  <a:pt x="0" y="6153277"/>
                </a:lnTo>
                <a:lnTo>
                  <a:pt x="0" y="7040550"/>
                </a:lnTo>
                <a:lnTo>
                  <a:pt x="27432" y="7040550"/>
                </a:lnTo>
                <a:lnTo>
                  <a:pt x="27432" y="6153277"/>
                </a:lnTo>
                <a:lnTo>
                  <a:pt x="27432" y="6125845"/>
                </a:lnTo>
                <a:lnTo>
                  <a:pt x="27432" y="3594227"/>
                </a:lnTo>
                <a:lnTo>
                  <a:pt x="27432" y="3566795"/>
                </a:lnTo>
                <a:close/>
              </a:path>
              <a:path w="27940" h="9142730">
                <a:moveTo>
                  <a:pt x="27432" y="0"/>
                </a:moveTo>
                <a:lnTo>
                  <a:pt x="0" y="0"/>
                </a:lnTo>
                <a:lnTo>
                  <a:pt x="0" y="1463294"/>
                </a:lnTo>
                <a:lnTo>
                  <a:pt x="0" y="1490726"/>
                </a:lnTo>
                <a:lnTo>
                  <a:pt x="0" y="3566668"/>
                </a:lnTo>
                <a:lnTo>
                  <a:pt x="27432" y="3566668"/>
                </a:lnTo>
                <a:lnTo>
                  <a:pt x="27432" y="1490726"/>
                </a:lnTo>
                <a:lnTo>
                  <a:pt x="27432" y="1463294"/>
                </a:lnTo>
                <a:lnTo>
                  <a:pt x="274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/>
          <p:nvPr/>
        </p:nvSpPr>
        <p:spPr>
          <a:xfrm>
            <a:off x="5724352" y="3320280"/>
            <a:ext cx="619125" cy="1348105"/>
          </a:xfrm>
          <a:prstGeom prst="rect">
            <a:avLst/>
          </a:prstGeom>
        </p:spPr>
        <p:txBody>
          <a:bodyPr wrap="square" lIns="0" tIns="8890" rIns="0" bIns="0" rtlCol="0" vert="vert">
            <a:spAutoFit/>
          </a:bodyPr>
          <a:lstStyle/>
          <a:p>
            <a:pPr marL="12700" marR="5080">
              <a:lnSpc>
                <a:spcPct val="96600"/>
              </a:lnSpc>
              <a:spcBef>
                <a:spcPts val="70"/>
              </a:spcBef>
            </a:pPr>
            <a:r>
              <a:rPr dirty="0" sz="800" spc="-35">
                <a:latin typeface="Trebuchet MS"/>
                <a:cs typeface="Trebuchet MS"/>
              </a:rPr>
              <a:t>Support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Subject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Leads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to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access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participate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35">
                <a:latin typeface="Trebuchet MS"/>
                <a:cs typeface="Trebuchet MS"/>
              </a:rPr>
              <a:t>KNEC </a:t>
            </a:r>
            <a:r>
              <a:rPr dirty="0" sz="800" spc="-40">
                <a:latin typeface="Trebuchet MS"/>
                <a:cs typeface="Trebuchet MS"/>
              </a:rPr>
              <a:t>Examiners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Trainings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and </a:t>
            </a:r>
            <a:r>
              <a:rPr dirty="0" sz="800" spc="-45">
                <a:latin typeface="Trebuchet MS"/>
                <a:cs typeface="Trebuchet MS"/>
              </a:rPr>
              <a:t>Capacity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Building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Workshops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&amp;</a:t>
            </a:r>
            <a:r>
              <a:rPr dirty="0" sz="800" spc="-10">
                <a:latin typeface="Trebuchet MS"/>
                <a:cs typeface="Trebuchet MS"/>
              </a:rPr>
              <a:t> Seminars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6070300" y="4710419"/>
            <a:ext cx="1003300" cy="197167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02235" indent="-101600">
              <a:lnSpc>
                <a:spcPct val="100000"/>
              </a:lnSpc>
              <a:spcBef>
                <a:spcPts val="35"/>
              </a:spcBef>
              <a:buSzPct val="68750"/>
              <a:buFont typeface="MingLiU_HKSCS-ExtB"/>
              <a:buChar char="⬧"/>
              <a:tabLst>
                <a:tab pos="102235" algn="l"/>
              </a:tabLst>
            </a:pPr>
            <a:r>
              <a:rPr dirty="0" sz="800" spc="-35">
                <a:latin typeface="Trebuchet MS"/>
                <a:cs typeface="Trebuchet MS"/>
              </a:rPr>
              <a:t>Optimal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Teacher:</a:t>
            </a:r>
            <a:r>
              <a:rPr dirty="0" sz="800" spc="-8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Student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Ratio</a:t>
            </a:r>
            <a:r>
              <a:rPr dirty="0" sz="800" spc="-8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Achieved</a:t>
            </a:r>
            <a:endParaRPr sz="800">
              <a:latin typeface="Trebuchet MS"/>
              <a:cs typeface="Trebuchet MS"/>
            </a:endParaRPr>
          </a:p>
          <a:p>
            <a:pPr marL="102235" marR="148590" indent="-102235">
              <a:lnSpc>
                <a:spcPts val="919"/>
              </a:lnSpc>
              <a:spcBef>
                <a:spcPts val="90"/>
              </a:spcBef>
              <a:buSzPct val="68750"/>
              <a:buFont typeface="MingLiU_HKSCS-ExtB"/>
              <a:buChar char="⬧"/>
              <a:tabLst>
                <a:tab pos="102235" algn="l"/>
              </a:tabLst>
            </a:pPr>
            <a:r>
              <a:rPr dirty="0" sz="800" spc="-30">
                <a:latin typeface="Trebuchet MS"/>
                <a:cs typeface="Trebuchet MS"/>
              </a:rPr>
              <a:t>Quality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70">
                <a:latin typeface="Trebuchet MS"/>
                <a:cs typeface="Trebuchet MS"/>
              </a:rPr>
              <a:t>Teaching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Learning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experience</a:t>
            </a:r>
            <a:r>
              <a:rPr dirty="0" sz="800" spc="-10">
                <a:latin typeface="Trebuchet MS"/>
                <a:cs typeface="Trebuchet MS"/>
              </a:rPr>
              <a:t> realized;</a:t>
            </a:r>
            <a:endParaRPr sz="800">
              <a:latin typeface="Trebuchet MS"/>
              <a:cs typeface="Trebuchet MS"/>
            </a:endParaRPr>
          </a:p>
          <a:p>
            <a:pPr marL="102235" marR="87630" indent="-102235">
              <a:lnSpc>
                <a:spcPct val="97000"/>
              </a:lnSpc>
              <a:spcBef>
                <a:spcPts val="45"/>
              </a:spcBef>
              <a:buSzPct val="68750"/>
              <a:buFont typeface="MingLiU_HKSCS-ExtB"/>
              <a:buChar char="⬧"/>
              <a:tabLst>
                <a:tab pos="102235" algn="l"/>
              </a:tabLst>
            </a:pPr>
            <a:r>
              <a:rPr dirty="0" sz="800" spc="-50">
                <a:latin typeface="Trebuchet MS"/>
                <a:cs typeface="Trebuchet MS"/>
              </a:rPr>
              <a:t>Excellent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performance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KCSE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3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other </a:t>
            </a:r>
            <a:r>
              <a:rPr dirty="0" sz="800" spc="-50">
                <a:latin typeface="Trebuchet MS"/>
                <a:cs typeface="Trebuchet MS"/>
              </a:rPr>
              <a:t>aspects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child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growth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development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is </a:t>
            </a:r>
            <a:r>
              <a:rPr dirty="0" sz="800" spc="-10">
                <a:latin typeface="Trebuchet MS"/>
                <a:cs typeface="Trebuchet MS"/>
              </a:rPr>
              <a:t>realized</a:t>
            </a:r>
            <a:endParaRPr sz="800">
              <a:latin typeface="Trebuchet MS"/>
              <a:cs typeface="Trebuchet MS"/>
            </a:endParaRPr>
          </a:p>
          <a:p>
            <a:pPr marL="85090" marR="5080" indent="-82550">
              <a:lnSpc>
                <a:spcPts val="919"/>
              </a:lnSpc>
              <a:spcBef>
                <a:spcPts val="145"/>
              </a:spcBef>
              <a:buSzPct val="68750"/>
              <a:buFont typeface="MingLiU_HKSCS-ExtB"/>
              <a:buChar char="⬧"/>
              <a:tabLst>
                <a:tab pos="102235" algn="l"/>
              </a:tabLst>
            </a:pPr>
            <a:r>
              <a:rPr dirty="0" sz="800" spc="-40">
                <a:latin typeface="Trebuchet MS"/>
                <a:cs typeface="Trebuchet MS"/>
              </a:rPr>
              <a:t>Improved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examination</a:t>
            </a:r>
            <a:r>
              <a:rPr dirty="0" sz="800" spc="3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cycle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management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and </a:t>
            </a:r>
            <a:r>
              <a:rPr dirty="0" sz="800" spc="-25">
                <a:latin typeface="Trebuchet MS"/>
                <a:cs typeface="Trebuchet MS"/>
              </a:rPr>
              <a:t>	</a:t>
            </a:r>
            <a:r>
              <a:rPr dirty="0" sz="800" spc="-50">
                <a:latin typeface="Trebuchet MS"/>
                <a:cs typeface="Trebuchet MS"/>
              </a:rPr>
              <a:t>examination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setting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skills;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5699968" y="4710419"/>
            <a:ext cx="265430" cy="1808480"/>
          </a:xfrm>
          <a:prstGeom prst="rect">
            <a:avLst/>
          </a:prstGeom>
        </p:spPr>
        <p:txBody>
          <a:bodyPr wrap="square" lIns="0" tIns="12700" rIns="0" bIns="0" rtlCol="0" vert="vert">
            <a:spAutoFit/>
          </a:bodyPr>
          <a:lstStyle/>
          <a:p>
            <a:pPr marL="85090" marR="5080" indent="-82550">
              <a:lnSpc>
                <a:spcPts val="919"/>
              </a:lnSpc>
              <a:spcBef>
                <a:spcPts val="100"/>
              </a:spcBef>
              <a:buSzPct val="68750"/>
              <a:buFont typeface="MingLiU_HKSCS-ExtB"/>
              <a:buChar char="⬧"/>
              <a:tabLst>
                <a:tab pos="102235" algn="l"/>
              </a:tabLst>
            </a:pPr>
            <a:r>
              <a:rPr dirty="0" sz="800" spc="-40">
                <a:latin typeface="Trebuchet MS"/>
                <a:cs typeface="Trebuchet MS"/>
              </a:rPr>
              <a:t>Improved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examination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marking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result </a:t>
            </a:r>
            <a:r>
              <a:rPr dirty="0" sz="800" spc="-30">
                <a:latin typeface="Trebuchet MS"/>
                <a:cs typeface="Trebuchet MS"/>
              </a:rPr>
              <a:t>	</a:t>
            </a:r>
            <a:r>
              <a:rPr dirty="0" sz="800" spc="-55">
                <a:latin typeface="Trebuchet MS"/>
                <a:cs typeface="Trebuchet MS"/>
              </a:rPr>
              <a:t>analysis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skills.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5959049" y="6888596"/>
            <a:ext cx="1115060" cy="244094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231775" indent="-219075">
              <a:lnSpc>
                <a:spcPct val="100000"/>
              </a:lnSpc>
              <a:spcBef>
                <a:spcPts val="35"/>
              </a:spcBef>
              <a:buFont typeface="MingLiU_HKSCS-ExtB"/>
              <a:buChar char="⬧"/>
              <a:tabLst>
                <a:tab pos="231775" algn="l"/>
              </a:tabLst>
            </a:pPr>
            <a:r>
              <a:rPr dirty="0" sz="800" spc="-20">
                <a:latin typeface="Trebuchet MS"/>
                <a:cs typeface="Trebuchet MS"/>
              </a:rPr>
              <a:t>No.</a:t>
            </a:r>
            <a:r>
              <a:rPr dirty="0" sz="800" spc="-7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new</a:t>
            </a:r>
            <a:r>
              <a:rPr dirty="0" sz="800" spc="-114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TSC</a:t>
            </a:r>
            <a:r>
              <a:rPr dirty="0" sz="800" spc="-1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Teachers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deployed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by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end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2027</a:t>
            </a:r>
            <a:endParaRPr sz="800">
              <a:latin typeface="Trebuchet MS"/>
              <a:cs typeface="Trebuchet MS"/>
            </a:endParaRPr>
          </a:p>
          <a:p>
            <a:pPr marL="231775" indent="-219075">
              <a:lnSpc>
                <a:spcPct val="100000"/>
              </a:lnSpc>
              <a:spcBef>
                <a:spcPts val="25"/>
              </a:spcBef>
              <a:buFont typeface="MingLiU_HKSCS-ExtB"/>
              <a:buChar char="⬧"/>
              <a:tabLst>
                <a:tab pos="231775" algn="l"/>
              </a:tabLst>
            </a:pPr>
            <a:r>
              <a:rPr dirty="0" sz="800" spc="-20">
                <a:latin typeface="Trebuchet MS"/>
                <a:cs typeface="Trebuchet MS"/>
              </a:rPr>
              <a:t>No.</a:t>
            </a:r>
            <a:r>
              <a:rPr dirty="0" sz="800" spc="-7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Departments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with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optimal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staffing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levels;</a:t>
            </a:r>
            <a:endParaRPr sz="800">
              <a:latin typeface="Trebuchet MS"/>
              <a:cs typeface="Trebuchet MS"/>
            </a:endParaRPr>
          </a:p>
          <a:p>
            <a:pPr marL="231775" marR="5080" indent="-219710">
              <a:lnSpc>
                <a:spcPts val="940"/>
              </a:lnSpc>
              <a:spcBef>
                <a:spcPts val="75"/>
              </a:spcBef>
              <a:buFont typeface="MingLiU_HKSCS-ExtB"/>
              <a:buChar char="⬧"/>
              <a:tabLst>
                <a:tab pos="231775" algn="l"/>
              </a:tabLst>
            </a:pPr>
            <a:r>
              <a:rPr dirty="0" sz="800" spc="-20">
                <a:latin typeface="Trebuchet MS"/>
                <a:cs typeface="Trebuchet MS"/>
              </a:rPr>
              <a:t>No.</a:t>
            </a:r>
            <a:r>
              <a:rPr dirty="0" sz="800" spc="-8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lessons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contact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hours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per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teacher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by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class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10">
                <a:latin typeface="Trebuchet MS"/>
                <a:cs typeface="Trebuchet MS"/>
              </a:rPr>
              <a:t> subject;</a:t>
            </a:r>
            <a:endParaRPr sz="800">
              <a:latin typeface="Trebuchet MS"/>
              <a:cs typeface="Trebuchet MS"/>
            </a:endParaRPr>
          </a:p>
          <a:p>
            <a:pPr marL="231775" marR="81915" indent="-219710">
              <a:lnSpc>
                <a:spcPts val="940"/>
              </a:lnSpc>
              <a:spcBef>
                <a:spcPts val="40"/>
              </a:spcBef>
              <a:buFont typeface="MingLiU_HKSCS-ExtB"/>
              <a:buChar char="⬧"/>
              <a:tabLst>
                <a:tab pos="231775" algn="l"/>
              </a:tabLst>
            </a:pPr>
            <a:r>
              <a:rPr dirty="0" sz="800" spc="-40">
                <a:latin typeface="Trebuchet MS"/>
                <a:cs typeface="Trebuchet MS"/>
              </a:rPr>
              <a:t>Total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time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hours </a:t>
            </a:r>
            <a:r>
              <a:rPr dirty="0" sz="800" spc="-55">
                <a:latin typeface="Trebuchet MS"/>
                <a:cs typeface="Trebuchet MS"/>
              </a:rPr>
              <a:t>taken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to </a:t>
            </a:r>
            <a:r>
              <a:rPr dirty="0" sz="800" spc="-35">
                <a:latin typeface="Trebuchet MS"/>
                <a:cs typeface="Trebuchet MS"/>
              </a:rPr>
              <a:t>cover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 spc="-85">
                <a:latin typeface="Trebuchet MS"/>
                <a:cs typeface="Trebuchet MS"/>
              </a:rPr>
              <a:t>a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recommended </a:t>
            </a:r>
            <a:r>
              <a:rPr dirty="0" sz="800" spc="-25">
                <a:latin typeface="Trebuchet MS"/>
                <a:cs typeface="Trebuchet MS"/>
              </a:rPr>
              <a:t>course </a:t>
            </a:r>
            <a:r>
              <a:rPr dirty="0" sz="800" spc="-10">
                <a:latin typeface="Trebuchet MS"/>
                <a:cs typeface="Trebuchet MS"/>
              </a:rPr>
              <a:t>syllabus.</a:t>
            </a:r>
            <a:endParaRPr sz="800">
              <a:latin typeface="Trebuchet MS"/>
              <a:cs typeface="Trebuchet MS"/>
            </a:endParaRPr>
          </a:p>
          <a:p>
            <a:pPr marL="12700" marR="182880">
              <a:lnSpc>
                <a:spcPts val="919"/>
              </a:lnSpc>
            </a:pPr>
            <a:r>
              <a:rPr dirty="0" sz="800" spc="-20">
                <a:latin typeface="Trebuchet MS"/>
                <a:cs typeface="Trebuchet MS"/>
              </a:rPr>
              <a:t>No.</a:t>
            </a:r>
            <a:r>
              <a:rPr dirty="0" sz="800" spc="-7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Subject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teachers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supported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to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attend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40">
                <a:latin typeface="Trebuchet MS"/>
                <a:cs typeface="Trebuchet MS"/>
              </a:rPr>
              <a:t>KNEC </a:t>
            </a:r>
            <a:r>
              <a:rPr dirty="0" sz="800" spc="-55">
                <a:latin typeface="Trebuchet MS"/>
                <a:cs typeface="Trebuchet MS"/>
              </a:rPr>
              <a:t>Examiners’</a:t>
            </a:r>
            <a:r>
              <a:rPr dirty="0" sz="800" spc="-9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Training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Capacity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Building</a:t>
            </a:r>
            <a:r>
              <a:rPr dirty="0" sz="800" spc="4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Courses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and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ts val="915"/>
              </a:lnSpc>
            </a:pPr>
            <a:r>
              <a:rPr dirty="0" sz="800" spc="-10">
                <a:latin typeface="Trebuchet MS"/>
                <a:cs typeface="Trebuchet MS"/>
              </a:rPr>
              <a:t>Seminars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6077921" y="9446122"/>
            <a:ext cx="265430" cy="69342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ts val="940"/>
              </a:lnSpc>
              <a:spcBef>
                <a:spcPts val="35"/>
              </a:spcBef>
            </a:pPr>
            <a:r>
              <a:rPr dirty="0" sz="800" spc="-90">
                <a:latin typeface="Trebuchet MS"/>
                <a:cs typeface="Trebuchet MS"/>
              </a:rPr>
              <a:t>July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2023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50">
                <a:latin typeface="Trebuchet MS"/>
                <a:cs typeface="Trebuchet MS"/>
              </a:rPr>
              <a:t>–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ts val="940"/>
              </a:lnSpc>
            </a:pPr>
            <a:r>
              <a:rPr dirty="0" sz="800" spc="-30">
                <a:latin typeface="Trebuchet MS"/>
                <a:cs typeface="Trebuchet MS"/>
              </a:rPr>
              <a:t>December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2027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6195268" y="11802607"/>
            <a:ext cx="147955" cy="55054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5">
                <a:latin typeface="Trebuchet MS"/>
                <a:cs typeface="Trebuchet MS"/>
              </a:rPr>
              <a:t>3,000,000.00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4640535" y="3320280"/>
            <a:ext cx="855344" cy="1289050"/>
          </a:xfrm>
          <a:prstGeom prst="rect">
            <a:avLst/>
          </a:prstGeom>
        </p:spPr>
        <p:txBody>
          <a:bodyPr wrap="square" lIns="0" tIns="8890" rIns="0" bIns="0" rtlCol="0" vert="vert">
            <a:spAutoFit/>
          </a:bodyPr>
          <a:lstStyle/>
          <a:p>
            <a:pPr marL="12700" marR="5080">
              <a:lnSpc>
                <a:spcPct val="96700"/>
              </a:lnSpc>
              <a:spcBef>
                <a:spcPts val="70"/>
              </a:spcBef>
            </a:pPr>
            <a:r>
              <a:rPr dirty="0" sz="800" spc="-25">
                <a:latin typeface="Trebuchet MS"/>
                <a:cs typeface="Trebuchet MS"/>
              </a:rPr>
              <a:t>Create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conducive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enabling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environment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for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effective </a:t>
            </a:r>
            <a:r>
              <a:rPr dirty="0" sz="800" spc="-60">
                <a:latin typeface="Trebuchet MS"/>
                <a:cs typeface="Trebuchet MS"/>
              </a:rPr>
              <a:t>teaching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learning </a:t>
            </a:r>
            <a:r>
              <a:rPr dirty="0" sz="800" spc="-45">
                <a:latin typeface="Trebuchet MS"/>
                <a:cs typeface="Trebuchet MS"/>
              </a:rPr>
              <a:t>supervision,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ensuring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early </a:t>
            </a:r>
            <a:r>
              <a:rPr dirty="0" sz="800" spc="-40">
                <a:latin typeface="Trebuchet MS"/>
                <a:cs typeface="Trebuchet MS"/>
              </a:rPr>
              <a:t>coverage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syllabus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and </a:t>
            </a:r>
            <a:r>
              <a:rPr dirty="0" sz="800" spc="-55">
                <a:latin typeface="Trebuchet MS"/>
                <a:cs typeface="Trebuchet MS"/>
              </a:rPr>
              <a:t>heightening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revision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exercises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80">
                <a:latin typeface="Trebuchet MS"/>
                <a:cs typeface="Trebuchet MS"/>
              </a:rPr>
              <a:t>all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classes.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5229052" y="4783571"/>
            <a:ext cx="267335" cy="1868170"/>
          </a:xfrm>
          <a:prstGeom prst="rect">
            <a:avLst/>
          </a:prstGeom>
        </p:spPr>
        <p:txBody>
          <a:bodyPr wrap="square" lIns="0" tIns="10795" rIns="0" bIns="0" rtlCol="0" vert="vert">
            <a:spAutoFit/>
          </a:bodyPr>
          <a:lstStyle/>
          <a:p>
            <a:pPr marL="12700" marR="5080">
              <a:lnSpc>
                <a:spcPts val="940"/>
              </a:lnSpc>
              <a:spcBef>
                <a:spcPts val="85"/>
              </a:spcBef>
            </a:pPr>
            <a:r>
              <a:rPr dirty="0" sz="800" spc="-55">
                <a:latin typeface="Trebuchet MS"/>
                <a:cs typeface="Trebuchet MS"/>
              </a:rPr>
              <a:t>Sustainable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Improved</a:t>
            </a:r>
            <a:r>
              <a:rPr dirty="0" sz="800" spc="-8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Academic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Performance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Learning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Outcomes.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5347554" y="6888596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5103714" y="6888596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4506421" y="7108052"/>
            <a:ext cx="982344" cy="2108200"/>
          </a:xfrm>
          <a:prstGeom prst="rect">
            <a:avLst/>
          </a:prstGeom>
        </p:spPr>
        <p:txBody>
          <a:bodyPr wrap="square" lIns="0" tIns="10795" rIns="0" bIns="0" rtlCol="0" vert="vert">
            <a:spAutoFit/>
          </a:bodyPr>
          <a:lstStyle/>
          <a:p>
            <a:pPr marL="12700" marR="5080">
              <a:lnSpc>
                <a:spcPts val="940"/>
              </a:lnSpc>
              <a:spcBef>
                <a:spcPts val="85"/>
              </a:spcBef>
            </a:pPr>
            <a:r>
              <a:rPr dirty="0" sz="800" spc="-55">
                <a:latin typeface="Trebuchet MS"/>
                <a:cs typeface="Trebuchet MS"/>
              </a:rPr>
              <a:t>Availability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requisite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teaching-</a:t>
            </a:r>
            <a:r>
              <a:rPr dirty="0" sz="800" spc="-55">
                <a:latin typeface="Trebuchet MS"/>
                <a:cs typeface="Trebuchet MS"/>
              </a:rPr>
              <a:t>learning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resources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aids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per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subject;</a:t>
            </a:r>
            <a:endParaRPr sz="800">
              <a:latin typeface="Trebuchet MS"/>
              <a:cs typeface="Trebuchet MS"/>
            </a:endParaRPr>
          </a:p>
          <a:p>
            <a:pPr marL="12700" marR="8255">
              <a:lnSpc>
                <a:spcPct val="96800"/>
              </a:lnSpc>
              <a:spcBef>
                <a:spcPts val="20"/>
              </a:spcBef>
            </a:pPr>
            <a:r>
              <a:rPr dirty="0" sz="800" spc="-55">
                <a:latin typeface="Trebuchet MS"/>
                <a:cs typeface="Trebuchet MS"/>
              </a:rPr>
              <a:t>Availability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requisite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teaching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learning </a:t>
            </a:r>
            <a:r>
              <a:rPr dirty="0" sz="800" spc="-50">
                <a:latin typeface="Trebuchet MS"/>
                <a:cs typeface="Trebuchet MS"/>
              </a:rPr>
              <a:t>infrastructure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for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70">
                <a:latin typeface="Trebuchet MS"/>
                <a:cs typeface="Trebuchet MS"/>
              </a:rPr>
              <a:t>effective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teaching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learning </a:t>
            </a:r>
            <a:r>
              <a:rPr dirty="0" sz="800" spc="-50">
                <a:latin typeface="Trebuchet MS"/>
                <a:cs typeface="Trebuchet MS"/>
              </a:rPr>
              <a:t>experience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to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occur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(laboratories,</a:t>
            </a:r>
            <a:r>
              <a:rPr dirty="0" sz="800" spc="-10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Gardens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for </a:t>
            </a:r>
            <a:r>
              <a:rPr dirty="0" sz="800" spc="-40">
                <a:latin typeface="Trebuchet MS"/>
                <a:cs typeface="Trebuchet MS"/>
              </a:rPr>
              <a:t>Agricultural</a:t>
            </a:r>
            <a:r>
              <a:rPr dirty="0" sz="800" spc="6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Demonstrations;</a:t>
            </a:r>
            <a:r>
              <a:rPr dirty="0" sz="800" spc="-6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Cattle</a:t>
            </a:r>
            <a:r>
              <a:rPr dirty="0" sz="800" spc="3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Sheds;</a:t>
            </a:r>
            <a:r>
              <a:rPr dirty="0" sz="800" spc="-6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Poultry </a:t>
            </a:r>
            <a:r>
              <a:rPr dirty="0" sz="800" spc="-30">
                <a:latin typeface="Trebuchet MS"/>
                <a:cs typeface="Trebuchet MS"/>
              </a:rPr>
              <a:t>Houses;</a:t>
            </a:r>
            <a:r>
              <a:rPr dirty="0" sz="800" spc="5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Bio-</a:t>
            </a:r>
            <a:r>
              <a:rPr dirty="0" sz="800" spc="-65">
                <a:latin typeface="Trebuchet MS"/>
                <a:cs typeface="Trebuchet MS"/>
              </a:rPr>
              <a:t>gas</a:t>
            </a:r>
            <a:r>
              <a:rPr dirty="0" sz="800" spc="5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Processor;</a:t>
            </a:r>
            <a:r>
              <a:rPr dirty="0" sz="800" spc="-6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Classrooms,</a:t>
            </a:r>
            <a:r>
              <a:rPr dirty="0" sz="800" spc="-7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Hostels, </a:t>
            </a:r>
            <a:r>
              <a:rPr dirty="0" sz="800" spc="-45">
                <a:latin typeface="Trebuchet MS"/>
                <a:cs typeface="Trebuchet MS"/>
              </a:rPr>
              <a:t>Kitchen/Dinning</a:t>
            </a:r>
            <a:r>
              <a:rPr dirty="0" sz="800" spc="3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Hall,</a:t>
            </a:r>
            <a:r>
              <a:rPr dirty="0" sz="800" spc="-75">
                <a:latin typeface="Trebuchet MS"/>
                <a:cs typeface="Trebuchet MS"/>
              </a:rPr>
              <a:t> </a:t>
            </a:r>
            <a:r>
              <a:rPr dirty="0" sz="800" spc="-80">
                <a:latin typeface="Trebuchet MS"/>
                <a:cs typeface="Trebuchet MS"/>
              </a:rPr>
              <a:t>Play</a:t>
            </a:r>
            <a:r>
              <a:rPr dirty="0" sz="800" spc="3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Grounds,</a:t>
            </a:r>
            <a:r>
              <a:rPr dirty="0" sz="800" spc="-5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Library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and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5347924" y="9446122"/>
            <a:ext cx="147955" cy="37592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10">
                <a:latin typeface="Trebuchet MS"/>
                <a:cs typeface="Trebuchet MS"/>
              </a:rPr>
              <a:t>Ongoing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5229052" y="10360904"/>
            <a:ext cx="1106805" cy="1102360"/>
          </a:xfrm>
          <a:prstGeom prst="rect">
            <a:avLst/>
          </a:prstGeom>
        </p:spPr>
        <p:txBody>
          <a:bodyPr wrap="square" lIns="0" tIns="8255" rIns="0" bIns="0" rtlCol="0" vert="vert">
            <a:spAutoFit/>
          </a:bodyPr>
          <a:lstStyle/>
          <a:p>
            <a:pPr marL="125095" marR="10795" indent="-114935">
              <a:lnSpc>
                <a:spcPct val="96900"/>
              </a:lnSpc>
              <a:spcBef>
                <a:spcPts val="65"/>
              </a:spcBef>
              <a:buFont typeface="MingLiU_HKSCS-ExtB"/>
              <a:buChar char="⬧"/>
              <a:tabLst>
                <a:tab pos="125095" algn="l"/>
              </a:tabLst>
            </a:pPr>
            <a:r>
              <a:rPr dirty="0" sz="800" spc="-20">
                <a:latin typeface="Trebuchet MS"/>
                <a:cs typeface="Trebuchet MS"/>
              </a:rPr>
              <a:t>The</a:t>
            </a:r>
            <a:r>
              <a:rPr dirty="0" sz="800" spc="-4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Principal/Secretary</a:t>
            </a:r>
            <a:r>
              <a:rPr dirty="0" sz="800">
                <a:latin typeface="Trebuchet MS"/>
                <a:cs typeface="Trebuchet MS"/>
              </a:rPr>
              <a:t> to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the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Board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of </a:t>
            </a:r>
            <a:r>
              <a:rPr dirty="0" sz="800" spc="-10">
                <a:latin typeface="Trebuchet MS"/>
                <a:cs typeface="Trebuchet MS"/>
              </a:rPr>
              <a:t>Management</a:t>
            </a:r>
            <a:endParaRPr sz="800">
              <a:latin typeface="Trebuchet MS"/>
              <a:cs typeface="Trebuchet MS"/>
            </a:endParaRPr>
          </a:p>
          <a:p>
            <a:pPr marL="125095" marR="80645" indent="-114935">
              <a:lnSpc>
                <a:spcPts val="919"/>
              </a:lnSpc>
              <a:spcBef>
                <a:spcPts val="90"/>
              </a:spcBef>
              <a:buFont typeface="MingLiU_HKSCS-ExtB"/>
              <a:buChar char="⬧"/>
              <a:tabLst>
                <a:tab pos="125095" algn="l"/>
              </a:tabLst>
            </a:pPr>
            <a:r>
              <a:rPr dirty="0" sz="800" spc="-55">
                <a:latin typeface="Trebuchet MS"/>
                <a:cs typeface="Trebuchet MS"/>
              </a:rPr>
              <a:t>Kenya</a:t>
            </a:r>
            <a:r>
              <a:rPr dirty="0" sz="800" spc="3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National </a:t>
            </a:r>
            <a:r>
              <a:rPr dirty="0" sz="800" spc="-45">
                <a:latin typeface="Trebuchet MS"/>
                <a:cs typeface="Trebuchet MS"/>
              </a:rPr>
              <a:t>Examinations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Council</a:t>
            </a:r>
            <a:endParaRPr sz="800">
              <a:latin typeface="Trebuchet MS"/>
              <a:cs typeface="Trebuchet MS"/>
            </a:endParaRPr>
          </a:p>
          <a:p>
            <a:pPr marL="125095" marR="161925" indent="-114935">
              <a:lnSpc>
                <a:spcPts val="919"/>
              </a:lnSpc>
              <a:spcBef>
                <a:spcPts val="80"/>
              </a:spcBef>
              <a:buFont typeface="MingLiU_HKSCS-ExtB"/>
              <a:buChar char="⬧"/>
              <a:tabLst>
                <a:tab pos="125095" algn="l"/>
              </a:tabLst>
            </a:pPr>
            <a:r>
              <a:rPr dirty="0" sz="800" spc="-10">
                <a:latin typeface="Trebuchet MS"/>
                <a:cs typeface="Trebuchet MS"/>
              </a:rPr>
              <a:t>County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Director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of </a:t>
            </a:r>
            <a:r>
              <a:rPr dirty="0" sz="800" spc="-10">
                <a:latin typeface="Trebuchet MS"/>
                <a:cs typeface="Trebuchet MS"/>
              </a:rPr>
              <a:t>Education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ts val="890"/>
              </a:lnSpc>
            </a:pPr>
            <a:r>
              <a:rPr dirty="0" sz="800" spc="-20">
                <a:latin typeface="Trebuchet MS"/>
                <a:cs typeface="Trebuchet MS"/>
              </a:rPr>
              <a:t>The</a:t>
            </a:r>
            <a:r>
              <a:rPr dirty="0" sz="800" spc="3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Principal/Secretary</a:t>
            </a:r>
            <a:r>
              <a:rPr dirty="0" sz="800" spc="3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to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ts val="950"/>
              </a:lnSpc>
            </a:pPr>
            <a:r>
              <a:rPr dirty="0" sz="800" spc="-50">
                <a:latin typeface="Trebuchet MS"/>
                <a:cs typeface="Trebuchet MS"/>
              </a:rPr>
              <a:t>the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Board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Management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5347924" y="11802607"/>
            <a:ext cx="147955" cy="55054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5">
                <a:latin typeface="Trebuchet MS"/>
                <a:cs typeface="Trebuchet MS"/>
              </a:rPr>
              <a:t>5,000,000.00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2857074" y="3320280"/>
            <a:ext cx="1562735" cy="1310640"/>
          </a:xfrm>
          <a:prstGeom prst="rect">
            <a:avLst/>
          </a:prstGeom>
        </p:spPr>
        <p:txBody>
          <a:bodyPr wrap="square" lIns="0" tIns="8890" rIns="0" bIns="0" rtlCol="0" vert="vert">
            <a:spAutoFit/>
          </a:bodyPr>
          <a:lstStyle/>
          <a:p>
            <a:pPr marL="12700" marR="5080">
              <a:lnSpc>
                <a:spcPct val="96700"/>
              </a:lnSpc>
              <a:spcBef>
                <a:spcPts val="70"/>
              </a:spcBef>
            </a:pPr>
            <a:r>
              <a:rPr dirty="0" sz="800" spc="-50">
                <a:latin typeface="Trebuchet MS"/>
                <a:cs typeface="Trebuchet MS"/>
              </a:rPr>
              <a:t>Maintain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scale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up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the </a:t>
            </a:r>
            <a:r>
              <a:rPr dirty="0" sz="800" spc="-50">
                <a:latin typeface="Trebuchet MS"/>
                <a:cs typeface="Trebuchet MS"/>
              </a:rPr>
              <a:t>instant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reward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policy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targeting: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Early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Syllabus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Coverage, </a:t>
            </a:r>
            <a:r>
              <a:rPr dirty="0" sz="800" spc="-55">
                <a:latin typeface="Trebuchet MS"/>
                <a:cs typeface="Trebuchet MS"/>
              </a:rPr>
              <a:t>Punctuality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on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duty,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Teacher- </a:t>
            </a:r>
            <a:r>
              <a:rPr dirty="0" sz="800" spc="-45">
                <a:latin typeface="Trebuchet MS"/>
                <a:cs typeface="Trebuchet MS"/>
              </a:rPr>
              <a:t>Student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Contact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Time,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best </a:t>
            </a:r>
            <a:r>
              <a:rPr dirty="0" sz="800" spc="-35">
                <a:latin typeface="Trebuchet MS"/>
                <a:cs typeface="Trebuchet MS"/>
              </a:rPr>
              <a:t>improved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subject,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best </a:t>
            </a:r>
            <a:r>
              <a:rPr dirty="0" sz="800" spc="-35">
                <a:latin typeface="Trebuchet MS"/>
                <a:cs typeface="Trebuchet MS"/>
              </a:rPr>
              <a:t>improved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70">
                <a:latin typeface="Trebuchet MS"/>
                <a:cs typeface="Trebuchet MS"/>
              </a:rPr>
              <a:t>class,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overall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best </a:t>
            </a:r>
            <a:r>
              <a:rPr dirty="0" sz="800" spc="-35">
                <a:latin typeface="Trebuchet MS"/>
                <a:cs typeface="Trebuchet MS"/>
              </a:rPr>
              <a:t>performer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70">
                <a:latin typeface="Trebuchet MS"/>
                <a:cs typeface="Trebuchet MS"/>
              </a:rPr>
              <a:t>each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class,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most </a:t>
            </a:r>
            <a:r>
              <a:rPr dirty="0" sz="800" spc="-50">
                <a:latin typeface="Trebuchet MS"/>
                <a:cs typeface="Trebuchet MS"/>
              </a:rPr>
              <a:t>creative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innovative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teacher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delivery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of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learning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lessons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learner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support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among </a:t>
            </a:r>
            <a:r>
              <a:rPr dirty="0" sz="800" spc="-25">
                <a:latin typeface="Trebuchet MS"/>
                <a:cs typeface="Trebuchet MS"/>
              </a:rPr>
              <a:t>other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parameters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70">
                <a:latin typeface="Trebuchet MS"/>
                <a:cs typeface="Trebuchet MS"/>
              </a:rPr>
              <a:t>at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annual </a:t>
            </a:r>
            <a:r>
              <a:rPr dirty="0" sz="800" spc="-50">
                <a:latin typeface="Trebuchet MS"/>
                <a:cs typeface="Trebuchet MS"/>
              </a:rPr>
              <a:t>budget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of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Kshs.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2,000,000.00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3681938" y="4783571"/>
            <a:ext cx="737870" cy="1985010"/>
          </a:xfrm>
          <a:prstGeom prst="rect">
            <a:avLst/>
          </a:prstGeom>
        </p:spPr>
        <p:txBody>
          <a:bodyPr wrap="square" lIns="0" tIns="8255" rIns="0" bIns="0" rtlCol="0" vert="vert">
            <a:spAutoFit/>
          </a:bodyPr>
          <a:lstStyle/>
          <a:p>
            <a:pPr marL="12700" marR="5080">
              <a:lnSpc>
                <a:spcPct val="96800"/>
              </a:lnSpc>
              <a:spcBef>
                <a:spcPts val="65"/>
              </a:spcBef>
            </a:pPr>
            <a:r>
              <a:rPr dirty="0" sz="800" spc="-35">
                <a:latin typeface="Trebuchet MS"/>
                <a:cs typeface="Trebuchet MS"/>
              </a:rPr>
              <a:t>Highly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motivated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thrilled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75">
                <a:latin typeface="Trebuchet MS"/>
                <a:cs typeface="Trebuchet MS"/>
              </a:rPr>
              <a:t>staff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students,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dedicated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to </a:t>
            </a:r>
            <a:r>
              <a:rPr dirty="0" sz="800" spc="-25">
                <a:latin typeface="Trebuchet MS"/>
                <a:cs typeface="Trebuchet MS"/>
              </a:rPr>
              <a:t>school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goals,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objectives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child </a:t>
            </a:r>
            <a:r>
              <a:rPr dirty="0" sz="800" spc="-25">
                <a:latin typeface="Trebuchet MS"/>
                <a:cs typeface="Trebuchet MS"/>
              </a:rPr>
              <a:t>growth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development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needs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while </a:t>
            </a:r>
            <a:r>
              <a:rPr dirty="0" sz="800" spc="-30">
                <a:latin typeface="Trebuchet MS"/>
                <a:cs typeface="Trebuchet MS"/>
              </a:rPr>
              <a:t>vigorously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contributing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to </a:t>
            </a:r>
            <a:r>
              <a:rPr dirty="0" sz="800" spc="-50">
                <a:latin typeface="Trebuchet MS"/>
                <a:cs typeface="Trebuchet MS"/>
              </a:rPr>
              <a:t>inculcation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school </a:t>
            </a:r>
            <a:r>
              <a:rPr dirty="0" sz="800" spc="-45">
                <a:latin typeface="Trebuchet MS"/>
                <a:cs typeface="Trebuchet MS"/>
              </a:rPr>
              <a:t>culture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tradition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as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embodied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the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Core </a:t>
            </a:r>
            <a:r>
              <a:rPr dirty="0" sz="800" spc="-35">
                <a:latin typeface="Trebuchet MS"/>
                <a:cs typeface="Trebuchet MS"/>
              </a:rPr>
              <a:t>Values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of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the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School.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4271726" y="6888596"/>
            <a:ext cx="265430" cy="188150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231775">
              <a:lnSpc>
                <a:spcPts val="940"/>
              </a:lnSpc>
              <a:spcBef>
                <a:spcPts val="35"/>
              </a:spcBef>
            </a:pPr>
            <a:r>
              <a:rPr dirty="0" sz="800" spc="-25">
                <a:latin typeface="Trebuchet MS"/>
                <a:cs typeface="Trebuchet MS"/>
              </a:rPr>
              <a:t>other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related</a:t>
            </a:r>
            <a:r>
              <a:rPr dirty="0" sz="800" spc="3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facilities)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ts val="940"/>
              </a:lnSpc>
            </a:pPr>
            <a:r>
              <a:rPr dirty="0" sz="800">
                <a:latin typeface="Trebuchet MS"/>
                <a:cs typeface="Trebuchet MS"/>
              </a:rPr>
              <a:t>No.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teachers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students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rewarded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for:</a:t>
            </a:r>
            <a:r>
              <a:rPr dirty="0" sz="800" spc="4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-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3649562" y="6888596"/>
            <a:ext cx="509905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3280757" y="6888596"/>
            <a:ext cx="258445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3154635" y="7108052"/>
            <a:ext cx="1012190" cy="2154555"/>
          </a:xfrm>
          <a:prstGeom prst="rect">
            <a:avLst/>
          </a:prstGeom>
        </p:spPr>
        <p:txBody>
          <a:bodyPr wrap="square" lIns="0" tIns="1905" rIns="0" bIns="0" rtlCol="0" vert="vert">
            <a:spAutoFit/>
          </a:bodyPr>
          <a:lstStyle/>
          <a:p>
            <a:pPr marL="12700" marR="1196340">
              <a:lnSpc>
                <a:spcPct val="102499"/>
              </a:lnSpc>
              <a:spcBef>
                <a:spcPts val="15"/>
              </a:spcBef>
            </a:pPr>
            <a:r>
              <a:rPr dirty="0" sz="800" spc="-55">
                <a:latin typeface="Trebuchet MS"/>
                <a:cs typeface="Trebuchet MS"/>
              </a:rPr>
              <a:t>Early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syllabus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coverage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Punctuality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on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Duty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35">
                <a:latin typeface="Trebuchet MS"/>
                <a:cs typeface="Trebuchet MS"/>
              </a:rPr>
              <a:t>Optimal</a:t>
            </a:r>
            <a:r>
              <a:rPr dirty="0" sz="800" spc="40">
                <a:latin typeface="Trebuchet MS"/>
                <a:cs typeface="Trebuchet MS"/>
              </a:rPr>
              <a:t> </a:t>
            </a:r>
            <a:r>
              <a:rPr dirty="0" sz="800" spc="-85">
                <a:latin typeface="Trebuchet MS"/>
                <a:cs typeface="Trebuchet MS"/>
              </a:rPr>
              <a:t>Teacher-</a:t>
            </a:r>
            <a:r>
              <a:rPr dirty="0" sz="800" spc="-45">
                <a:latin typeface="Trebuchet MS"/>
                <a:cs typeface="Trebuchet MS"/>
              </a:rPr>
              <a:t>Student</a:t>
            </a:r>
            <a:r>
              <a:rPr dirty="0" sz="800" spc="4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Contact</a:t>
            </a:r>
            <a:r>
              <a:rPr dirty="0" sz="800" spc="-9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Time</a:t>
            </a:r>
            <a:endParaRPr sz="800">
              <a:latin typeface="Trebuchet MS"/>
              <a:cs typeface="Trebuchet MS"/>
            </a:endParaRPr>
          </a:p>
          <a:p>
            <a:pPr marL="12700" marR="29209">
              <a:lnSpc>
                <a:spcPts val="919"/>
              </a:lnSpc>
              <a:spcBef>
                <a:spcPts val="85"/>
              </a:spcBef>
            </a:pPr>
            <a:r>
              <a:rPr dirty="0" sz="800" spc="-40">
                <a:latin typeface="Trebuchet MS"/>
                <a:cs typeface="Trebuchet MS"/>
              </a:rPr>
              <a:t>Best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improved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subject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by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number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grades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B+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and </a:t>
            </a:r>
            <a:r>
              <a:rPr dirty="0" sz="800" spc="-50">
                <a:latin typeface="Trebuchet MS"/>
                <a:cs typeface="Trebuchet MS"/>
              </a:rPr>
              <a:t>above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posted</a:t>
            </a:r>
            <a:endParaRPr sz="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20"/>
              </a:spcBef>
            </a:pPr>
            <a:r>
              <a:rPr dirty="0" sz="800" spc="-40">
                <a:latin typeface="Trebuchet MS"/>
                <a:cs typeface="Trebuchet MS"/>
              </a:rPr>
              <a:t>Best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improved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class/stream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by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total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MSS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realized. </a:t>
            </a:r>
            <a:r>
              <a:rPr dirty="0" sz="800">
                <a:latin typeface="Trebuchet MS"/>
                <a:cs typeface="Trebuchet MS"/>
              </a:rPr>
              <a:t>Most </a:t>
            </a:r>
            <a:r>
              <a:rPr dirty="0" sz="800" spc="-55">
                <a:latin typeface="Trebuchet MS"/>
                <a:cs typeface="Trebuchet MS"/>
              </a:rPr>
              <a:t>creative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innovative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teacher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the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delivery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learning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lessons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learner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support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services;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3799287" y="9446122"/>
            <a:ext cx="620395" cy="739140"/>
          </a:xfrm>
          <a:prstGeom prst="rect">
            <a:avLst/>
          </a:prstGeom>
        </p:spPr>
        <p:txBody>
          <a:bodyPr wrap="square" lIns="0" tIns="8255" rIns="0" bIns="0" rtlCol="0" vert="vert">
            <a:spAutoFit/>
          </a:bodyPr>
          <a:lstStyle/>
          <a:p>
            <a:pPr marL="12700" marR="5080">
              <a:lnSpc>
                <a:spcPct val="96900"/>
              </a:lnSpc>
              <a:spcBef>
                <a:spcPts val="65"/>
              </a:spcBef>
            </a:pPr>
            <a:r>
              <a:rPr dirty="0" sz="800">
                <a:latin typeface="Trebuchet MS"/>
                <a:cs typeface="Trebuchet MS"/>
              </a:rPr>
              <a:t>T</a:t>
            </a:r>
            <a:r>
              <a:rPr dirty="0" sz="800" spc="-12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ermly</a:t>
            </a:r>
            <a:r>
              <a:rPr dirty="0" sz="800" spc="-20">
                <a:latin typeface="Trebuchet MS"/>
                <a:cs typeface="Trebuchet MS"/>
              </a:rPr>
              <a:t> with </a:t>
            </a:r>
            <a:r>
              <a:rPr dirty="0" sz="800" spc="-60">
                <a:latin typeface="Trebuchet MS"/>
                <a:cs typeface="Trebuchet MS"/>
              </a:rPr>
              <a:t>annual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reviews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of</a:t>
            </a:r>
            <a:r>
              <a:rPr dirty="0" sz="800" spc="-10">
                <a:latin typeface="Trebuchet MS"/>
                <a:cs typeface="Trebuchet MS"/>
              </a:rPr>
              <a:t> overall performance trends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4152854" y="10360904"/>
            <a:ext cx="267335" cy="1102360"/>
          </a:xfrm>
          <a:prstGeom prst="rect">
            <a:avLst/>
          </a:prstGeom>
        </p:spPr>
        <p:txBody>
          <a:bodyPr wrap="square" lIns="0" tIns="10795" rIns="0" bIns="0" rtlCol="0" vert="vert">
            <a:spAutoFit/>
          </a:bodyPr>
          <a:lstStyle/>
          <a:p>
            <a:pPr marL="12700" marR="5080">
              <a:lnSpc>
                <a:spcPts val="940"/>
              </a:lnSpc>
              <a:spcBef>
                <a:spcPts val="85"/>
              </a:spcBef>
            </a:pPr>
            <a:r>
              <a:rPr dirty="0" sz="800" spc="-20">
                <a:latin typeface="Trebuchet MS"/>
                <a:cs typeface="Trebuchet MS"/>
              </a:rPr>
              <a:t>The</a:t>
            </a:r>
            <a:r>
              <a:rPr dirty="0" sz="800" spc="3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Principal/Secretary</a:t>
            </a:r>
            <a:r>
              <a:rPr dirty="0" sz="800" spc="3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to </a:t>
            </a:r>
            <a:r>
              <a:rPr dirty="0" sz="800" spc="-50">
                <a:latin typeface="Trebuchet MS"/>
                <a:cs typeface="Trebuchet MS"/>
              </a:rPr>
              <a:t>the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Board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Management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4271726" y="11752315"/>
            <a:ext cx="147955" cy="60007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50">
                <a:latin typeface="Trebuchet MS"/>
                <a:cs typeface="Trebuchet MS"/>
              </a:rPr>
              <a:t>10,000,000.00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56" name="object 56" descr=""/>
          <p:cNvGrpSpPr/>
          <p:nvPr/>
        </p:nvGrpSpPr>
        <p:grpSpPr>
          <a:xfrm>
            <a:off x="1563429" y="3255256"/>
            <a:ext cx="7560309" cy="9563100"/>
            <a:chOff x="1563429" y="3255256"/>
            <a:chExt cx="7560309" cy="9563100"/>
          </a:xfrm>
        </p:grpSpPr>
        <p:sp>
          <p:nvSpPr>
            <p:cNvPr id="57" name="object 57" descr=""/>
            <p:cNvSpPr/>
            <p:nvPr/>
          </p:nvSpPr>
          <p:spPr>
            <a:xfrm>
              <a:off x="2785681" y="3255258"/>
              <a:ext cx="27940" cy="9152255"/>
            </a:xfrm>
            <a:custGeom>
              <a:avLst/>
              <a:gdLst/>
              <a:ahLst/>
              <a:cxnLst/>
              <a:rect l="l" t="t" r="r" b="b"/>
              <a:pathLst>
                <a:path w="27939" h="9152255">
                  <a:moveTo>
                    <a:pt x="27432" y="0"/>
                  </a:moveTo>
                  <a:lnTo>
                    <a:pt x="0" y="0"/>
                  </a:lnTo>
                  <a:lnTo>
                    <a:pt x="0" y="1463294"/>
                  </a:lnTo>
                  <a:lnTo>
                    <a:pt x="0" y="1472438"/>
                  </a:lnTo>
                  <a:lnTo>
                    <a:pt x="0" y="9151671"/>
                  </a:lnTo>
                  <a:lnTo>
                    <a:pt x="27432" y="9151671"/>
                  </a:lnTo>
                  <a:lnTo>
                    <a:pt x="27432" y="1463294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563429" y="12508678"/>
              <a:ext cx="7560309" cy="309880"/>
            </a:xfrm>
            <a:custGeom>
              <a:avLst/>
              <a:gdLst/>
              <a:ahLst/>
              <a:cxnLst/>
              <a:rect l="l" t="t" r="r" b="b"/>
              <a:pathLst>
                <a:path w="7560309" h="309879">
                  <a:moveTo>
                    <a:pt x="7560003" y="0"/>
                  </a:moveTo>
                  <a:lnTo>
                    <a:pt x="0" y="0"/>
                  </a:lnTo>
                  <a:lnTo>
                    <a:pt x="0" y="309318"/>
                  </a:lnTo>
                  <a:lnTo>
                    <a:pt x="7560003" y="309318"/>
                  </a:lnTo>
                  <a:lnTo>
                    <a:pt x="7560003" y="0"/>
                  </a:lnTo>
                  <a:close/>
                </a:path>
              </a:pathLst>
            </a:custGeom>
            <a:solidFill>
              <a:srgbClr val="2D3D5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 descr=""/>
          <p:cNvSpPr txBox="1"/>
          <p:nvPr/>
        </p:nvSpPr>
        <p:spPr>
          <a:xfrm>
            <a:off x="7813857" y="3263846"/>
            <a:ext cx="177800" cy="2976880"/>
          </a:xfrm>
          <a:prstGeom prst="rect">
            <a:avLst/>
          </a:prstGeom>
        </p:spPr>
        <p:txBody>
          <a:bodyPr wrap="square" lIns="0" tIns="15240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00" spc="-20" i="1">
                <a:solidFill>
                  <a:srgbClr val="44546A"/>
                </a:solidFill>
                <a:latin typeface="Times New Roman"/>
                <a:cs typeface="Times New Roman"/>
              </a:rPr>
              <a:t>Table</a:t>
            </a:r>
            <a:r>
              <a:rPr dirty="0" sz="900" spc="-15" i="1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900" i="1">
                <a:solidFill>
                  <a:srgbClr val="44546A"/>
                </a:solidFill>
                <a:latin typeface="Times New Roman"/>
                <a:cs typeface="Times New Roman"/>
              </a:rPr>
              <a:t>15:</a:t>
            </a:r>
            <a:r>
              <a:rPr dirty="0" sz="900" spc="-15" i="1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900" i="1">
                <a:solidFill>
                  <a:srgbClr val="44546A"/>
                </a:solidFill>
                <a:latin typeface="Times New Roman"/>
                <a:cs typeface="Times New Roman"/>
              </a:rPr>
              <a:t>Logical</a:t>
            </a:r>
            <a:r>
              <a:rPr dirty="0" sz="900" spc="-10" i="1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900" i="1">
                <a:solidFill>
                  <a:srgbClr val="44546A"/>
                </a:solidFill>
                <a:latin typeface="Times New Roman"/>
                <a:cs typeface="Times New Roman"/>
              </a:rPr>
              <a:t>Framework</a:t>
            </a:r>
            <a:r>
              <a:rPr dirty="0" sz="900" spc="-15" i="1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900" i="1">
                <a:solidFill>
                  <a:srgbClr val="44546A"/>
                </a:solidFill>
                <a:latin typeface="Times New Roman"/>
                <a:cs typeface="Times New Roman"/>
              </a:rPr>
              <a:t>for</a:t>
            </a:r>
            <a:r>
              <a:rPr dirty="0" sz="900" spc="-30" i="1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900" i="1">
                <a:solidFill>
                  <a:srgbClr val="44546A"/>
                </a:solidFill>
                <a:latin typeface="Times New Roman"/>
                <a:cs typeface="Times New Roman"/>
              </a:rPr>
              <a:t>Academic</a:t>
            </a:r>
            <a:r>
              <a:rPr dirty="0" sz="900" spc="-15" i="1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900" i="1">
                <a:solidFill>
                  <a:srgbClr val="44546A"/>
                </a:solidFill>
                <a:latin typeface="Times New Roman"/>
                <a:cs typeface="Times New Roman"/>
              </a:rPr>
              <a:t>Result</a:t>
            </a:r>
            <a:r>
              <a:rPr dirty="0" sz="900" spc="-10" i="1">
                <a:solidFill>
                  <a:srgbClr val="44546A"/>
                </a:solidFill>
                <a:latin typeface="Times New Roman"/>
                <a:cs typeface="Times New Roman"/>
              </a:rPr>
              <a:t> Improvement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0" name="object 6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87145">
              <a:lnSpc>
                <a:spcPts val="910"/>
              </a:lnSpc>
            </a:pPr>
            <a:r>
              <a:rPr dirty="0" sz="800" spc="-20"/>
              <a:t>OBER</a:t>
            </a:r>
            <a:r>
              <a:rPr dirty="0" sz="800" spc="35"/>
              <a:t> </a:t>
            </a:r>
            <a:r>
              <a:rPr dirty="0" sz="800" spc="-40"/>
              <a:t>BOYS</a:t>
            </a:r>
            <a:r>
              <a:rPr dirty="0" sz="800" spc="35"/>
              <a:t> </a:t>
            </a:r>
            <a:r>
              <a:rPr dirty="0" sz="800"/>
              <a:t>HIGH</a:t>
            </a:r>
            <a:r>
              <a:rPr dirty="0" sz="800" spc="40"/>
              <a:t> </a:t>
            </a:r>
            <a:r>
              <a:rPr dirty="0" sz="800"/>
              <a:t>SCHOOL</a:t>
            </a:r>
            <a:r>
              <a:rPr dirty="0" sz="800" spc="35"/>
              <a:t> </a:t>
            </a:r>
            <a:r>
              <a:rPr dirty="0" sz="800"/>
              <a:t>STRATEGIC</a:t>
            </a:r>
            <a:r>
              <a:rPr dirty="0" sz="800" spc="40"/>
              <a:t> </a:t>
            </a:r>
            <a:r>
              <a:rPr dirty="0" sz="800"/>
              <a:t>DEVELOPMENT</a:t>
            </a:r>
            <a:r>
              <a:rPr dirty="0" sz="800" spc="35"/>
              <a:t> </a:t>
            </a:r>
            <a:r>
              <a:rPr dirty="0" sz="800"/>
              <a:t>PLAN</a:t>
            </a:r>
            <a:r>
              <a:rPr dirty="0" sz="800" spc="40"/>
              <a:t> </a:t>
            </a:r>
            <a:r>
              <a:rPr dirty="0" sz="800" spc="-10"/>
              <a:t>(2023</a:t>
            </a:r>
            <a:r>
              <a:rPr dirty="0" sz="800" spc="35"/>
              <a:t> </a:t>
            </a:r>
            <a:r>
              <a:rPr dirty="0" sz="800" spc="-70"/>
              <a:t>–</a:t>
            </a:r>
            <a:r>
              <a:rPr dirty="0" sz="800" spc="40"/>
              <a:t> </a:t>
            </a:r>
            <a:r>
              <a:rPr dirty="0" sz="800" spc="-10"/>
              <a:t>2027)</a:t>
            </a:r>
            <a:endParaRPr sz="800"/>
          </a:p>
        </p:txBody>
      </p:sp>
      <p:sp>
        <p:nvSpPr>
          <p:cNvPr id="61" name="object 61" descr=""/>
          <p:cNvSpPr txBox="1"/>
          <p:nvPr/>
        </p:nvSpPr>
        <p:spPr>
          <a:xfrm>
            <a:off x="2178439" y="12565346"/>
            <a:ext cx="4478020" cy="17716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950" spc="-20" b="1">
                <a:solidFill>
                  <a:srgbClr val="FFFFFF"/>
                </a:solidFill>
                <a:latin typeface="Arial"/>
                <a:cs typeface="Arial"/>
              </a:rPr>
              <a:t>OBER</a:t>
            </a:r>
            <a:r>
              <a:rPr dirty="0" sz="95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45" b="1">
                <a:solidFill>
                  <a:srgbClr val="FFFFFF"/>
                </a:solidFill>
                <a:latin typeface="Arial"/>
                <a:cs typeface="Arial"/>
              </a:rPr>
              <a:t>BOYS</a:t>
            </a:r>
            <a:r>
              <a:rPr dirty="0" sz="95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50" b="1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dirty="0" sz="95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dirty="0" sz="95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FFFFFF"/>
                </a:solidFill>
                <a:latin typeface="Arial"/>
                <a:cs typeface="Arial"/>
              </a:rPr>
              <a:t>STRATEGIC</a:t>
            </a:r>
            <a:r>
              <a:rPr dirty="0" sz="95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r>
              <a:rPr dirty="0" sz="95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dirty="0" sz="95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FFFFFF"/>
                </a:solidFill>
                <a:latin typeface="Arial"/>
                <a:cs typeface="Arial"/>
              </a:rPr>
              <a:t>(2023</a:t>
            </a:r>
            <a:r>
              <a:rPr dirty="0" sz="95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7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95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10" b="1">
                <a:solidFill>
                  <a:srgbClr val="FFFFFF"/>
                </a:solidFill>
                <a:latin typeface="Arial"/>
                <a:cs typeface="Arial"/>
              </a:rPr>
              <a:t>2027)</a:t>
            </a:r>
            <a:endParaRPr sz="950">
              <a:latin typeface="Arial"/>
              <a:cs typeface="Arial"/>
            </a:endParaRPr>
          </a:p>
        </p:txBody>
      </p:sp>
      <p:sp>
        <p:nvSpPr>
          <p:cNvPr id="62" name="object 6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33</a:t>
            </a:r>
            <a:r>
              <a:rPr dirty="0"/>
              <a:t> | </a:t>
            </a:r>
            <a:r>
              <a:rPr dirty="0" spc="-30">
                <a:solidFill>
                  <a:srgbClr val="FFFFFF"/>
                </a:solidFill>
              </a:rPr>
              <a:t>Page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3429" y="2394262"/>
            <a:ext cx="7560003" cy="10692000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2142849" y="2491973"/>
            <a:ext cx="6689725" cy="10017125"/>
          </a:xfrm>
          <a:custGeom>
            <a:avLst/>
            <a:gdLst/>
            <a:ahLst/>
            <a:cxnLst/>
            <a:rect l="l" t="t" r="r" b="b"/>
            <a:pathLst>
              <a:path w="6689725" h="10017125">
                <a:moveTo>
                  <a:pt x="0" y="10016704"/>
                </a:moveTo>
                <a:lnTo>
                  <a:pt x="6689128" y="10016704"/>
                </a:lnTo>
                <a:lnTo>
                  <a:pt x="6689128" y="0"/>
                </a:lnTo>
                <a:lnTo>
                  <a:pt x="0" y="0"/>
                </a:lnTo>
                <a:lnTo>
                  <a:pt x="0" y="100167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563433" y="12817996"/>
            <a:ext cx="7560309" cy="57150"/>
          </a:xfrm>
          <a:custGeom>
            <a:avLst/>
            <a:gdLst/>
            <a:ahLst/>
            <a:cxnLst/>
            <a:rect l="l" t="t" r="r" b="b"/>
            <a:pathLst>
              <a:path w="7560309" h="57150">
                <a:moveTo>
                  <a:pt x="0" y="56876"/>
                </a:moveTo>
                <a:lnTo>
                  <a:pt x="7560003" y="56876"/>
                </a:lnTo>
                <a:lnTo>
                  <a:pt x="7560003" y="0"/>
                </a:lnTo>
                <a:lnTo>
                  <a:pt x="0" y="0"/>
                </a:lnTo>
                <a:lnTo>
                  <a:pt x="0" y="568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1563433" y="3266059"/>
            <a:ext cx="7560309" cy="9243060"/>
            <a:chOff x="1563433" y="3266059"/>
            <a:chExt cx="7560309" cy="9243060"/>
          </a:xfrm>
        </p:grpSpPr>
        <p:sp>
          <p:nvSpPr>
            <p:cNvPr id="6" name="object 6" descr=""/>
            <p:cNvSpPr/>
            <p:nvPr/>
          </p:nvSpPr>
          <p:spPr>
            <a:xfrm>
              <a:off x="1563433" y="12451800"/>
              <a:ext cx="7560309" cy="57150"/>
            </a:xfrm>
            <a:custGeom>
              <a:avLst/>
              <a:gdLst/>
              <a:ahLst/>
              <a:cxnLst/>
              <a:rect l="l" t="t" r="r" b="b"/>
              <a:pathLst>
                <a:path w="7560309" h="57150">
                  <a:moveTo>
                    <a:pt x="0" y="56876"/>
                  </a:moveTo>
                  <a:lnTo>
                    <a:pt x="7560003" y="56876"/>
                  </a:lnTo>
                  <a:lnTo>
                    <a:pt x="7560003" y="0"/>
                  </a:lnTo>
                  <a:lnTo>
                    <a:pt x="0" y="0"/>
                  </a:lnTo>
                  <a:lnTo>
                    <a:pt x="0" y="568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494039" y="3266065"/>
              <a:ext cx="27940" cy="9142730"/>
            </a:xfrm>
            <a:custGeom>
              <a:avLst/>
              <a:gdLst/>
              <a:ahLst/>
              <a:cxnLst/>
              <a:rect l="l" t="t" r="r" b="b"/>
              <a:pathLst>
                <a:path w="27940" h="9142730">
                  <a:moveTo>
                    <a:pt x="27432" y="7040626"/>
                  </a:moveTo>
                  <a:lnTo>
                    <a:pt x="0" y="7040626"/>
                  </a:lnTo>
                  <a:lnTo>
                    <a:pt x="0" y="7068058"/>
                  </a:lnTo>
                  <a:lnTo>
                    <a:pt x="0" y="8319262"/>
                  </a:lnTo>
                  <a:lnTo>
                    <a:pt x="0" y="8346694"/>
                  </a:lnTo>
                  <a:lnTo>
                    <a:pt x="0" y="9142527"/>
                  </a:lnTo>
                  <a:lnTo>
                    <a:pt x="27432" y="9142527"/>
                  </a:lnTo>
                  <a:lnTo>
                    <a:pt x="27432" y="8346694"/>
                  </a:lnTo>
                  <a:lnTo>
                    <a:pt x="27432" y="8319262"/>
                  </a:lnTo>
                  <a:lnTo>
                    <a:pt x="27432" y="7068058"/>
                  </a:lnTo>
                  <a:lnTo>
                    <a:pt x="27432" y="7040626"/>
                  </a:lnTo>
                  <a:close/>
                </a:path>
                <a:path w="27940" h="9142730">
                  <a:moveTo>
                    <a:pt x="27432" y="3566795"/>
                  </a:moveTo>
                  <a:lnTo>
                    <a:pt x="0" y="3566795"/>
                  </a:lnTo>
                  <a:lnTo>
                    <a:pt x="0" y="3594227"/>
                  </a:lnTo>
                  <a:lnTo>
                    <a:pt x="0" y="6125845"/>
                  </a:lnTo>
                  <a:lnTo>
                    <a:pt x="0" y="6153277"/>
                  </a:lnTo>
                  <a:lnTo>
                    <a:pt x="0" y="7040550"/>
                  </a:lnTo>
                  <a:lnTo>
                    <a:pt x="27432" y="7040550"/>
                  </a:lnTo>
                  <a:lnTo>
                    <a:pt x="27432" y="6153277"/>
                  </a:lnTo>
                  <a:lnTo>
                    <a:pt x="27432" y="6125845"/>
                  </a:lnTo>
                  <a:lnTo>
                    <a:pt x="27432" y="3594227"/>
                  </a:lnTo>
                  <a:lnTo>
                    <a:pt x="27432" y="3566795"/>
                  </a:lnTo>
                  <a:close/>
                </a:path>
                <a:path w="27940" h="9142730">
                  <a:moveTo>
                    <a:pt x="27432" y="0"/>
                  </a:moveTo>
                  <a:lnTo>
                    <a:pt x="0" y="0"/>
                  </a:lnTo>
                  <a:lnTo>
                    <a:pt x="0" y="1463294"/>
                  </a:lnTo>
                  <a:lnTo>
                    <a:pt x="0" y="1490726"/>
                  </a:lnTo>
                  <a:lnTo>
                    <a:pt x="0" y="3566668"/>
                  </a:lnTo>
                  <a:lnTo>
                    <a:pt x="27432" y="3566668"/>
                  </a:lnTo>
                  <a:lnTo>
                    <a:pt x="27432" y="1490726"/>
                  </a:lnTo>
                  <a:lnTo>
                    <a:pt x="27432" y="1463294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7713891" y="3321939"/>
            <a:ext cx="738505" cy="1208405"/>
          </a:xfrm>
          <a:prstGeom prst="rect">
            <a:avLst/>
          </a:prstGeom>
        </p:spPr>
        <p:txBody>
          <a:bodyPr wrap="square" lIns="0" tIns="8255" rIns="0" bIns="0" rtlCol="0" vert="vert">
            <a:spAutoFit/>
          </a:bodyPr>
          <a:lstStyle/>
          <a:p>
            <a:pPr marL="12700" marR="5080">
              <a:lnSpc>
                <a:spcPct val="96800"/>
              </a:lnSpc>
              <a:spcBef>
                <a:spcPts val="65"/>
              </a:spcBef>
            </a:pPr>
            <a:r>
              <a:rPr dirty="0" sz="800" spc="-30">
                <a:latin typeface="Trebuchet MS"/>
                <a:cs typeface="Trebuchet MS"/>
              </a:rPr>
              <a:t>Promote</a:t>
            </a:r>
            <a:r>
              <a:rPr dirty="0" sz="800" spc="5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Intra-</a:t>
            </a:r>
            <a:r>
              <a:rPr dirty="0" sz="800" spc="-10">
                <a:latin typeface="Trebuchet MS"/>
                <a:cs typeface="Trebuchet MS"/>
              </a:rPr>
              <a:t>Class </a:t>
            </a:r>
            <a:r>
              <a:rPr dirty="0" sz="800" spc="-30">
                <a:latin typeface="Trebuchet MS"/>
                <a:cs typeface="Trebuchet MS"/>
              </a:rPr>
              <a:t>Competitions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Reward </a:t>
            </a:r>
            <a:r>
              <a:rPr dirty="0" sz="800" spc="-45">
                <a:latin typeface="Trebuchet MS"/>
                <a:cs typeface="Trebuchet MS"/>
              </a:rPr>
              <a:t>winning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Students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Class </a:t>
            </a:r>
            <a:r>
              <a:rPr dirty="0" sz="800" spc="-50">
                <a:latin typeface="Trebuchet MS"/>
                <a:cs typeface="Trebuchet MS"/>
              </a:rPr>
              <a:t>accordingly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195">
                <a:latin typeface="Trebuchet MS"/>
                <a:cs typeface="Trebuchet MS"/>
              </a:rPr>
              <a:t>@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Kshs.</a:t>
            </a:r>
            <a:r>
              <a:rPr dirty="0" sz="800" spc="-7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120,000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per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term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by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15 </a:t>
            </a:r>
            <a:r>
              <a:rPr dirty="0" sz="800" spc="-45">
                <a:latin typeface="Trebuchet MS"/>
                <a:cs typeface="Trebuchet MS"/>
              </a:rPr>
              <a:t>terms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the </a:t>
            </a:r>
            <a:r>
              <a:rPr dirty="0" sz="800" spc="-55">
                <a:latin typeface="Trebuchet MS"/>
                <a:cs typeface="Trebuchet MS"/>
              </a:rPr>
              <a:t>Planning</a:t>
            </a:r>
            <a:r>
              <a:rPr dirty="0" sz="800" spc="-10">
                <a:latin typeface="Trebuchet MS"/>
                <a:cs typeface="Trebuchet MS"/>
              </a:rPr>
              <a:t> Period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184807" y="4785231"/>
            <a:ext cx="267335" cy="1903730"/>
          </a:xfrm>
          <a:prstGeom prst="rect">
            <a:avLst/>
          </a:prstGeom>
        </p:spPr>
        <p:txBody>
          <a:bodyPr wrap="square" lIns="0" tIns="10795" rIns="0" bIns="0" rtlCol="0" vert="vert">
            <a:spAutoFit/>
          </a:bodyPr>
          <a:lstStyle/>
          <a:p>
            <a:pPr marL="12700" marR="5080">
              <a:lnSpc>
                <a:spcPts val="940"/>
              </a:lnSpc>
              <a:spcBef>
                <a:spcPts val="85"/>
              </a:spcBef>
            </a:pPr>
            <a:r>
              <a:rPr dirty="0" sz="800" spc="-25">
                <a:latin typeface="Trebuchet MS"/>
                <a:cs typeface="Trebuchet MS"/>
              </a:rPr>
              <a:t>Overall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improved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academic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standards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with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all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students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pulling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the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button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forward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184807" y="6890256"/>
            <a:ext cx="267335" cy="1940560"/>
          </a:xfrm>
          <a:prstGeom prst="rect">
            <a:avLst/>
          </a:prstGeom>
        </p:spPr>
        <p:txBody>
          <a:bodyPr wrap="square" lIns="0" tIns="10795" rIns="0" bIns="0" rtlCol="0" vert="vert">
            <a:spAutoFit/>
          </a:bodyPr>
          <a:lstStyle/>
          <a:p>
            <a:pPr marL="12700" marR="5080">
              <a:lnSpc>
                <a:spcPts val="940"/>
              </a:lnSpc>
              <a:spcBef>
                <a:spcPts val="85"/>
              </a:spcBef>
            </a:pPr>
            <a:r>
              <a:rPr dirty="0" sz="800" spc="-55">
                <a:latin typeface="Trebuchet MS"/>
                <a:cs typeface="Trebuchet MS"/>
              </a:rPr>
              <a:t>Percentage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increase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number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of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students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per </a:t>
            </a:r>
            <a:r>
              <a:rPr dirty="0" sz="800" spc="-65">
                <a:latin typeface="Trebuchet MS"/>
                <a:cs typeface="Trebuchet MS"/>
              </a:rPr>
              <a:t>stream/class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receiving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award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for: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815629" y="6890256"/>
            <a:ext cx="38481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070394" y="6890256"/>
            <a:ext cx="63500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063144" y="7109712"/>
            <a:ext cx="1144905" cy="215328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 marR="650240">
              <a:lnSpc>
                <a:spcPct val="103800"/>
              </a:lnSpc>
            </a:pPr>
            <a:r>
              <a:rPr dirty="0" sz="800" spc="-40">
                <a:latin typeface="Trebuchet MS"/>
                <a:cs typeface="Trebuchet MS"/>
              </a:rPr>
              <a:t>Best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performing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STEM </a:t>
            </a:r>
            <a:r>
              <a:rPr dirty="0" sz="800" spc="-10">
                <a:latin typeface="Trebuchet MS"/>
                <a:cs typeface="Trebuchet MS"/>
              </a:rPr>
              <a:t>subjects </a:t>
            </a:r>
            <a:r>
              <a:rPr dirty="0" sz="800" spc="-30">
                <a:latin typeface="Trebuchet MS"/>
                <a:cs typeface="Trebuchet MS"/>
              </a:rPr>
              <a:t>Best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Performing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Overall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85">
                <a:latin typeface="Trebuchet MS"/>
                <a:cs typeface="Trebuchet MS"/>
              </a:rPr>
              <a:t>a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Stream</a:t>
            </a:r>
            <a:endParaRPr sz="800">
              <a:latin typeface="Trebuchet MS"/>
              <a:cs typeface="Trebuchet MS"/>
            </a:endParaRPr>
          </a:p>
          <a:p>
            <a:pPr marL="12700" marR="29845">
              <a:lnSpc>
                <a:spcPts val="919"/>
              </a:lnSpc>
              <a:spcBef>
                <a:spcPts val="90"/>
              </a:spcBef>
            </a:pPr>
            <a:r>
              <a:rPr dirty="0" sz="800" spc="-30">
                <a:latin typeface="Trebuchet MS"/>
                <a:cs typeface="Trebuchet MS"/>
              </a:rPr>
              <a:t>Best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Performing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85">
                <a:latin typeface="Trebuchet MS"/>
                <a:cs typeface="Trebuchet MS"/>
              </a:rPr>
              <a:t>a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Class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including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end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Form </a:t>
            </a:r>
            <a:r>
              <a:rPr dirty="0" sz="800">
                <a:latin typeface="Trebuchet MS"/>
                <a:cs typeface="Trebuchet MS"/>
              </a:rPr>
              <a:t>IV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Exams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(KCSE)</a:t>
            </a:r>
            <a:endParaRPr sz="800">
              <a:latin typeface="Trebuchet MS"/>
              <a:cs typeface="Trebuchet MS"/>
            </a:endParaRPr>
          </a:p>
          <a:p>
            <a:pPr marL="12700" marR="372745">
              <a:lnSpc>
                <a:spcPts val="980"/>
              </a:lnSpc>
              <a:spcBef>
                <a:spcPts val="30"/>
              </a:spcBef>
            </a:pPr>
            <a:r>
              <a:rPr dirty="0" sz="800" spc="-40">
                <a:latin typeface="Trebuchet MS"/>
                <a:cs typeface="Trebuchet MS"/>
              </a:rPr>
              <a:t>Best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performing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cleanliness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decency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Best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performing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ICT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innovation.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ts val="950"/>
              </a:lnSpc>
            </a:pPr>
            <a:r>
              <a:rPr dirty="0" sz="800" spc="-40">
                <a:latin typeface="Trebuchet MS"/>
                <a:cs typeface="Trebuchet MS"/>
              </a:rPr>
              <a:t>Best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behaved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generally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per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class.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0">
                <a:latin typeface="Trebuchet MS"/>
                <a:cs typeface="Trebuchet MS"/>
              </a:rPr>
              <a:t>Best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improved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4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subject-</a:t>
            </a:r>
            <a:r>
              <a:rPr dirty="0" sz="800" spc="-55">
                <a:latin typeface="Trebuchet MS"/>
                <a:cs typeface="Trebuchet MS"/>
              </a:rPr>
              <a:t>specific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grades</a:t>
            </a:r>
            <a:r>
              <a:rPr dirty="0" sz="800" spc="3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and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40">
                <a:latin typeface="Trebuchet MS"/>
                <a:cs typeface="Trebuchet MS"/>
              </a:rPr>
              <a:t>Best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performing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extra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3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co-</a:t>
            </a:r>
            <a:r>
              <a:rPr dirty="0" sz="800" spc="-45">
                <a:latin typeface="Trebuchet MS"/>
                <a:cs typeface="Trebuchet MS"/>
              </a:rPr>
              <a:t>curricular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activities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831240" y="9447782"/>
            <a:ext cx="621030" cy="739140"/>
          </a:xfrm>
          <a:prstGeom prst="rect">
            <a:avLst/>
          </a:prstGeom>
        </p:spPr>
        <p:txBody>
          <a:bodyPr wrap="square" lIns="0" tIns="8255" rIns="0" bIns="0" rtlCol="0" vert="vert">
            <a:spAutoFit/>
          </a:bodyPr>
          <a:lstStyle/>
          <a:p>
            <a:pPr marL="12700" marR="5080">
              <a:lnSpc>
                <a:spcPct val="96900"/>
              </a:lnSpc>
              <a:spcBef>
                <a:spcPts val="65"/>
              </a:spcBef>
            </a:pPr>
            <a:r>
              <a:rPr dirty="0" sz="800">
                <a:latin typeface="Trebuchet MS"/>
                <a:cs typeface="Trebuchet MS"/>
              </a:rPr>
              <a:t>T</a:t>
            </a:r>
            <a:r>
              <a:rPr dirty="0" sz="800" spc="-12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ermly</a:t>
            </a:r>
            <a:r>
              <a:rPr dirty="0" sz="800" spc="-20">
                <a:latin typeface="Trebuchet MS"/>
                <a:cs typeface="Trebuchet MS"/>
              </a:rPr>
              <a:t> with </a:t>
            </a:r>
            <a:r>
              <a:rPr dirty="0" sz="800" spc="-60">
                <a:latin typeface="Trebuchet MS"/>
                <a:cs typeface="Trebuchet MS"/>
              </a:rPr>
              <a:t>annual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reviews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of</a:t>
            </a:r>
            <a:r>
              <a:rPr dirty="0" sz="800" spc="-10">
                <a:latin typeface="Trebuchet MS"/>
                <a:cs typeface="Trebuchet MS"/>
              </a:rPr>
              <a:t> overall performance trends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184807" y="10362563"/>
            <a:ext cx="267335" cy="1102360"/>
          </a:xfrm>
          <a:prstGeom prst="rect">
            <a:avLst/>
          </a:prstGeom>
        </p:spPr>
        <p:txBody>
          <a:bodyPr wrap="square" lIns="0" tIns="10795" rIns="0" bIns="0" rtlCol="0" vert="vert">
            <a:spAutoFit/>
          </a:bodyPr>
          <a:lstStyle/>
          <a:p>
            <a:pPr marL="12700" marR="5080">
              <a:lnSpc>
                <a:spcPts val="940"/>
              </a:lnSpc>
              <a:spcBef>
                <a:spcPts val="85"/>
              </a:spcBef>
            </a:pPr>
            <a:r>
              <a:rPr dirty="0" sz="800" spc="-20">
                <a:latin typeface="Trebuchet MS"/>
                <a:cs typeface="Trebuchet MS"/>
              </a:rPr>
              <a:t>The</a:t>
            </a:r>
            <a:r>
              <a:rPr dirty="0" sz="800" spc="3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Principal/Secretary</a:t>
            </a:r>
            <a:r>
              <a:rPr dirty="0" sz="800" spc="3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to </a:t>
            </a:r>
            <a:r>
              <a:rPr dirty="0" sz="800" spc="-50">
                <a:latin typeface="Trebuchet MS"/>
                <a:cs typeface="Trebuchet MS"/>
              </a:rPr>
              <a:t>the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Board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Management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303935" y="11804267"/>
            <a:ext cx="147955" cy="55054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5">
                <a:latin typeface="Trebuchet MS"/>
                <a:cs typeface="Trebuchet MS"/>
              </a:rPr>
              <a:t>5,000,000.00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340073" y="4785231"/>
            <a:ext cx="619760" cy="1860550"/>
          </a:xfrm>
          <a:prstGeom prst="rect">
            <a:avLst/>
          </a:prstGeom>
        </p:spPr>
        <p:txBody>
          <a:bodyPr wrap="square" lIns="0" tIns="8890" rIns="0" bIns="0" rtlCol="0" vert="vert">
            <a:spAutoFit/>
          </a:bodyPr>
          <a:lstStyle/>
          <a:p>
            <a:pPr marL="12700" marR="5080">
              <a:lnSpc>
                <a:spcPct val="96600"/>
              </a:lnSpc>
              <a:spcBef>
                <a:spcPts val="70"/>
              </a:spcBef>
            </a:pPr>
            <a:r>
              <a:rPr dirty="0" sz="800" spc="-35">
                <a:latin typeface="Trebuchet MS"/>
                <a:cs typeface="Trebuchet MS"/>
              </a:rPr>
              <a:t>Improved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school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engagement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with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and </a:t>
            </a:r>
            <a:r>
              <a:rPr dirty="0" sz="800" spc="-55">
                <a:latin typeface="Trebuchet MS"/>
                <a:cs typeface="Trebuchet MS"/>
              </a:rPr>
              <a:t>participation</a:t>
            </a:r>
            <a:r>
              <a:rPr dirty="0" sz="800" spc="4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4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KESSHA</a:t>
            </a:r>
            <a:r>
              <a:rPr dirty="0" sz="800" spc="4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initiated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and </a:t>
            </a:r>
            <a:r>
              <a:rPr dirty="0" sz="800" spc="-30">
                <a:latin typeface="Trebuchet MS"/>
                <a:cs typeface="Trebuchet MS"/>
              </a:rPr>
              <a:t>promoted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activities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programmes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that </a:t>
            </a:r>
            <a:r>
              <a:rPr dirty="0" sz="800" spc="-25">
                <a:latin typeface="Trebuchet MS"/>
                <a:cs typeface="Trebuchet MS"/>
              </a:rPr>
              <a:t>promotes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teaching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learning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outcomes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at </a:t>
            </a:r>
            <a:r>
              <a:rPr dirty="0" sz="800" spc="-10">
                <a:latin typeface="Trebuchet MS"/>
                <a:cs typeface="Trebuchet MS"/>
              </a:rPr>
              <a:t>OBHS.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574772" y="6890256"/>
            <a:ext cx="384810" cy="2309495"/>
          </a:xfrm>
          <a:prstGeom prst="rect">
            <a:avLst/>
          </a:prstGeom>
        </p:spPr>
        <p:txBody>
          <a:bodyPr wrap="square" lIns="0" tIns="8255" rIns="0" bIns="0" rtlCol="0" vert="vert">
            <a:spAutoFit/>
          </a:bodyPr>
          <a:lstStyle/>
          <a:p>
            <a:pPr marL="12700" marR="5080">
              <a:lnSpc>
                <a:spcPct val="97000"/>
              </a:lnSpc>
              <a:spcBef>
                <a:spcPts val="65"/>
              </a:spcBef>
            </a:pPr>
            <a:r>
              <a:rPr dirty="0" sz="800">
                <a:latin typeface="Trebuchet MS"/>
                <a:cs typeface="Trebuchet MS"/>
              </a:rPr>
              <a:t>No.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KESSHA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Functions,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Programs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Activities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that </a:t>
            </a:r>
            <a:r>
              <a:rPr dirty="0" sz="800" spc="-50">
                <a:latin typeface="Trebuchet MS"/>
                <a:cs typeface="Trebuchet MS"/>
              </a:rPr>
              <a:t>the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school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participates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annually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from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Sub-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County </a:t>
            </a:r>
            <a:r>
              <a:rPr dirty="0" sz="800" spc="-30">
                <a:latin typeface="Trebuchet MS"/>
                <a:cs typeface="Trebuchet MS"/>
              </a:rPr>
              <a:t>through </a:t>
            </a:r>
            <a:r>
              <a:rPr dirty="0" sz="800">
                <a:latin typeface="Trebuchet MS"/>
                <a:cs typeface="Trebuchet MS"/>
              </a:rPr>
              <a:t>to</a:t>
            </a:r>
            <a:r>
              <a:rPr dirty="0" sz="800" spc="-35">
                <a:latin typeface="Trebuchet MS"/>
                <a:cs typeface="Trebuchet MS"/>
              </a:rPr>
              <a:t> National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Levels.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694023" y="9447782"/>
            <a:ext cx="265430" cy="675640"/>
          </a:xfrm>
          <a:prstGeom prst="rect">
            <a:avLst/>
          </a:prstGeom>
        </p:spPr>
        <p:txBody>
          <a:bodyPr wrap="square" lIns="0" tIns="12700" rIns="0" bIns="0" rtlCol="0" vert="vert">
            <a:spAutoFit/>
          </a:bodyPr>
          <a:lstStyle/>
          <a:p>
            <a:pPr marL="12700" marR="5080">
              <a:lnSpc>
                <a:spcPts val="919"/>
              </a:lnSpc>
              <a:spcBef>
                <a:spcPts val="100"/>
              </a:spcBef>
            </a:pPr>
            <a:r>
              <a:rPr dirty="0" sz="800">
                <a:latin typeface="Trebuchet MS"/>
                <a:cs typeface="Trebuchet MS"/>
              </a:rPr>
              <a:t>T</a:t>
            </a:r>
            <a:r>
              <a:rPr dirty="0" sz="800" spc="-12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ermly</a:t>
            </a:r>
            <a:r>
              <a:rPr dirty="0" sz="800" spc="-20">
                <a:latin typeface="Trebuchet MS"/>
                <a:cs typeface="Trebuchet MS"/>
              </a:rPr>
              <a:t> with </a:t>
            </a:r>
            <a:r>
              <a:rPr dirty="0" sz="800" spc="-35">
                <a:latin typeface="Trebuchet MS"/>
                <a:cs typeface="Trebuchet MS"/>
              </a:rPr>
              <a:t>Annual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Reviews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811371" y="10362563"/>
            <a:ext cx="147955" cy="56324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25">
                <a:latin typeface="Trebuchet MS"/>
                <a:cs typeface="Trebuchet MS"/>
              </a:rPr>
              <a:t>The</a:t>
            </a:r>
            <a:r>
              <a:rPr dirty="0" sz="800" spc="-3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principal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811371" y="11804267"/>
            <a:ext cx="147955" cy="55054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5">
                <a:latin typeface="Trebuchet MS"/>
                <a:cs typeface="Trebuchet MS"/>
              </a:rPr>
              <a:t>2,250,000.00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593793" y="4785231"/>
            <a:ext cx="501650" cy="1948180"/>
          </a:xfrm>
          <a:prstGeom prst="rect">
            <a:avLst/>
          </a:prstGeom>
        </p:spPr>
        <p:txBody>
          <a:bodyPr wrap="square" lIns="0" tIns="8890" rIns="0" bIns="0" rtlCol="0" vert="vert">
            <a:spAutoFit/>
          </a:bodyPr>
          <a:lstStyle/>
          <a:p>
            <a:pPr marL="12700" marR="5080">
              <a:lnSpc>
                <a:spcPct val="96700"/>
              </a:lnSpc>
              <a:spcBef>
                <a:spcPts val="70"/>
              </a:spcBef>
            </a:pPr>
            <a:r>
              <a:rPr dirty="0" sz="800">
                <a:latin typeface="Trebuchet MS"/>
                <a:cs typeface="Trebuchet MS"/>
              </a:rPr>
              <a:t>STEM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Subjects</a:t>
            </a:r>
            <a:r>
              <a:rPr dirty="0" sz="800" spc="3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embraced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by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80">
                <a:latin typeface="Trebuchet MS"/>
                <a:cs typeface="Trebuchet MS"/>
              </a:rPr>
              <a:t>all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students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and </a:t>
            </a:r>
            <a:r>
              <a:rPr dirty="0" sz="800" spc="-40">
                <a:latin typeface="Trebuchet MS"/>
                <a:cs typeface="Trebuchet MS"/>
              </a:rPr>
              <a:t>success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them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boosted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through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activities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and </a:t>
            </a:r>
            <a:r>
              <a:rPr dirty="0" sz="800" spc="-40">
                <a:latin typeface="Trebuchet MS"/>
                <a:cs typeface="Trebuchet MS"/>
              </a:rPr>
              <a:t>programmes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aimed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70">
                <a:latin typeface="Trebuchet MS"/>
                <a:cs typeface="Trebuchet MS"/>
              </a:rPr>
              <a:t>at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strengthening </a:t>
            </a:r>
            <a:r>
              <a:rPr dirty="0" sz="800" spc="-45">
                <a:latin typeface="Trebuchet MS"/>
                <a:cs typeface="Trebuchet MS"/>
              </a:rPr>
              <a:t>performance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the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subjects.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828492" y="6890256"/>
            <a:ext cx="267335" cy="2326640"/>
          </a:xfrm>
          <a:prstGeom prst="rect">
            <a:avLst/>
          </a:prstGeom>
        </p:spPr>
        <p:txBody>
          <a:bodyPr wrap="square" lIns="0" tIns="10795" rIns="0" bIns="0" rtlCol="0" vert="vert">
            <a:spAutoFit/>
          </a:bodyPr>
          <a:lstStyle/>
          <a:p>
            <a:pPr marL="12700" marR="5080">
              <a:lnSpc>
                <a:spcPts val="940"/>
              </a:lnSpc>
              <a:spcBef>
                <a:spcPts val="85"/>
              </a:spcBef>
            </a:pPr>
            <a:r>
              <a:rPr dirty="0" sz="800">
                <a:latin typeface="Trebuchet MS"/>
                <a:cs typeface="Trebuchet MS"/>
              </a:rPr>
              <a:t>MSS </a:t>
            </a:r>
            <a:r>
              <a:rPr dirty="0" sz="800" spc="-35">
                <a:latin typeface="Trebuchet MS"/>
                <a:cs typeface="Trebuchet MS"/>
              </a:rPr>
              <a:t>Posted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per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STEM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Subject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70">
                <a:latin typeface="Trebuchet MS"/>
                <a:cs typeface="Trebuchet MS"/>
              </a:rPr>
              <a:t>each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exam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undertaken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by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the</a:t>
            </a:r>
            <a:r>
              <a:rPr dirty="0" sz="800" spc="-10">
                <a:latin typeface="Trebuchet MS"/>
                <a:cs typeface="Trebuchet MS"/>
              </a:rPr>
              <a:t> students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828492" y="9447782"/>
            <a:ext cx="267335" cy="777240"/>
          </a:xfrm>
          <a:prstGeom prst="rect">
            <a:avLst/>
          </a:prstGeom>
        </p:spPr>
        <p:txBody>
          <a:bodyPr wrap="square" lIns="0" tIns="10795" rIns="0" bIns="0" rtlCol="0" vert="vert">
            <a:spAutoFit/>
          </a:bodyPr>
          <a:lstStyle/>
          <a:p>
            <a:pPr marL="12700" marR="5080">
              <a:lnSpc>
                <a:spcPts val="940"/>
              </a:lnSpc>
              <a:spcBef>
                <a:spcPts val="85"/>
              </a:spcBef>
            </a:pPr>
            <a:r>
              <a:rPr dirty="0" sz="800" spc="-20">
                <a:latin typeface="Trebuchet MS"/>
                <a:cs typeface="Trebuchet MS"/>
              </a:rPr>
              <a:t>Continuous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with </a:t>
            </a:r>
            <a:r>
              <a:rPr dirty="0" sz="800" spc="-40">
                <a:latin typeface="Trebuchet MS"/>
                <a:cs typeface="Trebuchet MS"/>
              </a:rPr>
              <a:t>termly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evaluations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947364" y="10362563"/>
            <a:ext cx="147955" cy="56261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25">
                <a:latin typeface="Trebuchet MS"/>
                <a:cs typeface="Trebuchet MS"/>
              </a:rPr>
              <a:t>The</a:t>
            </a:r>
            <a:r>
              <a:rPr dirty="0" sz="800" spc="-3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principal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701999" y="10362563"/>
            <a:ext cx="147955" cy="55054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95">
                <a:latin typeface="Trebuchet MS"/>
                <a:cs typeface="Trebuchet MS"/>
              </a:rPr>
              <a:t>HOD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Exams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456633" y="10362563"/>
            <a:ext cx="147955" cy="81978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10">
                <a:latin typeface="Trebuchet MS"/>
                <a:cs typeface="Trebuchet MS"/>
              </a:rPr>
              <a:t>Director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of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Studies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212795" y="10362563"/>
            <a:ext cx="147955" cy="29591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40">
                <a:latin typeface="Trebuchet MS"/>
                <a:cs typeface="Trebuchet MS"/>
              </a:rPr>
              <a:t>KNEC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5947364" y="11804267"/>
            <a:ext cx="147955" cy="55054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5">
                <a:latin typeface="Trebuchet MS"/>
                <a:cs typeface="Trebuchet MS"/>
              </a:rPr>
              <a:t>2,250,000.00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943050" y="3321939"/>
            <a:ext cx="3016250" cy="1345565"/>
          </a:xfrm>
          <a:prstGeom prst="rect">
            <a:avLst/>
          </a:prstGeom>
        </p:spPr>
        <p:txBody>
          <a:bodyPr wrap="square" lIns="0" tIns="8890" rIns="0" bIns="0" rtlCol="0" vert="vert">
            <a:spAutoFit/>
          </a:bodyPr>
          <a:lstStyle/>
          <a:p>
            <a:pPr marL="12700" marR="5080">
              <a:lnSpc>
                <a:spcPct val="96700"/>
              </a:lnSpc>
              <a:spcBef>
                <a:spcPts val="70"/>
              </a:spcBef>
            </a:pPr>
            <a:r>
              <a:rPr dirty="0" sz="800" spc="-30">
                <a:latin typeface="Trebuchet MS"/>
                <a:cs typeface="Trebuchet MS"/>
              </a:rPr>
              <a:t>Promote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partnerships</a:t>
            </a:r>
            <a:r>
              <a:rPr dirty="0" sz="800" spc="4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with </a:t>
            </a:r>
            <a:r>
              <a:rPr dirty="0" sz="800" spc="-40">
                <a:latin typeface="Trebuchet MS"/>
                <a:cs typeface="Trebuchet MS"/>
              </a:rPr>
              <a:t>Rachuonyo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East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KESSHA</a:t>
            </a:r>
            <a:r>
              <a:rPr dirty="0" sz="800" spc="3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in </a:t>
            </a:r>
            <a:r>
              <a:rPr dirty="0" sz="800" spc="-60">
                <a:latin typeface="Trebuchet MS"/>
                <a:cs typeface="Trebuchet MS"/>
              </a:rPr>
              <a:t>advancing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participation</a:t>
            </a:r>
            <a:r>
              <a:rPr dirty="0" sz="800" spc="3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in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inter- </a:t>
            </a:r>
            <a:r>
              <a:rPr dirty="0" sz="800" spc="-40">
                <a:latin typeface="Trebuchet MS"/>
                <a:cs typeface="Trebuchet MS"/>
              </a:rPr>
              <a:t>schools’</a:t>
            </a:r>
            <a:r>
              <a:rPr dirty="0" sz="800" spc="4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competitions,</a:t>
            </a:r>
            <a:r>
              <a:rPr dirty="0" sz="800" spc="-60">
                <a:latin typeface="Trebuchet MS"/>
                <a:cs typeface="Trebuchet MS"/>
              </a:rPr>
              <a:t> especially</a:t>
            </a:r>
            <a:r>
              <a:rPr dirty="0" sz="800">
                <a:latin typeface="Trebuchet MS"/>
                <a:cs typeface="Trebuchet MS"/>
              </a:rPr>
              <a:t> on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STEM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subjects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75">
                <a:latin typeface="Trebuchet MS"/>
                <a:cs typeface="Trebuchet MS"/>
              </a:rPr>
              <a:t>at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85">
                <a:latin typeface="Trebuchet MS"/>
                <a:cs typeface="Trebuchet MS"/>
              </a:rPr>
              <a:t>a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cost of </a:t>
            </a:r>
            <a:r>
              <a:rPr dirty="0" sz="800" spc="-35">
                <a:latin typeface="Trebuchet MS"/>
                <a:cs typeface="Trebuchet MS"/>
              </a:rPr>
              <a:t>Kshs.</a:t>
            </a:r>
            <a:r>
              <a:rPr dirty="0" sz="800" spc="-10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150,000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per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term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by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15 </a:t>
            </a:r>
            <a:r>
              <a:rPr dirty="0" sz="800" spc="-10">
                <a:latin typeface="Trebuchet MS"/>
                <a:cs typeface="Trebuchet MS"/>
              </a:rPr>
              <a:t>terms</a:t>
            </a:r>
            <a:endParaRPr sz="800">
              <a:latin typeface="Trebuchet MS"/>
              <a:cs typeface="Trebuchet MS"/>
            </a:endParaRPr>
          </a:p>
          <a:p>
            <a:pPr marL="12700" marR="71120">
              <a:lnSpc>
                <a:spcPct val="96700"/>
              </a:lnSpc>
              <a:spcBef>
                <a:spcPts val="300"/>
              </a:spcBef>
            </a:pPr>
            <a:r>
              <a:rPr dirty="0" sz="800" spc="-45">
                <a:latin typeface="Trebuchet MS"/>
                <a:cs typeface="Trebuchet MS"/>
              </a:rPr>
              <a:t>Attainment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85">
                <a:latin typeface="Trebuchet MS"/>
                <a:cs typeface="Trebuchet MS"/>
              </a:rPr>
              <a:t>a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minimum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MSS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70">
                <a:latin typeface="Trebuchet MS"/>
                <a:cs typeface="Trebuchet MS"/>
              </a:rPr>
              <a:t>6.0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Mathematics,</a:t>
            </a:r>
            <a:r>
              <a:rPr dirty="0" sz="800" spc="-90">
                <a:latin typeface="Trebuchet MS"/>
                <a:cs typeface="Trebuchet MS"/>
              </a:rPr>
              <a:t> </a:t>
            </a:r>
            <a:r>
              <a:rPr dirty="0" sz="800" spc="-70">
                <a:latin typeface="Trebuchet MS"/>
                <a:cs typeface="Trebuchet MS"/>
              </a:rPr>
              <a:t>8.0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in </a:t>
            </a:r>
            <a:r>
              <a:rPr dirty="0" sz="800" spc="-50">
                <a:latin typeface="Trebuchet MS"/>
                <a:cs typeface="Trebuchet MS"/>
              </a:rPr>
              <a:t>Biology,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10.0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Physics,</a:t>
            </a:r>
            <a:r>
              <a:rPr dirty="0" sz="800" spc="-80">
                <a:latin typeface="Trebuchet MS"/>
                <a:cs typeface="Trebuchet MS"/>
              </a:rPr>
              <a:t> </a:t>
            </a:r>
            <a:r>
              <a:rPr dirty="0" sz="800" spc="-70">
                <a:latin typeface="Trebuchet MS"/>
                <a:cs typeface="Trebuchet MS"/>
              </a:rPr>
              <a:t>7.5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in </a:t>
            </a:r>
            <a:r>
              <a:rPr dirty="0" sz="800" spc="-45">
                <a:latin typeface="Trebuchet MS"/>
                <a:cs typeface="Trebuchet MS"/>
              </a:rPr>
              <a:t>Chemistry,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70">
                <a:latin typeface="Trebuchet MS"/>
                <a:cs typeface="Trebuchet MS"/>
              </a:rPr>
              <a:t>9.0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in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English </a:t>
            </a:r>
            <a:r>
              <a:rPr dirty="0" sz="800" spc="-35">
                <a:latin typeface="Trebuchet MS"/>
                <a:cs typeface="Trebuchet MS"/>
              </a:rPr>
              <a:t>through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individualized</a:t>
            </a:r>
            <a:r>
              <a:rPr dirty="0" sz="800" spc="-10">
                <a:latin typeface="Trebuchet MS"/>
                <a:cs typeface="Trebuchet MS"/>
              </a:rPr>
              <a:t> learner </a:t>
            </a:r>
            <a:r>
              <a:rPr dirty="0" sz="800" spc="-30">
                <a:latin typeface="Trebuchet MS"/>
                <a:cs typeface="Trebuchet MS"/>
              </a:rPr>
              <a:t>support</a:t>
            </a:r>
            <a:r>
              <a:rPr dirty="0" sz="800" spc="4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services,</a:t>
            </a:r>
            <a:r>
              <a:rPr dirty="0" sz="800" spc="-6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subject </a:t>
            </a:r>
            <a:r>
              <a:rPr dirty="0" sz="800" spc="-35">
                <a:latin typeface="Trebuchet MS"/>
                <a:cs typeface="Trebuchet MS"/>
              </a:rPr>
              <a:t>experts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motivational</a:t>
            </a:r>
            <a:r>
              <a:rPr dirty="0" sz="800" spc="3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speaking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clinics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team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teaching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learner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assessments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and </a:t>
            </a:r>
            <a:r>
              <a:rPr dirty="0" sz="800" spc="-40">
                <a:latin typeface="Trebuchet MS"/>
                <a:cs typeface="Trebuchet MS"/>
              </a:rPr>
              <a:t>prompt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revisions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195">
                <a:latin typeface="Trebuchet MS"/>
                <a:cs typeface="Trebuchet MS"/>
              </a:rPr>
              <a:t>@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Kshs.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ts val="910"/>
              </a:lnSpc>
            </a:pPr>
            <a:r>
              <a:rPr dirty="0" sz="800" spc="-45">
                <a:latin typeface="Trebuchet MS"/>
                <a:cs typeface="Trebuchet MS"/>
              </a:rPr>
              <a:t>150,000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per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term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by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15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terms</a:t>
            </a:r>
            <a:endParaRPr sz="800">
              <a:latin typeface="Trebuchet MS"/>
              <a:cs typeface="Trebuchet MS"/>
            </a:endParaRPr>
          </a:p>
          <a:p>
            <a:pPr marL="12700" marR="26670">
              <a:lnSpc>
                <a:spcPct val="96700"/>
              </a:lnSpc>
              <a:spcBef>
                <a:spcPts val="20"/>
              </a:spcBef>
            </a:pPr>
            <a:r>
              <a:rPr dirty="0" sz="800" spc="-45">
                <a:latin typeface="Trebuchet MS"/>
                <a:cs typeface="Trebuchet MS"/>
              </a:rPr>
              <a:t>Digitalization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10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Teaching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and </a:t>
            </a:r>
            <a:r>
              <a:rPr dirty="0" sz="800" spc="-45">
                <a:latin typeface="Trebuchet MS"/>
                <a:cs typeface="Trebuchet MS"/>
              </a:rPr>
              <a:t>Learning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Processes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through </a:t>
            </a:r>
            <a:r>
              <a:rPr dirty="0" sz="800" spc="-50">
                <a:latin typeface="Trebuchet MS"/>
                <a:cs typeface="Trebuchet MS"/>
              </a:rPr>
              <a:t>increased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use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digital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teaching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learning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aids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resources </a:t>
            </a:r>
            <a:r>
              <a:rPr dirty="0" sz="800" spc="-35">
                <a:latin typeface="Trebuchet MS"/>
                <a:cs typeface="Trebuchet MS"/>
              </a:rPr>
              <a:t>through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introduction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audio- </a:t>
            </a:r>
            <a:r>
              <a:rPr dirty="0" sz="800" spc="-50">
                <a:latin typeface="Trebuchet MS"/>
                <a:cs typeface="Trebuchet MS"/>
              </a:rPr>
              <a:t>visual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teaching/learning resources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532838" y="4785231"/>
            <a:ext cx="265430" cy="1918335"/>
          </a:xfrm>
          <a:prstGeom prst="rect">
            <a:avLst/>
          </a:prstGeom>
        </p:spPr>
        <p:txBody>
          <a:bodyPr wrap="square" lIns="0" tIns="12700" rIns="0" bIns="0" rtlCol="0" vert="vert">
            <a:spAutoFit/>
          </a:bodyPr>
          <a:lstStyle/>
          <a:p>
            <a:pPr marL="12700" marR="5080">
              <a:lnSpc>
                <a:spcPts val="919"/>
              </a:lnSpc>
              <a:spcBef>
                <a:spcPts val="100"/>
              </a:spcBef>
            </a:pPr>
            <a:r>
              <a:rPr dirty="0" sz="800" spc="-55">
                <a:latin typeface="Trebuchet MS"/>
                <a:cs typeface="Trebuchet MS"/>
              </a:rPr>
              <a:t>Enhanced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use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ICT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Teaching,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Learning, </a:t>
            </a:r>
            <a:r>
              <a:rPr dirty="0" sz="800" spc="-50">
                <a:latin typeface="Trebuchet MS"/>
                <a:cs typeface="Trebuchet MS"/>
              </a:rPr>
              <a:t>Exam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Administration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School</a:t>
            </a:r>
            <a:r>
              <a:rPr dirty="0" sz="800" spc="3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Management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273385" y="6890256"/>
            <a:ext cx="509905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4029547" y="6890256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3410422" y="6890256"/>
            <a:ext cx="509905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4532838" y="9447782"/>
            <a:ext cx="265430" cy="623570"/>
          </a:xfrm>
          <a:prstGeom prst="rect">
            <a:avLst/>
          </a:prstGeom>
        </p:spPr>
        <p:txBody>
          <a:bodyPr wrap="square" lIns="0" tIns="12700" rIns="0" bIns="0" rtlCol="0" vert="vert">
            <a:spAutoFit/>
          </a:bodyPr>
          <a:lstStyle/>
          <a:p>
            <a:pPr marL="12700" marR="5080">
              <a:lnSpc>
                <a:spcPts val="919"/>
              </a:lnSpc>
              <a:spcBef>
                <a:spcPts val="100"/>
              </a:spcBef>
            </a:pPr>
            <a:r>
              <a:rPr dirty="0" sz="800" spc="-20">
                <a:latin typeface="Trebuchet MS"/>
                <a:cs typeface="Trebuchet MS"/>
              </a:rPr>
              <a:t>By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end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of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80">
                <a:latin typeface="Trebuchet MS"/>
                <a:cs typeface="Trebuchet MS"/>
              </a:rPr>
              <a:t>June</a:t>
            </a:r>
            <a:r>
              <a:rPr dirty="0" sz="800" spc="-20">
                <a:latin typeface="Trebuchet MS"/>
                <a:cs typeface="Trebuchet MS"/>
              </a:rPr>
              <a:t> 2024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4021925" y="10362563"/>
            <a:ext cx="761365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014675" y="10582019"/>
            <a:ext cx="775970" cy="90551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25">
                <a:latin typeface="Trebuchet MS"/>
                <a:cs typeface="Trebuchet MS"/>
              </a:rPr>
              <a:t>MoE</a:t>
            </a:r>
            <a:endParaRPr sz="800">
              <a:latin typeface="Trebuchet MS"/>
              <a:cs typeface="Trebuchet MS"/>
            </a:endParaRPr>
          </a:p>
          <a:p>
            <a:pPr marL="12700" marR="5080">
              <a:lnSpc>
                <a:spcPct val="102499"/>
              </a:lnSpc>
            </a:pPr>
            <a:r>
              <a:rPr dirty="0" sz="800" spc="-25">
                <a:latin typeface="Trebuchet MS"/>
                <a:cs typeface="Trebuchet MS"/>
              </a:rPr>
              <a:t>School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Bankers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(PPP)</a:t>
            </a:r>
            <a:r>
              <a:rPr dirty="0" sz="800" spc="35">
                <a:latin typeface="Trebuchet MS"/>
                <a:cs typeface="Trebuchet MS"/>
              </a:rPr>
              <a:t> BOM</a:t>
            </a:r>
            <a:endParaRPr sz="800">
              <a:latin typeface="Trebuchet MS"/>
              <a:cs typeface="Trebuchet MS"/>
            </a:endParaRPr>
          </a:p>
          <a:p>
            <a:pPr marL="12700" marR="315595">
              <a:lnSpc>
                <a:spcPct val="103099"/>
              </a:lnSpc>
              <a:spcBef>
                <a:spcPts val="10"/>
              </a:spcBef>
            </a:pPr>
            <a:r>
              <a:rPr dirty="0" sz="800" spc="50">
                <a:latin typeface="Trebuchet MS"/>
                <a:cs typeface="Trebuchet MS"/>
              </a:rPr>
              <a:t>GOOGLE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Inc</a:t>
            </a:r>
            <a:r>
              <a:rPr dirty="0" sz="800" spc="40">
                <a:latin typeface="Trebuchet MS"/>
                <a:cs typeface="Trebuchet MS"/>
              </a:rPr>
              <a:t> KICD</a:t>
            </a:r>
            <a:r>
              <a:rPr dirty="0" sz="800" spc="500">
                <a:latin typeface="Trebuchet MS"/>
                <a:cs typeface="Trebuchet MS"/>
              </a:rPr>
              <a:t>  </a:t>
            </a:r>
            <a:r>
              <a:rPr dirty="0" sz="800" spc="40">
                <a:latin typeface="Trebuchet MS"/>
                <a:cs typeface="Trebuchet MS"/>
              </a:rPr>
              <a:t>KNEC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4650183" y="11753975"/>
            <a:ext cx="147955" cy="60007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50">
                <a:latin typeface="Trebuchet MS"/>
                <a:cs typeface="Trebuchet MS"/>
              </a:rPr>
              <a:t>13,000,000.00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2334897" y="3321939"/>
            <a:ext cx="855344" cy="1292225"/>
          </a:xfrm>
          <a:prstGeom prst="rect">
            <a:avLst/>
          </a:prstGeom>
        </p:spPr>
        <p:txBody>
          <a:bodyPr wrap="square" lIns="0" tIns="8890" rIns="0" bIns="0" rtlCol="0" vert="vert">
            <a:spAutoFit/>
          </a:bodyPr>
          <a:lstStyle/>
          <a:p>
            <a:pPr marL="12700" marR="5080">
              <a:lnSpc>
                <a:spcPct val="96700"/>
              </a:lnSpc>
              <a:spcBef>
                <a:spcPts val="70"/>
              </a:spcBef>
            </a:pPr>
            <a:r>
              <a:rPr dirty="0" sz="800" spc="-45">
                <a:latin typeface="Trebuchet MS"/>
                <a:cs typeface="Trebuchet MS"/>
              </a:rPr>
              <a:t>Mainstream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85">
                <a:latin typeface="Trebuchet MS"/>
                <a:cs typeface="Trebuchet MS"/>
              </a:rPr>
              <a:t>a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reading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and </a:t>
            </a:r>
            <a:r>
              <a:rPr dirty="0" sz="800" spc="-40">
                <a:latin typeface="Trebuchet MS"/>
                <a:cs typeface="Trebuchet MS"/>
              </a:rPr>
              <a:t>writing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culture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among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all </a:t>
            </a:r>
            <a:r>
              <a:rPr dirty="0" sz="800" spc="-40">
                <a:latin typeface="Trebuchet MS"/>
                <a:cs typeface="Trebuchet MS"/>
              </a:rPr>
              <a:t>students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through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increased </a:t>
            </a:r>
            <a:r>
              <a:rPr dirty="0" sz="800" spc="-55">
                <a:latin typeface="Trebuchet MS"/>
                <a:cs typeface="Trebuchet MS"/>
              </a:rPr>
              <a:t>access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to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diverse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reading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and </a:t>
            </a:r>
            <a:r>
              <a:rPr dirty="0" sz="800" spc="-55">
                <a:latin typeface="Trebuchet MS"/>
                <a:cs typeface="Trebuchet MS"/>
              </a:rPr>
              <a:t>learning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resources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with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instant</a:t>
            </a:r>
            <a:r>
              <a:rPr dirty="0" sz="800" spc="-35">
                <a:latin typeface="Trebuchet MS"/>
                <a:cs typeface="Trebuchet MS"/>
              </a:rPr>
              <a:t> rewards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for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70">
                <a:latin typeface="Trebuchet MS"/>
                <a:cs typeface="Trebuchet MS"/>
              </a:rPr>
              <a:t>each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student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with </a:t>
            </a:r>
            <a:r>
              <a:rPr dirty="0" sz="800" spc="-50">
                <a:latin typeface="Trebuchet MS"/>
                <a:cs typeface="Trebuchet MS"/>
              </a:rPr>
              <a:t>excellent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command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of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reading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3041612" y="4785231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2797773" y="4785231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2230525" y="4785231"/>
            <a:ext cx="456565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2295276" y="5004687"/>
            <a:ext cx="887094" cy="1741805"/>
          </a:xfrm>
          <a:prstGeom prst="rect">
            <a:avLst/>
          </a:prstGeom>
        </p:spPr>
        <p:txBody>
          <a:bodyPr wrap="square" lIns="0" tIns="10795" rIns="0" bIns="0" rtlCol="0" vert="vert">
            <a:spAutoFit/>
          </a:bodyPr>
          <a:lstStyle/>
          <a:p>
            <a:pPr marL="12700" marR="5080">
              <a:lnSpc>
                <a:spcPts val="940"/>
              </a:lnSpc>
              <a:spcBef>
                <a:spcPts val="85"/>
              </a:spcBef>
            </a:pPr>
            <a:r>
              <a:rPr dirty="0" sz="800" spc="-55">
                <a:latin typeface="Trebuchet MS"/>
                <a:cs typeface="Trebuchet MS"/>
              </a:rPr>
              <a:t>Fluency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spoken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written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English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and </a:t>
            </a:r>
            <a:r>
              <a:rPr dirty="0" sz="800" spc="-10">
                <a:latin typeface="Trebuchet MS"/>
                <a:cs typeface="Trebuchet MS"/>
              </a:rPr>
              <a:t>Kiswahili</a:t>
            </a:r>
            <a:endParaRPr sz="800">
              <a:latin typeface="Trebuchet MS"/>
              <a:cs typeface="Trebuchet MS"/>
            </a:endParaRPr>
          </a:p>
          <a:p>
            <a:pPr marL="12700" marR="276860">
              <a:lnSpc>
                <a:spcPts val="940"/>
              </a:lnSpc>
              <a:spcBef>
                <a:spcPts val="40"/>
              </a:spcBef>
            </a:pPr>
            <a:r>
              <a:rPr dirty="0" sz="800" spc="-40">
                <a:latin typeface="Trebuchet MS"/>
                <a:cs typeface="Trebuchet MS"/>
              </a:rPr>
              <a:t>Improved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Mastery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of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other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Subject</a:t>
            </a:r>
            <a:r>
              <a:rPr dirty="0" sz="800" spc="-10">
                <a:latin typeface="Trebuchet MS"/>
                <a:cs typeface="Trebuchet MS"/>
              </a:rPr>
              <a:t> Contents</a:t>
            </a:r>
            <a:endParaRPr sz="800">
              <a:latin typeface="Trebuchet MS"/>
              <a:cs typeface="Trebuchet MS"/>
            </a:endParaRPr>
          </a:p>
          <a:p>
            <a:pPr marL="12700" marR="83185">
              <a:lnSpc>
                <a:spcPts val="980"/>
              </a:lnSpc>
              <a:spcBef>
                <a:spcPts val="5"/>
              </a:spcBef>
            </a:pPr>
            <a:r>
              <a:rPr dirty="0" sz="800" spc="-40">
                <a:latin typeface="Trebuchet MS"/>
                <a:cs typeface="Trebuchet MS"/>
              </a:rPr>
              <a:t>Improved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overall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performance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exams </a:t>
            </a:r>
            <a:r>
              <a:rPr dirty="0" sz="800" spc="-40">
                <a:latin typeface="Trebuchet MS"/>
                <a:cs typeface="Trebuchet MS"/>
              </a:rPr>
              <a:t>Improved</a:t>
            </a:r>
            <a:r>
              <a:rPr dirty="0" sz="800" spc="4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self-</a:t>
            </a:r>
            <a:r>
              <a:rPr dirty="0" sz="800" spc="-10">
                <a:latin typeface="Trebuchet MS"/>
                <a:cs typeface="Trebuchet MS"/>
              </a:rPr>
              <a:t>confidence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800" spc="-30">
                <a:latin typeface="Trebuchet MS"/>
                <a:cs typeface="Trebuchet MS"/>
              </a:rPr>
              <a:t>Great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public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speaking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oratory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skills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3041612" y="6890256"/>
            <a:ext cx="258445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2797773" y="6890256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2553985" y="6890256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2310143" y="6890256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2302893" y="7109712"/>
            <a:ext cx="2487930" cy="2212975"/>
          </a:xfrm>
          <a:prstGeom prst="rect">
            <a:avLst/>
          </a:prstGeom>
        </p:spPr>
        <p:txBody>
          <a:bodyPr wrap="square" lIns="0" tIns="1905" rIns="0" bIns="0" rtlCol="0" vert="vert">
            <a:spAutoFit/>
          </a:bodyPr>
          <a:lstStyle/>
          <a:p>
            <a:pPr marL="12700" marR="1081405">
              <a:lnSpc>
                <a:spcPct val="102499"/>
              </a:lnSpc>
              <a:spcBef>
                <a:spcPts val="15"/>
              </a:spcBef>
            </a:pPr>
            <a:r>
              <a:rPr dirty="0" sz="800" spc="-55">
                <a:latin typeface="Trebuchet MS"/>
                <a:cs typeface="Trebuchet MS"/>
              </a:rPr>
              <a:t>Enhanced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Class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Instruction </a:t>
            </a:r>
            <a:r>
              <a:rPr dirty="0" sz="800" spc="-10">
                <a:latin typeface="Trebuchet MS"/>
                <a:cs typeface="Trebuchet MS"/>
              </a:rPr>
              <a:t>Boost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Lesson</a:t>
            </a:r>
            <a:r>
              <a:rPr dirty="0" sz="800" spc="-10">
                <a:latin typeface="Trebuchet MS"/>
                <a:cs typeface="Trebuchet MS"/>
              </a:rPr>
              <a:t> Outcomes</a:t>
            </a:r>
            <a:endParaRPr sz="800">
              <a:latin typeface="Trebuchet MS"/>
              <a:cs typeface="Trebuchet MS"/>
            </a:endParaRPr>
          </a:p>
          <a:p>
            <a:pPr marL="12700" marR="150495">
              <a:lnSpc>
                <a:spcPct val="100000"/>
              </a:lnSpc>
              <a:spcBef>
                <a:spcPts val="20"/>
              </a:spcBef>
            </a:pPr>
            <a:r>
              <a:rPr dirty="0" sz="800" spc="-50">
                <a:latin typeface="Trebuchet MS"/>
                <a:cs typeface="Trebuchet MS"/>
              </a:rPr>
              <a:t>Learning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becomes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more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interactive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enjoyable</a:t>
            </a:r>
            <a:r>
              <a:rPr dirty="0" sz="800" spc="-25">
                <a:latin typeface="Trebuchet MS"/>
                <a:cs typeface="Trebuchet MS"/>
              </a:rPr>
              <a:t> Lessons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are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managed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with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minimum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teaching workforce</a:t>
            </a:r>
            <a:endParaRPr sz="800">
              <a:latin typeface="Trebuchet MS"/>
              <a:cs typeface="Trebuchet MS"/>
            </a:endParaRPr>
          </a:p>
          <a:p>
            <a:pPr marL="12700" marR="302260">
              <a:lnSpc>
                <a:spcPct val="99400"/>
              </a:lnSpc>
              <a:spcBef>
                <a:spcPts val="45"/>
              </a:spcBef>
            </a:pPr>
            <a:r>
              <a:rPr dirty="0" sz="800" spc="-40">
                <a:latin typeface="Trebuchet MS"/>
                <a:cs typeface="Trebuchet MS"/>
              </a:rPr>
              <a:t>Improved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teaching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learning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outcomes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and </a:t>
            </a:r>
            <a:r>
              <a:rPr dirty="0" sz="800" spc="-55">
                <a:latin typeface="Trebuchet MS"/>
                <a:cs typeface="Trebuchet MS"/>
              </a:rPr>
              <a:t>general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productivity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teachers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students </a:t>
            </a:r>
            <a:r>
              <a:rPr dirty="0" sz="800" spc="-50">
                <a:latin typeface="Trebuchet MS"/>
                <a:cs typeface="Trebuchet MS"/>
              </a:rPr>
              <a:t>Students’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work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is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elevated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25">
                <a:latin typeface="Trebuchet MS"/>
                <a:cs typeface="Trebuchet MS"/>
              </a:rPr>
              <a:t>School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80">
                <a:latin typeface="Trebuchet MS"/>
                <a:cs typeface="Trebuchet MS"/>
              </a:rPr>
              <a:t>data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is</a:t>
            </a:r>
            <a:r>
              <a:rPr dirty="0" sz="800" spc="-10">
                <a:latin typeface="Trebuchet MS"/>
                <a:cs typeface="Trebuchet MS"/>
              </a:rPr>
              <a:t> protected</a:t>
            </a:r>
            <a:endParaRPr sz="800">
              <a:latin typeface="Trebuchet MS"/>
              <a:cs typeface="Trebuchet MS"/>
            </a:endParaRPr>
          </a:p>
          <a:p>
            <a:pPr marL="12700" marR="5080">
              <a:lnSpc>
                <a:spcPct val="100899"/>
              </a:lnSpc>
              <a:spcBef>
                <a:spcPts val="15"/>
              </a:spcBef>
            </a:pPr>
            <a:r>
              <a:rPr dirty="0" sz="800" spc="-20">
                <a:latin typeface="Trebuchet MS"/>
                <a:cs typeface="Trebuchet MS"/>
              </a:rPr>
              <a:t>All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streams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managed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from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one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source</a:t>
            </a:r>
            <a:r>
              <a:rPr dirty="0" sz="800" spc="500">
                <a:latin typeface="Trebuchet MS"/>
                <a:cs typeface="Trebuchet MS"/>
              </a:rPr>
              <a:t>  </a:t>
            </a:r>
            <a:r>
              <a:rPr dirty="0" sz="800" spc="-45">
                <a:latin typeface="Trebuchet MS"/>
                <a:cs typeface="Trebuchet MS"/>
              </a:rPr>
              <a:t>Simultaneous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work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the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same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lesson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or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task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or </a:t>
            </a:r>
            <a:r>
              <a:rPr dirty="0" sz="800" spc="-50">
                <a:latin typeface="Trebuchet MS"/>
                <a:cs typeface="Trebuchet MS"/>
              </a:rPr>
              <a:t>assignment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100">
                <a:latin typeface="Trebuchet MS"/>
                <a:cs typeface="Trebuchet MS"/>
              </a:rPr>
              <a:t>–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guaranteeing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same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quality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outcome </a:t>
            </a:r>
            <a:r>
              <a:rPr dirty="0" sz="800" spc="55">
                <a:latin typeface="Trebuchet MS"/>
                <a:cs typeface="Trebuchet MS"/>
              </a:rPr>
              <a:t>No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time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human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resource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wastage.</a:t>
            </a:r>
            <a:endParaRPr sz="800">
              <a:latin typeface="Trebuchet MS"/>
              <a:cs typeface="Trebuchet MS"/>
            </a:endParaRPr>
          </a:p>
          <a:p>
            <a:pPr marL="12700" marR="38735">
              <a:lnSpc>
                <a:spcPts val="940"/>
              </a:lnSpc>
              <a:spcBef>
                <a:spcPts val="70"/>
              </a:spcBef>
            </a:pPr>
            <a:r>
              <a:rPr dirty="0" sz="800" spc="-40">
                <a:latin typeface="Trebuchet MS"/>
                <a:cs typeface="Trebuchet MS"/>
              </a:rPr>
              <a:t>Time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taken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to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complete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reading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and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comprehension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recommended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course</a:t>
            </a:r>
            <a:r>
              <a:rPr dirty="0" sz="800" spc="-10">
                <a:latin typeface="Trebuchet MS"/>
                <a:cs typeface="Trebuchet MS"/>
              </a:rPr>
              <a:t> books</a:t>
            </a:r>
            <a:endParaRPr sz="800">
              <a:latin typeface="Trebuchet MS"/>
              <a:cs typeface="Trebuchet MS"/>
            </a:endParaRPr>
          </a:p>
          <a:p>
            <a:pPr marL="12700" marR="139700">
              <a:lnSpc>
                <a:spcPts val="940"/>
              </a:lnSpc>
              <a:spcBef>
                <a:spcPts val="40"/>
              </a:spcBef>
            </a:pPr>
            <a:r>
              <a:rPr dirty="0" sz="800" spc="-20">
                <a:latin typeface="Trebuchet MS"/>
                <a:cs typeface="Trebuchet MS"/>
              </a:rPr>
              <a:t>No.</a:t>
            </a:r>
            <a:r>
              <a:rPr dirty="0" sz="800" spc="-8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on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non-</a:t>
            </a:r>
            <a:r>
              <a:rPr dirty="0" sz="800" spc="-25">
                <a:latin typeface="Trebuchet MS"/>
                <a:cs typeface="Trebuchet MS"/>
              </a:rPr>
              <a:t>coursebooks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read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by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85">
                <a:latin typeface="Trebuchet MS"/>
                <a:cs typeface="Trebuchet MS"/>
              </a:rPr>
              <a:t>a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student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within </a:t>
            </a:r>
            <a:r>
              <a:rPr dirty="0" sz="800" spc="-50">
                <a:latin typeface="Trebuchet MS"/>
                <a:cs typeface="Trebuchet MS"/>
              </a:rPr>
              <a:t>the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term</a:t>
            </a:r>
            <a:endParaRPr sz="800">
              <a:latin typeface="Trebuchet MS"/>
              <a:cs typeface="Trebuchet MS"/>
            </a:endParaRPr>
          </a:p>
          <a:p>
            <a:pPr marL="12700" marR="499745">
              <a:lnSpc>
                <a:spcPts val="919"/>
              </a:lnSpc>
              <a:spcBef>
                <a:spcPts val="55"/>
              </a:spcBef>
            </a:pPr>
            <a:r>
              <a:rPr dirty="0" sz="800" spc="-20">
                <a:latin typeface="Trebuchet MS"/>
                <a:cs typeface="Trebuchet MS"/>
              </a:rPr>
              <a:t>No.</a:t>
            </a:r>
            <a:r>
              <a:rPr dirty="0" sz="800" spc="-4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compositions,</a:t>
            </a:r>
            <a:r>
              <a:rPr dirty="0" sz="800" spc="-65">
                <a:latin typeface="Trebuchet MS"/>
                <a:cs typeface="Trebuchet MS"/>
              </a:rPr>
              <a:t> essays, </a:t>
            </a:r>
            <a:r>
              <a:rPr dirty="0" sz="800" spc="-55">
                <a:latin typeface="Trebuchet MS"/>
                <a:cs typeface="Trebuchet MS"/>
              </a:rPr>
              <a:t>public</a:t>
            </a:r>
            <a:r>
              <a:rPr dirty="0" sz="800" spc="4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speeches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written/read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by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85">
                <a:latin typeface="Trebuchet MS"/>
                <a:cs typeface="Trebuchet MS"/>
              </a:rPr>
              <a:t>a</a:t>
            </a:r>
            <a:r>
              <a:rPr dirty="0" sz="800" spc="-10">
                <a:latin typeface="Trebuchet MS"/>
                <a:cs typeface="Trebuchet MS"/>
              </a:rPr>
              <a:t> student;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800" spc="-20">
                <a:latin typeface="Trebuchet MS"/>
                <a:cs typeface="Trebuchet MS"/>
              </a:rPr>
              <a:t>No.</a:t>
            </a:r>
            <a:r>
              <a:rPr dirty="0" sz="800" spc="-7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students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per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class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competing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the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school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2923112" y="9447782"/>
            <a:ext cx="267335" cy="717550"/>
          </a:xfrm>
          <a:prstGeom prst="rect">
            <a:avLst/>
          </a:prstGeom>
        </p:spPr>
        <p:txBody>
          <a:bodyPr wrap="square" lIns="0" tIns="10795" rIns="0" bIns="0" rtlCol="0" vert="vert">
            <a:spAutoFit/>
          </a:bodyPr>
          <a:lstStyle/>
          <a:p>
            <a:pPr marL="12700" marR="5080">
              <a:lnSpc>
                <a:spcPts val="940"/>
              </a:lnSpc>
              <a:spcBef>
                <a:spcPts val="85"/>
              </a:spcBef>
            </a:pPr>
            <a:r>
              <a:rPr dirty="0" sz="800" spc="-20">
                <a:latin typeface="Trebuchet MS"/>
                <a:cs typeface="Trebuchet MS"/>
              </a:rPr>
              <a:t>Continuous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with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termly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reviews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2923112" y="10362563"/>
            <a:ext cx="267335" cy="1139190"/>
          </a:xfrm>
          <a:prstGeom prst="rect">
            <a:avLst/>
          </a:prstGeom>
        </p:spPr>
        <p:txBody>
          <a:bodyPr wrap="square" lIns="0" tIns="10795" rIns="0" bIns="0" rtlCol="0" vert="vert">
            <a:spAutoFit/>
          </a:bodyPr>
          <a:lstStyle/>
          <a:p>
            <a:pPr marL="12700" marR="5080">
              <a:lnSpc>
                <a:spcPts val="940"/>
              </a:lnSpc>
              <a:spcBef>
                <a:spcPts val="85"/>
              </a:spcBef>
            </a:pPr>
            <a:r>
              <a:rPr dirty="0" sz="800" spc="-20">
                <a:latin typeface="Trebuchet MS"/>
                <a:cs typeface="Trebuchet MS"/>
              </a:rPr>
              <a:t>The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Principal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70">
                <a:latin typeface="Trebuchet MS"/>
                <a:cs typeface="Trebuchet MS"/>
              </a:rPr>
              <a:t>HODs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in </a:t>
            </a:r>
            <a:r>
              <a:rPr dirty="0" sz="800" spc="-50">
                <a:latin typeface="Trebuchet MS"/>
                <a:cs typeface="Trebuchet MS"/>
              </a:rPr>
              <a:t>the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Languages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Department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3041984" y="11804267"/>
            <a:ext cx="147955" cy="55054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5">
                <a:latin typeface="Trebuchet MS"/>
                <a:cs typeface="Trebuchet MS"/>
              </a:rPr>
              <a:t>1,500,000.00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52" name="object 52" descr=""/>
          <p:cNvGrpSpPr/>
          <p:nvPr/>
        </p:nvGrpSpPr>
        <p:grpSpPr>
          <a:xfrm>
            <a:off x="1563429" y="3256915"/>
            <a:ext cx="7560309" cy="9561195"/>
            <a:chOff x="1563429" y="3256915"/>
            <a:chExt cx="7560309" cy="9561195"/>
          </a:xfrm>
        </p:grpSpPr>
        <p:sp>
          <p:nvSpPr>
            <p:cNvPr id="53" name="object 53" descr=""/>
            <p:cNvSpPr/>
            <p:nvPr/>
          </p:nvSpPr>
          <p:spPr>
            <a:xfrm>
              <a:off x="2202281" y="3256921"/>
              <a:ext cx="27940" cy="9152255"/>
            </a:xfrm>
            <a:custGeom>
              <a:avLst/>
              <a:gdLst/>
              <a:ahLst/>
              <a:cxnLst/>
              <a:rect l="l" t="t" r="r" b="b"/>
              <a:pathLst>
                <a:path w="27939" h="9152255">
                  <a:moveTo>
                    <a:pt x="27432" y="0"/>
                  </a:moveTo>
                  <a:lnTo>
                    <a:pt x="0" y="0"/>
                  </a:lnTo>
                  <a:lnTo>
                    <a:pt x="0" y="1463294"/>
                  </a:lnTo>
                  <a:lnTo>
                    <a:pt x="0" y="1472438"/>
                  </a:lnTo>
                  <a:lnTo>
                    <a:pt x="0" y="9151671"/>
                  </a:lnTo>
                  <a:lnTo>
                    <a:pt x="27432" y="9151671"/>
                  </a:lnTo>
                  <a:lnTo>
                    <a:pt x="27432" y="1463294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563429" y="12508678"/>
              <a:ext cx="7560309" cy="309880"/>
            </a:xfrm>
            <a:custGeom>
              <a:avLst/>
              <a:gdLst/>
              <a:ahLst/>
              <a:cxnLst/>
              <a:rect l="l" t="t" r="r" b="b"/>
              <a:pathLst>
                <a:path w="7560309" h="309879">
                  <a:moveTo>
                    <a:pt x="7560003" y="0"/>
                  </a:moveTo>
                  <a:lnTo>
                    <a:pt x="0" y="0"/>
                  </a:lnTo>
                  <a:lnTo>
                    <a:pt x="0" y="309318"/>
                  </a:lnTo>
                  <a:lnTo>
                    <a:pt x="7560003" y="309318"/>
                  </a:lnTo>
                  <a:lnTo>
                    <a:pt x="7560003" y="0"/>
                  </a:lnTo>
                  <a:close/>
                </a:path>
              </a:pathLst>
            </a:custGeom>
            <a:solidFill>
              <a:srgbClr val="2D3D5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87145">
              <a:lnSpc>
                <a:spcPts val="910"/>
              </a:lnSpc>
            </a:pPr>
            <a:r>
              <a:rPr dirty="0" sz="800" spc="-20"/>
              <a:t>OBER</a:t>
            </a:r>
            <a:r>
              <a:rPr dirty="0" sz="800" spc="35"/>
              <a:t> </a:t>
            </a:r>
            <a:r>
              <a:rPr dirty="0" sz="800" spc="-40"/>
              <a:t>BOYS</a:t>
            </a:r>
            <a:r>
              <a:rPr dirty="0" sz="800" spc="35"/>
              <a:t> </a:t>
            </a:r>
            <a:r>
              <a:rPr dirty="0" sz="800"/>
              <a:t>HIGH</a:t>
            </a:r>
            <a:r>
              <a:rPr dirty="0" sz="800" spc="40"/>
              <a:t> </a:t>
            </a:r>
            <a:r>
              <a:rPr dirty="0" sz="800"/>
              <a:t>SCHOOL</a:t>
            </a:r>
            <a:r>
              <a:rPr dirty="0" sz="800" spc="35"/>
              <a:t> </a:t>
            </a:r>
            <a:r>
              <a:rPr dirty="0" sz="800"/>
              <a:t>STRATEGIC</a:t>
            </a:r>
            <a:r>
              <a:rPr dirty="0" sz="800" spc="40"/>
              <a:t> </a:t>
            </a:r>
            <a:r>
              <a:rPr dirty="0" sz="800"/>
              <a:t>DEVELOPMENT</a:t>
            </a:r>
            <a:r>
              <a:rPr dirty="0" sz="800" spc="35"/>
              <a:t> </a:t>
            </a:r>
            <a:r>
              <a:rPr dirty="0" sz="800"/>
              <a:t>PLAN</a:t>
            </a:r>
            <a:r>
              <a:rPr dirty="0" sz="800" spc="40"/>
              <a:t> </a:t>
            </a:r>
            <a:r>
              <a:rPr dirty="0" sz="800" spc="-10"/>
              <a:t>(2023</a:t>
            </a:r>
            <a:r>
              <a:rPr dirty="0" sz="800" spc="35"/>
              <a:t> </a:t>
            </a:r>
            <a:r>
              <a:rPr dirty="0" sz="800" spc="-70"/>
              <a:t>–</a:t>
            </a:r>
            <a:r>
              <a:rPr dirty="0" sz="800" spc="40"/>
              <a:t> </a:t>
            </a:r>
            <a:r>
              <a:rPr dirty="0" sz="800" spc="-10"/>
              <a:t>2027)</a:t>
            </a:r>
            <a:endParaRPr sz="800"/>
          </a:p>
        </p:txBody>
      </p:sp>
      <p:sp>
        <p:nvSpPr>
          <p:cNvPr id="56" name="object 56" descr=""/>
          <p:cNvSpPr txBox="1"/>
          <p:nvPr/>
        </p:nvSpPr>
        <p:spPr>
          <a:xfrm>
            <a:off x="2178439" y="12565346"/>
            <a:ext cx="4478020" cy="17716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950" spc="-20" b="1">
                <a:solidFill>
                  <a:srgbClr val="FFFFFF"/>
                </a:solidFill>
                <a:latin typeface="Arial"/>
                <a:cs typeface="Arial"/>
              </a:rPr>
              <a:t>OBER</a:t>
            </a:r>
            <a:r>
              <a:rPr dirty="0" sz="95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45" b="1">
                <a:solidFill>
                  <a:srgbClr val="FFFFFF"/>
                </a:solidFill>
                <a:latin typeface="Arial"/>
                <a:cs typeface="Arial"/>
              </a:rPr>
              <a:t>BOYS</a:t>
            </a:r>
            <a:r>
              <a:rPr dirty="0" sz="95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50" b="1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dirty="0" sz="95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dirty="0" sz="95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FFFFFF"/>
                </a:solidFill>
                <a:latin typeface="Arial"/>
                <a:cs typeface="Arial"/>
              </a:rPr>
              <a:t>STRATEGIC</a:t>
            </a:r>
            <a:r>
              <a:rPr dirty="0" sz="95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r>
              <a:rPr dirty="0" sz="95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dirty="0" sz="95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FFFFFF"/>
                </a:solidFill>
                <a:latin typeface="Arial"/>
                <a:cs typeface="Arial"/>
              </a:rPr>
              <a:t>(2023</a:t>
            </a:r>
            <a:r>
              <a:rPr dirty="0" sz="95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7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95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10" b="1">
                <a:solidFill>
                  <a:srgbClr val="FFFFFF"/>
                </a:solidFill>
                <a:latin typeface="Arial"/>
                <a:cs typeface="Arial"/>
              </a:rPr>
              <a:t>2027)</a:t>
            </a:r>
            <a:endParaRPr sz="950">
              <a:latin typeface="Arial"/>
              <a:cs typeface="Arial"/>
            </a:endParaRPr>
          </a:p>
        </p:txBody>
      </p:sp>
      <p:sp>
        <p:nvSpPr>
          <p:cNvPr id="57" name="object 5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34</a:t>
            </a:r>
            <a:r>
              <a:rPr dirty="0"/>
              <a:t> | </a:t>
            </a:r>
            <a:r>
              <a:rPr dirty="0" spc="-30">
                <a:solidFill>
                  <a:srgbClr val="FFFFFF"/>
                </a:solidFill>
              </a:rPr>
              <a:t>Page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884290" y="2820109"/>
            <a:ext cx="7239634" cy="10266680"/>
            <a:chOff x="1884290" y="2820109"/>
            <a:chExt cx="7239634" cy="10266680"/>
          </a:xfrm>
        </p:grpSpPr>
        <p:sp>
          <p:nvSpPr>
            <p:cNvPr id="3" name="object 3" descr=""/>
            <p:cNvSpPr/>
            <p:nvPr/>
          </p:nvSpPr>
          <p:spPr>
            <a:xfrm>
              <a:off x="2048079" y="3504045"/>
              <a:ext cx="7075805" cy="9582150"/>
            </a:xfrm>
            <a:custGeom>
              <a:avLst/>
              <a:gdLst/>
              <a:ahLst/>
              <a:cxnLst/>
              <a:rect l="l" t="t" r="r" b="b"/>
              <a:pathLst>
                <a:path w="7075805" h="9582150">
                  <a:moveTo>
                    <a:pt x="7075354" y="0"/>
                  </a:moveTo>
                  <a:lnTo>
                    <a:pt x="0" y="0"/>
                  </a:lnTo>
                  <a:lnTo>
                    <a:pt x="0" y="9582144"/>
                  </a:lnTo>
                  <a:lnTo>
                    <a:pt x="7075354" y="9582144"/>
                  </a:lnTo>
                  <a:lnTo>
                    <a:pt x="7075354" y="0"/>
                  </a:lnTo>
                  <a:close/>
                </a:path>
              </a:pathLst>
            </a:custGeom>
            <a:solidFill>
              <a:srgbClr val="4BB3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884290" y="2820109"/>
              <a:ext cx="6359525" cy="9843135"/>
            </a:xfrm>
            <a:custGeom>
              <a:avLst/>
              <a:gdLst/>
              <a:ahLst/>
              <a:cxnLst/>
              <a:rect l="l" t="t" r="r" b="b"/>
              <a:pathLst>
                <a:path w="6359525" h="9843135">
                  <a:moveTo>
                    <a:pt x="6359361" y="0"/>
                  </a:moveTo>
                  <a:lnTo>
                    <a:pt x="0" y="0"/>
                  </a:lnTo>
                  <a:lnTo>
                    <a:pt x="0" y="9842680"/>
                  </a:lnTo>
                  <a:lnTo>
                    <a:pt x="6359361" y="9842680"/>
                  </a:lnTo>
                  <a:lnTo>
                    <a:pt x="63593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2493821" y="2876773"/>
            <a:ext cx="12941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4BB34B"/>
                </a:solidFill>
                <a:latin typeface="Arial"/>
                <a:cs typeface="Arial"/>
              </a:rPr>
              <a:t>List</a:t>
            </a:r>
            <a:r>
              <a:rPr dirty="0" sz="1600" spc="-85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4BB34B"/>
                </a:solidFill>
                <a:latin typeface="Arial"/>
                <a:cs typeface="Arial"/>
              </a:rPr>
              <a:t>of</a:t>
            </a:r>
            <a:r>
              <a:rPr dirty="0" sz="1600" spc="80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4BB34B"/>
                </a:solidFill>
                <a:latin typeface="Arial"/>
                <a:cs typeface="Arial"/>
              </a:rPr>
              <a:t>Tables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4376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7747481" y="12702413"/>
            <a:ext cx="516890" cy="18542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b="1">
                <a:latin typeface="Arial"/>
                <a:cs typeface="Arial"/>
              </a:rPr>
              <a:t>iv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|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2462189" y="3504045"/>
          <a:ext cx="5767070" cy="3689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0075"/>
                <a:gridCol w="4659630"/>
                <a:gridCol w="431800"/>
              </a:tblGrid>
              <a:tr h="227329">
                <a:tc>
                  <a:txBody>
                    <a:bodyPr/>
                    <a:lstStyle/>
                    <a:p>
                      <a:pPr marL="31750">
                        <a:lnSpc>
                          <a:spcPts val="1235"/>
                        </a:lnSpc>
                        <a:spcBef>
                          <a:spcPts val="459"/>
                        </a:spcBef>
                      </a:pPr>
                      <a:r>
                        <a:rPr dirty="0" sz="1050" spc="-25">
                          <a:latin typeface="Trebuchet MS"/>
                          <a:cs typeface="Trebuchet MS"/>
                        </a:rPr>
                        <a:t>Table</a:t>
                      </a:r>
                      <a:r>
                        <a:rPr dirty="0" sz="105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25">
                          <a:latin typeface="Trebuchet MS"/>
                          <a:cs typeface="Trebuchet MS"/>
                        </a:rPr>
                        <a:t>1: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58419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235"/>
                        </a:lnSpc>
                        <a:spcBef>
                          <a:spcPts val="459"/>
                        </a:spcBef>
                      </a:pPr>
                      <a:r>
                        <a:rPr dirty="0" sz="1050" spc="-55">
                          <a:latin typeface="Trebuchet MS"/>
                          <a:cs typeface="Trebuchet MS"/>
                        </a:rPr>
                        <a:t>Fees</a:t>
                      </a:r>
                      <a:r>
                        <a:rPr dirty="0" sz="105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30">
                          <a:latin typeface="Trebuchet MS"/>
                          <a:cs typeface="Trebuchet MS"/>
                        </a:rPr>
                        <a:t>arrears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>
                          <a:latin typeface="Trebuchet MS"/>
                          <a:cs typeface="Trebuchet MS"/>
                        </a:rPr>
                        <a:t>as</a:t>
                      </a:r>
                      <a:r>
                        <a:rPr dirty="0" sz="1050" spc="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dirty="0" sz="1050" spc="-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20">
                          <a:latin typeface="Trebuchet MS"/>
                          <a:cs typeface="Trebuchet MS"/>
                        </a:rPr>
                        <a:t>31st</a:t>
                      </a:r>
                      <a:r>
                        <a:rPr dirty="0" sz="1050" spc="-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25">
                          <a:latin typeface="Trebuchet MS"/>
                          <a:cs typeface="Trebuchet MS"/>
                        </a:rPr>
                        <a:t>December</a:t>
                      </a:r>
                      <a:r>
                        <a:rPr dirty="0" sz="1050" spc="-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2022.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58419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235"/>
                        </a:lnSpc>
                        <a:spcBef>
                          <a:spcPts val="459"/>
                        </a:spcBef>
                      </a:pPr>
                      <a:r>
                        <a:rPr dirty="0" sz="1050" spc="-5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1050" spc="-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>
                          <a:latin typeface="Trebuchet MS"/>
                          <a:cs typeface="Trebuchet MS"/>
                        </a:rPr>
                        <a:t>3</a:t>
                      </a:r>
                      <a:r>
                        <a:rPr dirty="0" sz="1050" spc="-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50">
                          <a:latin typeface="Trebuchet MS"/>
                          <a:cs typeface="Trebuchet MS"/>
                        </a:rPr>
                        <a:t>-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58419">
                    <a:solidFill>
                      <a:srgbClr val="FFFFFF"/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31750">
                        <a:lnSpc>
                          <a:spcPts val="1145"/>
                        </a:lnSpc>
                      </a:pPr>
                      <a:r>
                        <a:rPr dirty="0" sz="1050" spc="-120" i="1">
                          <a:latin typeface="Trebuchet MS"/>
                          <a:cs typeface="Trebuchet MS"/>
                        </a:rPr>
                        <a:t>Table</a:t>
                      </a:r>
                      <a:r>
                        <a:rPr dirty="0" sz="1050" spc="15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25" i="1">
                          <a:latin typeface="Trebuchet MS"/>
                          <a:cs typeface="Trebuchet MS"/>
                        </a:rPr>
                        <a:t>2: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45"/>
                        </a:lnSpc>
                      </a:pPr>
                      <a:r>
                        <a:rPr dirty="0" sz="1050" spc="-85" i="1">
                          <a:latin typeface="Trebuchet MS"/>
                          <a:cs typeface="Trebuchet MS"/>
                        </a:rPr>
                        <a:t>School</a:t>
                      </a:r>
                      <a:r>
                        <a:rPr dirty="0" sz="1050" spc="-75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90" i="1">
                          <a:latin typeface="Trebuchet MS"/>
                          <a:cs typeface="Trebuchet MS"/>
                        </a:rPr>
                        <a:t>Admission</a:t>
                      </a:r>
                      <a:r>
                        <a:rPr dirty="0" sz="1050" spc="10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80" i="1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1050" spc="25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100" i="1">
                          <a:latin typeface="Trebuchet MS"/>
                          <a:cs typeface="Trebuchet MS"/>
                        </a:rPr>
                        <a:t>Enrollment</a:t>
                      </a:r>
                      <a:r>
                        <a:rPr dirty="0" sz="1050" spc="10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75" i="1">
                          <a:latin typeface="Trebuchet MS"/>
                          <a:cs typeface="Trebuchet MS"/>
                        </a:rPr>
                        <a:t>During</a:t>
                      </a:r>
                      <a:r>
                        <a:rPr dirty="0" sz="1050" spc="25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35" i="1">
                          <a:latin typeface="Trebuchet MS"/>
                          <a:cs typeface="Trebuchet MS"/>
                        </a:rPr>
                        <a:t>2018-</a:t>
                      </a:r>
                      <a:r>
                        <a:rPr dirty="0" sz="1050" i="1">
                          <a:latin typeface="Trebuchet MS"/>
                          <a:cs typeface="Trebuchet MS"/>
                        </a:rPr>
                        <a:t>2022</a:t>
                      </a:r>
                      <a:r>
                        <a:rPr dirty="0" sz="1050" spc="25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100" i="1">
                          <a:latin typeface="Trebuchet MS"/>
                          <a:cs typeface="Trebuchet MS"/>
                        </a:rPr>
                        <a:t>Plan</a:t>
                      </a:r>
                      <a:r>
                        <a:rPr dirty="0" sz="1050" spc="25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100" i="1">
                          <a:latin typeface="Trebuchet MS"/>
                          <a:cs typeface="Trebuchet MS"/>
                        </a:rPr>
                        <a:t>Implementation</a:t>
                      </a:r>
                      <a:r>
                        <a:rPr dirty="0" sz="1050" spc="20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10" i="1">
                          <a:latin typeface="Trebuchet MS"/>
                          <a:cs typeface="Trebuchet MS"/>
                        </a:rPr>
                        <a:t>Period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145"/>
                        </a:lnSpc>
                      </a:pPr>
                      <a:r>
                        <a:rPr dirty="0" sz="1050" spc="-5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1050" spc="-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>
                          <a:latin typeface="Trebuchet MS"/>
                          <a:cs typeface="Trebuchet MS"/>
                        </a:rPr>
                        <a:t>4</a:t>
                      </a:r>
                      <a:r>
                        <a:rPr dirty="0" sz="1050" spc="-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50">
                          <a:latin typeface="Trebuchet MS"/>
                          <a:cs typeface="Trebuchet MS"/>
                        </a:rPr>
                        <a:t>-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34925">
                        <a:lnSpc>
                          <a:spcPts val="1140"/>
                        </a:lnSpc>
                      </a:pPr>
                      <a:r>
                        <a:rPr dirty="0" sz="1050" spc="-25">
                          <a:latin typeface="Trebuchet MS"/>
                          <a:cs typeface="Trebuchet MS"/>
                        </a:rPr>
                        <a:t>Table</a:t>
                      </a:r>
                      <a:r>
                        <a:rPr dirty="0" sz="105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25">
                          <a:latin typeface="Trebuchet MS"/>
                          <a:cs typeface="Trebuchet MS"/>
                        </a:rPr>
                        <a:t>3: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140"/>
                        </a:lnSpc>
                      </a:pPr>
                      <a:r>
                        <a:rPr dirty="0" sz="1050">
                          <a:latin typeface="Trebuchet MS"/>
                          <a:cs typeface="Trebuchet MS"/>
                        </a:rPr>
                        <a:t>KCSE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60">
                          <a:latin typeface="Trebuchet MS"/>
                          <a:cs typeface="Trebuchet MS"/>
                        </a:rPr>
                        <a:t>Performance</a:t>
                      </a:r>
                      <a:r>
                        <a:rPr dirty="0" sz="1050" spc="-1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50">
                          <a:latin typeface="Trebuchet MS"/>
                          <a:cs typeface="Trebuchet MS"/>
                        </a:rPr>
                        <a:t>Trends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40">
                          <a:latin typeface="Trebuchet MS"/>
                          <a:cs typeface="Trebuchet MS"/>
                        </a:rPr>
                        <a:t>during</a:t>
                      </a:r>
                      <a:r>
                        <a:rPr dirty="0" sz="105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70">
                          <a:latin typeface="Trebuchet MS"/>
                          <a:cs typeface="Trebuchet MS"/>
                        </a:rPr>
                        <a:t>Plan</a:t>
                      </a:r>
                      <a:r>
                        <a:rPr dirty="0" sz="1050" spc="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70">
                          <a:latin typeface="Trebuchet MS"/>
                          <a:cs typeface="Trebuchet MS"/>
                        </a:rPr>
                        <a:t>Implementation</a:t>
                      </a:r>
                      <a:r>
                        <a:rPr dirty="0" sz="105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35">
                          <a:latin typeface="Trebuchet MS"/>
                          <a:cs typeface="Trebuchet MS"/>
                        </a:rPr>
                        <a:t>Period</a:t>
                      </a:r>
                      <a:r>
                        <a:rPr dirty="0" sz="105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(2018</a:t>
                      </a:r>
                      <a:r>
                        <a:rPr dirty="0" sz="1050" spc="5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140"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dirty="0" sz="105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2022)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140"/>
                        </a:lnSpc>
                      </a:pPr>
                      <a:r>
                        <a:rPr dirty="0" sz="1050" spc="-5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1050" spc="-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>
                          <a:latin typeface="Trebuchet MS"/>
                          <a:cs typeface="Trebuchet MS"/>
                        </a:rPr>
                        <a:t>5</a:t>
                      </a:r>
                      <a:r>
                        <a:rPr dirty="0" sz="1050" spc="-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50">
                          <a:latin typeface="Trebuchet MS"/>
                          <a:cs typeface="Trebuchet MS"/>
                        </a:rPr>
                        <a:t>-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31750">
                        <a:lnSpc>
                          <a:spcPts val="1145"/>
                        </a:lnSpc>
                      </a:pPr>
                      <a:r>
                        <a:rPr dirty="0" sz="1050" spc="-90">
                          <a:latin typeface="Trebuchet MS"/>
                          <a:cs typeface="Trebuchet MS"/>
                        </a:rPr>
                        <a:t>Table</a:t>
                      </a:r>
                      <a:r>
                        <a:rPr dirty="0" sz="1050" spc="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25">
                          <a:latin typeface="Trebuchet MS"/>
                          <a:cs typeface="Trebuchet MS"/>
                        </a:rPr>
                        <a:t>4: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145"/>
                        </a:lnSpc>
                      </a:pPr>
                      <a:r>
                        <a:rPr dirty="0" sz="1050">
                          <a:latin typeface="Trebuchet MS"/>
                          <a:cs typeface="Trebuchet MS"/>
                        </a:rPr>
                        <a:t>No.</a:t>
                      </a:r>
                      <a:r>
                        <a:rPr dirty="0" sz="1050" spc="-1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45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05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45">
                          <a:latin typeface="Trebuchet MS"/>
                          <a:cs typeface="Trebuchet MS"/>
                        </a:rPr>
                        <a:t>Students</a:t>
                      </a:r>
                      <a:r>
                        <a:rPr dirty="0" sz="10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65">
                          <a:latin typeface="Trebuchet MS"/>
                          <a:cs typeface="Trebuchet MS"/>
                        </a:rPr>
                        <a:t>by</a:t>
                      </a:r>
                      <a:r>
                        <a:rPr dirty="0" sz="105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>
                          <a:latin typeface="Trebuchet MS"/>
                          <a:cs typeface="Trebuchet MS"/>
                        </a:rPr>
                        <a:t>KCSE</a:t>
                      </a:r>
                      <a:r>
                        <a:rPr dirty="0" sz="105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25">
                          <a:latin typeface="Trebuchet MS"/>
                          <a:cs typeface="Trebuchet MS"/>
                        </a:rPr>
                        <a:t>Mean</a:t>
                      </a:r>
                      <a:r>
                        <a:rPr dirty="0" sz="10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25">
                          <a:latin typeface="Trebuchet MS"/>
                          <a:cs typeface="Trebuchet MS"/>
                        </a:rPr>
                        <a:t>Grade</a:t>
                      </a:r>
                      <a:r>
                        <a:rPr dirty="0" sz="105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60">
                          <a:latin typeface="Trebuchet MS"/>
                          <a:cs typeface="Trebuchet MS"/>
                        </a:rPr>
                        <a:t>between</a:t>
                      </a:r>
                      <a:r>
                        <a:rPr dirty="0" sz="105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25">
                          <a:latin typeface="Trebuchet MS"/>
                          <a:cs typeface="Trebuchet MS"/>
                        </a:rPr>
                        <a:t>2018</a:t>
                      </a:r>
                      <a:r>
                        <a:rPr dirty="0" sz="1050" spc="-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5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1050" spc="-114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20">
                          <a:latin typeface="Trebuchet MS"/>
                          <a:cs typeface="Trebuchet MS"/>
                        </a:rPr>
                        <a:t>2022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145"/>
                        </a:lnSpc>
                      </a:pPr>
                      <a:r>
                        <a:rPr dirty="0" sz="1050" spc="-5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1050" spc="-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>
                          <a:latin typeface="Trebuchet MS"/>
                          <a:cs typeface="Trebuchet MS"/>
                        </a:rPr>
                        <a:t>6</a:t>
                      </a:r>
                      <a:r>
                        <a:rPr dirty="0" sz="1050" spc="-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50">
                          <a:latin typeface="Trebuchet MS"/>
                          <a:cs typeface="Trebuchet MS"/>
                        </a:rPr>
                        <a:t>-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31750">
                        <a:lnSpc>
                          <a:spcPts val="1145"/>
                        </a:lnSpc>
                      </a:pPr>
                      <a:r>
                        <a:rPr dirty="0" sz="1050" spc="-25">
                          <a:latin typeface="Trebuchet MS"/>
                          <a:cs typeface="Trebuchet MS"/>
                        </a:rPr>
                        <a:t>Table</a:t>
                      </a:r>
                      <a:r>
                        <a:rPr dirty="0" sz="105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25">
                          <a:latin typeface="Trebuchet MS"/>
                          <a:cs typeface="Trebuchet MS"/>
                        </a:rPr>
                        <a:t>5: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145"/>
                        </a:lnSpc>
                      </a:pPr>
                      <a:r>
                        <a:rPr dirty="0" sz="1050" spc="-20">
                          <a:latin typeface="Trebuchet MS"/>
                          <a:cs typeface="Trebuchet MS"/>
                        </a:rPr>
                        <a:t>Deputy </a:t>
                      </a:r>
                      <a:r>
                        <a:rPr dirty="0" sz="1050" spc="-55">
                          <a:latin typeface="Trebuchet MS"/>
                          <a:cs typeface="Trebuchet MS"/>
                        </a:rPr>
                        <a:t>Principals</a:t>
                      </a:r>
                      <a:r>
                        <a:rPr dirty="0" sz="105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65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1050" spc="-20">
                          <a:latin typeface="Trebuchet MS"/>
                          <a:cs typeface="Trebuchet MS"/>
                        </a:rPr>
                        <a:t> Senior</a:t>
                      </a:r>
                      <a:r>
                        <a:rPr dirty="0" sz="105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25">
                          <a:latin typeface="Trebuchet MS"/>
                          <a:cs typeface="Trebuchet MS"/>
                        </a:rPr>
                        <a:t>Masters</a:t>
                      </a:r>
                      <a:r>
                        <a:rPr dirty="0" sz="105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55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05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40">
                          <a:latin typeface="Trebuchet MS"/>
                          <a:cs typeface="Trebuchet MS"/>
                        </a:rPr>
                        <a:t>Secondary</a:t>
                      </a:r>
                      <a:r>
                        <a:rPr dirty="0" sz="105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25">
                          <a:latin typeface="Trebuchet MS"/>
                          <a:cs typeface="Trebuchet MS"/>
                        </a:rPr>
                        <a:t>Schools</a:t>
                      </a:r>
                      <a:r>
                        <a:rPr dirty="0" sz="105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50">
                          <a:latin typeface="Trebuchet MS"/>
                          <a:cs typeface="Trebuchet MS"/>
                        </a:rPr>
                        <a:t>as</a:t>
                      </a:r>
                      <a:r>
                        <a:rPr dirty="0" sz="105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35">
                          <a:latin typeface="Trebuchet MS"/>
                          <a:cs typeface="Trebuchet MS"/>
                        </a:rPr>
                        <a:t>per</a:t>
                      </a:r>
                      <a:r>
                        <a:rPr dirty="0" sz="1050" spc="-20">
                          <a:latin typeface="Trebuchet MS"/>
                          <a:cs typeface="Trebuchet MS"/>
                        </a:rPr>
                        <a:t> CBE.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145"/>
                        </a:lnSpc>
                      </a:pPr>
                      <a:r>
                        <a:rPr dirty="0" sz="1050" spc="-5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1050" spc="-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>
                          <a:latin typeface="Trebuchet MS"/>
                          <a:cs typeface="Trebuchet MS"/>
                        </a:rPr>
                        <a:t>7</a:t>
                      </a:r>
                      <a:r>
                        <a:rPr dirty="0" sz="1050" spc="-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50">
                          <a:latin typeface="Trebuchet MS"/>
                          <a:cs typeface="Trebuchet MS"/>
                        </a:rPr>
                        <a:t>-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31750">
                        <a:lnSpc>
                          <a:spcPts val="1145"/>
                        </a:lnSpc>
                      </a:pPr>
                      <a:r>
                        <a:rPr dirty="0" sz="1050" spc="-25">
                          <a:latin typeface="Trebuchet MS"/>
                          <a:cs typeface="Trebuchet MS"/>
                        </a:rPr>
                        <a:t>Table</a:t>
                      </a:r>
                      <a:r>
                        <a:rPr dirty="0" sz="105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25">
                          <a:latin typeface="Trebuchet MS"/>
                          <a:cs typeface="Trebuchet MS"/>
                        </a:rPr>
                        <a:t>6: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145"/>
                        </a:lnSpc>
                      </a:pPr>
                      <a:r>
                        <a:rPr dirty="0" sz="1050" spc="-25">
                          <a:latin typeface="Trebuchet MS"/>
                          <a:cs typeface="Trebuchet MS"/>
                        </a:rPr>
                        <a:t>Curriculum</a:t>
                      </a:r>
                      <a:r>
                        <a:rPr dirty="0" sz="10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50">
                          <a:latin typeface="Trebuchet MS"/>
                          <a:cs typeface="Trebuchet MS"/>
                        </a:rPr>
                        <a:t>Based</a:t>
                      </a:r>
                      <a:r>
                        <a:rPr dirty="0" sz="10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60">
                          <a:latin typeface="Trebuchet MS"/>
                          <a:cs typeface="Trebuchet MS"/>
                        </a:rPr>
                        <a:t>Establishment</a:t>
                      </a:r>
                      <a:r>
                        <a:rPr dirty="0" sz="105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35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dirty="0" sz="10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20">
                          <a:latin typeface="Trebuchet MS"/>
                          <a:cs typeface="Trebuchet MS"/>
                        </a:rPr>
                        <a:t>Senior</a:t>
                      </a:r>
                      <a:r>
                        <a:rPr dirty="0" sz="105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45">
                          <a:latin typeface="Trebuchet MS"/>
                          <a:cs typeface="Trebuchet MS"/>
                        </a:rPr>
                        <a:t>Master/Mistress</a:t>
                      </a:r>
                      <a:r>
                        <a:rPr dirty="0" sz="105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55">
                          <a:latin typeface="Trebuchet MS"/>
                          <a:cs typeface="Trebuchet MS"/>
                        </a:rPr>
                        <a:t>as</a:t>
                      </a:r>
                      <a:r>
                        <a:rPr dirty="0" sz="105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80"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dirty="0" sz="10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25">
                          <a:latin typeface="Trebuchet MS"/>
                          <a:cs typeface="Trebuchet MS"/>
                        </a:rPr>
                        <a:t>December</a:t>
                      </a:r>
                      <a:r>
                        <a:rPr dirty="0" sz="105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20">
                          <a:latin typeface="Trebuchet MS"/>
                          <a:cs typeface="Trebuchet MS"/>
                        </a:rPr>
                        <a:t>2022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145"/>
                        </a:lnSpc>
                      </a:pPr>
                      <a:r>
                        <a:rPr dirty="0" sz="1050" spc="-5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1050" spc="-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>
                          <a:latin typeface="Trebuchet MS"/>
                          <a:cs typeface="Trebuchet MS"/>
                        </a:rPr>
                        <a:t>8</a:t>
                      </a:r>
                      <a:r>
                        <a:rPr dirty="0" sz="1050" spc="-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50">
                          <a:latin typeface="Trebuchet MS"/>
                          <a:cs typeface="Trebuchet MS"/>
                        </a:rPr>
                        <a:t>-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marL="31750">
                        <a:lnSpc>
                          <a:spcPts val="1160"/>
                        </a:lnSpc>
                      </a:pPr>
                      <a:r>
                        <a:rPr dirty="0" sz="1050" spc="-25">
                          <a:latin typeface="Trebuchet MS"/>
                          <a:cs typeface="Trebuchet MS"/>
                        </a:rPr>
                        <a:t>Table</a:t>
                      </a:r>
                      <a:r>
                        <a:rPr dirty="0" sz="105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25">
                          <a:latin typeface="Trebuchet MS"/>
                          <a:cs typeface="Trebuchet MS"/>
                        </a:rPr>
                        <a:t>7: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31750">
                        <a:lnSpc>
                          <a:spcPts val="1245"/>
                        </a:lnSpc>
                      </a:pPr>
                      <a:r>
                        <a:rPr dirty="0" sz="1050" spc="-25">
                          <a:latin typeface="Trebuchet MS"/>
                          <a:cs typeface="Trebuchet MS"/>
                        </a:rPr>
                        <a:t>Table</a:t>
                      </a:r>
                      <a:r>
                        <a:rPr dirty="0" sz="105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25">
                          <a:latin typeface="Trebuchet MS"/>
                          <a:cs typeface="Trebuchet MS"/>
                        </a:rPr>
                        <a:t>8: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160"/>
                        </a:lnSpc>
                      </a:pPr>
                      <a:r>
                        <a:rPr dirty="0" sz="1050">
                          <a:latin typeface="Trebuchet MS"/>
                          <a:cs typeface="Trebuchet MS"/>
                        </a:rPr>
                        <a:t>CBE</a:t>
                      </a:r>
                      <a:r>
                        <a:rPr dirty="0" sz="105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35">
                          <a:latin typeface="Trebuchet MS"/>
                          <a:cs typeface="Trebuchet MS"/>
                        </a:rPr>
                        <a:t>per</a:t>
                      </a:r>
                      <a:r>
                        <a:rPr dirty="0" sz="105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40">
                          <a:latin typeface="Trebuchet MS"/>
                          <a:cs typeface="Trebuchet MS"/>
                        </a:rPr>
                        <a:t>Department</a:t>
                      </a:r>
                      <a:r>
                        <a:rPr dirty="0" sz="105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55">
                          <a:latin typeface="Trebuchet MS"/>
                          <a:cs typeface="Trebuchet MS"/>
                        </a:rPr>
                        <a:t>by</a:t>
                      </a:r>
                      <a:r>
                        <a:rPr dirty="0" sz="105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No.</a:t>
                      </a:r>
                      <a:r>
                        <a:rPr dirty="0" sz="1050" spc="-1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45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05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90">
                          <a:latin typeface="Trebuchet MS"/>
                          <a:cs typeface="Trebuchet MS"/>
                        </a:rPr>
                        <a:t>Staff</a:t>
                      </a:r>
                      <a:r>
                        <a:rPr dirty="0" sz="105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60">
                          <a:latin typeface="Trebuchet MS"/>
                          <a:cs typeface="Trebuchet MS"/>
                        </a:rPr>
                        <a:t>be</a:t>
                      </a:r>
                      <a:r>
                        <a:rPr dirty="0" sz="105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35">
                          <a:latin typeface="Trebuchet MS"/>
                          <a:cs typeface="Trebuchet MS"/>
                        </a:rPr>
                        <a:t>Department</a:t>
                      </a:r>
                      <a:r>
                        <a:rPr dirty="0" sz="10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(Current</a:t>
                      </a:r>
                      <a:r>
                        <a:rPr dirty="0" sz="105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7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105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Projected)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44450" marR="516255" indent="34290">
                        <a:lnSpc>
                          <a:spcPts val="1250"/>
                        </a:lnSpc>
                      </a:pPr>
                      <a:r>
                        <a:rPr dirty="0" sz="1050" spc="-60">
                          <a:latin typeface="Trebuchet MS"/>
                          <a:cs typeface="Trebuchet MS"/>
                        </a:rPr>
                        <a:t>Teachers</a:t>
                      </a:r>
                      <a:r>
                        <a:rPr dirty="0" sz="105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20"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dirty="0" sz="1050" spc="-1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>
                          <a:latin typeface="Trebuchet MS"/>
                          <a:cs typeface="Trebuchet MS"/>
                        </a:rPr>
                        <a:t>TP</a:t>
                      </a:r>
                      <a:r>
                        <a:rPr dirty="0" sz="105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50">
                          <a:latin typeface="Trebuchet MS"/>
                          <a:cs typeface="Trebuchet MS"/>
                        </a:rPr>
                        <a:t>received</a:t>
                      </a:r>
                      <a:r>
                        <a:rPr dirty="0" sz="105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65">
                          <a:latin typeface="Trebuchet MS"/>
                          <a:cs typeface="Trebuchet MS"/>
                        </a:rPr>
                        <a:t>by</a:t>
                      </a:r>
                      <a:r>
                        <a:rPr dirty="0" sz="105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65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25">
                          <a:latin typeface="Trebuchet MS"/>
                          <a:cs typeface="Trebuchet MS"/>
                        </a:rPr>
                        <a:t>school</a:t>
                      </a:r>
                      <a:r>
                        <a:rPr dirty="0" sz="105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35">
                          <a:latin typeface="Trebuchet MS"/>
                          <a:cs typeface="Trebuchet MS"/>
                        </a:rPr>
                        <a:t>per</a:t>
                      </a:r>
                      <a:r>
                        <a:rPr dirty="0" sz="105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55">
                          <a:latin typeface="Trebuchet MS"/>
                          <a:cs typeface="Trebuchet MS"/>
                        </a:rPr>
                        <a:t>year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65">
                          <a:latin typeface="Trebuchet MS"/>
                          <a:cs typeface="Trebuchet MS"/>
                        </a:rPr>
                        <a:t>by</a:t>
                      </a:r>
                      <a:r>
                        <a:rPr dirty="0" sz="105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50">
                          <a:latin typeface="Trebuchet MS"/>
                          <a:cs typeface="Trebuchet MS"/>
                        </a:rPr>
                        <a:t>their</a:t>
                      </a:r>
                      <a:r>
                        <a:rPr dirty="0" sz="105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30">
                          <a:latin typeface="Trebuchet MS"/>
                          <a:cs typeface="Trebuchet MS"/>
                        </a:rPr>
                        <a:t>origins </a:t>
                      </a:r>
                      <a:r>
                        <a:rPr dirty="0" sz="1050" spc="-50">
                          <a:latin typeface="Trebuchet MS"/>
                          <a:cs typeface="Trebuchet MS"/>
                        </a:rPr>
                        <a:t>(names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25"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dirty="0" sz="1050" spc="-20">
                          <a:latin typeface="Trebuchet MS"/>
                          <a:cs typeface="Trebuchet MS"/>
                        </a:rPr>
                        <a:t>universities/colleges)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1175"/>
                        </a:lnSpc>
                      </a:pPr>
                      <a:r>
                        <a:rPr dirty="0" sz="1050" spc="-5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1050" spc="-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>
                          <a:latin typeface="Trebuchet MS"/>
                          <a:cs typeface="Trebuchet MS"/>
                        </a:rPr>
                        <a:t>9</a:t>
                      </a:r>
                      <a:r>
                        <a:rPr dirty="0" sz="1050" spc="-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50">
                          <a:latin typeface="Trebuchet MS"/>
                          <a:cs typeface="Trebuchet MS"/>
                        </a:rPr>
                        <a:t>-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07314">
                        <a:lnSpc>
                          <a:spcPts val="1230"/>
                        </a:lnSpc>
                      </a:pPr>
                      <a:r>
                        <a:rPr dirty="0" sz="1050" spc="-5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1050" spc="-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10</a:t>
                      </a:r>
                      <a:r>
                        <a:rPr dirty="0" sz="1050" spc="-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50">
                          <a:latin typeface="Trebuchet MS"/>
                          <a:cs typeface="Trebuchet MS"/>
                        </a:rPr>
                        <a:t>-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31750">
                        <a:lnSpc>
                          <a:spcPts val="1145"/>
                        </a:lnSpc>
                      </a:pPr>
                      <a:r>
                        <a:rPr dirty="0" sz="1050" spc="-25">
                          <a:latin typeface="Trebuchet MS"/>
                          <a:cs typeface="Trebuchet MS"/>
                        </a:rPr>
                        <a:t>Table</a:t>
                      </a:r>
                      <a:r>
                        <a:rPr dirty="0" sz="105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50">
                          <a:latin typeface="Trebuchet MS"/>
                          <a:cs typeface="Trebuchet MS"/>
                        </a:rPr>
                        <a:t>9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145"/>
                        </a:lnSpc>
                      </a:pPr>
                      <a:r>
                        <a:rPr dirty="0" sz="1050" spc="-40">
                          <a:latin typeface="Trebuchet MS"/>
                          <a:cs typeface="Trebuchet MS"/>
                        </a:rPr>
                        <a:t>Actual</a:t>
                      </a:r>
                      <a:r>
                        <a:rPr dirty="0" sz="1050" spc="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65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1050" spc="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60">
                          <a:latin typeface="Trebuchet MS"/>
                          <a:cs typeface="Trebuchet MS"/>
                        </a:rPr>
                        <a:t>Projected</a:t>
                      </a:r>
                      <a:r>
                        <a:rPr dirty="0" sz="1050" spc="-1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>
                          <a:latin typeface="Trebuchet MS"/>
                          <a:cs typeface="Trebuchet MS"/>
                        </a:rPr>
                        <a:t>TSC</a:t>
                      </a:r>
                      <a:r>
                        <a:rPr dirty="0" sz="1050" spc="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45">
                          <a:latin typeface="Trebuchet MS"/>
                          <a:cs typeface="Trebuchet MS"/>
                        </a:rPr>
                        <a:t>Intern</a:t>
                      </a:r>
                      <a:r>
                        <a:rPr dirty="0" sz="1050" spc="-1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65">
                          <a:latin typeface="Trebuchet MS"/>
                          <a:cs typeface="Trebuchet MS"/>
                        </a:rPr>
                        <a:t>Teachers</a:t>
                      </a:r>
                      <a:r>
                        <a:rPr dirty="0" sz="105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65">
                          <a:latin typeface="Trebuchet MS"/>
                          <a:cs typeface="Trebuchet MS"/>
                        </a:rPr>
                        <a:t>by</a:t>
                      </a:r>
                      <a:r>
                        <a:rPr dirty="0" sz="1050" spc="-1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20">
                          <a:latin typeface="Trebuchet MS"/>
                          <a:cs typeface="Trebuchet MS"/>
                        </a:rPr>
                        <a:t>Year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145"/>
                        </a:lnSpc>
                      </a:pPr>
                      <a:r>
                        <a:rPr dirty="0" sz="1050" spc="-5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1050" spc="-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11</a:t>
                      </a:r>
                      <a:r>
                        <a:rPr dirty="0" sz="1050" spc="-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50">
                          <a:latin typeface="Trebuchet MS"/>
                          <a:cs typeface="Trebuchet MS"/>
                        </a:rPr>
                        <a:t>-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473709">
                <a:tc>
                  <a:txBody>
                    <a:bodyPr/>
                    <a:lstStyle/>
                    <a:p>
                      <a:pPr marL="31750">
                        <a:lnSpc>
                          <a:spcPts val="1160"/>
                        </a:lnSpc>
                      </a:pPr>
                      <a:r>
                        <a:rPr dirty="0" sz="1050" spc="-25">
                          <a:latin typeface="Trebuchet MS"/>
                          <a:cs typeface="Trebuchet MS"/>
                        </a:rPr>
                        <a:t>Table</a:t>
                      </a:r>
                      <a:r>
                        <a:rPr dirty="0" sz="105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25">
                          <a:latin typeface="Trebuchet MS"/>
                          <a:cs typeface="Trebuchet MS"/>
                        </a:rPr>
                        <a:t>10: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31750">
                        <a:lnSpc>
                          <a:spcPts val="1245"/>
                        </a:lnSpc>
                      </a:pPr>
                      <a:r>
                        <a:rPr dirty="0" sz="1050" spc="-25">
                          <a:latin typeface="Trebuchet MS"/>
                          <a:cs typeface="Trebuchet MS"/>
                        </a:rPr>
                        <a:t>Table</a:t>
                      </a:r>
                      <a:r>
                        <a:rPr dirty="0" sz="105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25">
                          <a:latin typeface="Trebuchet MS"/>
                          <a:cs typeface="Trebuchet MS"/>
                        </a:rPr>
                        <a:t>11: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160"/>
                        </a:lnSpc>
                      </a:pPr>
                      <a:r>
                        <a:rPr dirty="0" sz="1050" spc="-60">
                          <a:latin typeface="Trebuchet MS"/>
                          <a:cs typeface="Trebuchet MS"/>
                        </a:rPr>
                        <a:t>Project</a:t>
                      </a:r>
                      <a:r>
                        <a:rPr dirty="0" sz="105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40">
                          <a:latin typeface="Trebuchet MS"/>
                          <a:cs typeface="Trebuchet MS"/>
                        </a:rPr>
                        <a:t>Enrolment</a:t>
                      </a:r>
                      <a:r>
                        <a:rPr dirty="0" sz="105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vs</a:t>
                      </a:r>
                      <a:r>
                        <a:rPr dirty="0" sz="1050" spc="-25">
                          <a:latin typeface="Trebuchet MS"/>
                          <a:cs typeface="Trebuchet MS"/>
                        </a:rPr>
                        <a:t> Classes</a:t>
                      </a:r>
                      <a:r>
                        <a:rPr dirty="0" sz="1050" spc="-35">
                          <a:latin typeface="Trebuchet MS"/>
                          <a:cs typeface="Trebuchet MS"/>
                        </a:rPr>
                        <a:t> Expansion</a:t>
                      </a:r>
                      <a:r>
                        <a:rPr dirty="0" sz="105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>
                          <a:latin typeface="Trebuchet MS"/>
                          <a:cs typeface="Trebuchet MS"/>
                        </a:rPr>
                        <a:t>Needs</a:t>
                      </a:r>
                      <a:r>
                        <a:rPr dirty="0" sz="105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60">
                          <a:latin typeface="Trebuchet MS"/>
                          <a:cs typeface="Trebuchet MS"/>
                        </a:rPr>
                        <a:t>between</a:t>
                      </a:r>
                      <a:r>
                        <a:rPr dirty="0" sz="105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25">
                          <a:latin typeface="Trebuchet MS"/>
                          <a:cs typeface="Trebuchet MS"/>
                        </a:rPr>
                        <a:t>2023</a:t>
                      </a:r>
                      <a:r>
                        <a:rPr dirty="0" sz="1050" spc="-1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105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20">
                          <a:latin typeface="Trebuchet MS"/>
                          <a:cs typeface="Trebuchet MS"/>
                        </a:rPr>
                        <a:t>2027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58419" marR="213360" indent="-3810">
                        <a:lnSpc>
                          <a:spcPts val="1250"/>
                        </a:lnSpc>
                      </a:pPr>
                      <a:r>
                        <a:rPr dirty="0" sz="1050" spc="-40">
                          <a:latin typeface="Trebuchet MS"/>
                          <a:cs typeface="Trebuchet MS"/>
                        </a:rPr>
                        <a:t>Actual</a:t>
                      </a:r>
                      <a:r>
                        <a:rPr dirty="0" sz="105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vs</a:t>
                      </a:r>
                      <a:r>
                        <a:rPr dirty="0" sz="105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55">
                          <a:latin typeface="Trebuchet MS"/>
                          <a:cs typeface="Trebuchet MS"/>
                        </a:rPr>
                        <a:t>Projected</a:t>
                      </a:r>
                      <a:r>
                        <a:rPr dirty="0" sz="105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35">
                          <a:latin typeface="Trebuchet MS"/>
                          <a:cs typeface="Trebuchet MS"/>
                        </a:rPr>
                        <a:t>MSS,</a:t>
                      </a:r>
                      <a:r>
                        <a:rPr dirty="0" sz="1050" spc="-1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30">
                          <a:latin typeface="Trebuchet MS"/>
                          <a:cs typeface="Trebuchet MS"/>
                        </a:rPr>
                        <a:t>Total</a:t>
                      </a:r>
                      <a:r>
                        <a:rPr dirty="0" sz="105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45">
                          <a:latin typeface="Trebuchet MS"/>
                          <a:cs typeface="Trebuchet MS"/>
                        </a:rPr>
                        <a:t>Candidates</a:t>
                      </a:r>
                      <a:r>
                        <a:rPr dirty="0" sz="105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40">
                          <a:latin typeface="Trebuchet MS"/>
                          <a:cs typeface="Trebuchet MS"/>
                        </a:rPr>
                        <a:t>Enrolled</a:t>
                      </a:r>
                      <a:r>
                        <a:rPr dirty="0" sz="105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65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105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90">
                          <a:latin typeface="Trebuchet MS"/>
                          <a:cs typeface="Trebuchet MS"/>
                        </a:rPr>
                        <a:t>%</a:t>
                      </a:r>
                      <a:r>
                        <a:rPr dirty="0" sz="1050" spc="-1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50">
                          <a:latin typeface="Trebuchet MS"/>
                          <a:cs typeface="Trebuchet MS"/>
                        </a:rPr>
                        <a:t>Transition</a:t>
                      </a:r>
                      <a:r>
                        <a:rPr dirty="0" sz="105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2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dirty="0" sz="1050" spc="-18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30">
                          <a:latin typeface="Trebuchet MS"/>
                          <a:cs typeface="Trebuchet MS"/>
                        </a:rPr>
                        <a:t>Varsities 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per</a:t>
                      </a:r>
                      <a:r>
                        <a:rPr dirty="0" sz="1050" spc="-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annum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175"/>
                        </a:lnSpc>
                      </a:pPr>
                      <a:r>
                        <a:rPr dirty="0" sz="1050" spc="-5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1050" spc="-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14</a:t>
                      </a:r>
                      <a:r>
                        <a:rPr dirty="0" sz="1050" spc="-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50">
                          <a:latin typeface="Trebuchet MS"/>
                          <a:cs typeface="Trebuchet MS"/>
                        </a:rPr>
                        <a:t>-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07314">
                        <a:lnSpc>
                          <a:spcPts val="1235"/>
                        </a:lnSpc>
                        <a:spcBef>
                          <a:spcPts val="5"/>
                        </a:spcBef>
                      </a:pPr>
                      <a:r>
                        <a:rPr dirty="0" sz="1050" spc="-5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1050" spc="-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15</a:t>
                      </a:r>
                      <a:r>
                        <a:rPr dirty="0" sz="1050" spc="-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50">
                          <a:latin typeface="Trebuchet MS"/>
                          <a:cs typeface="Trebuchet MS"/>
                        </a:rPr>
                        <a:t>-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31750">
                        <a:lnSpc>
                          <a:spcPts val="1145"/>
                        </a:lnSpc>
                      </a:pPr>
                      <a:r>
                        <a:rPr dirty="0" sz="1050" spc="-25">
                          <a:latin typeface="Trebuchet MS"/>
                          <a:cs typeface="Trebuchet MS"/>
                        </a:rPr>
                        <a:t>Table</a:t>
                      </a:r>
                      <a:r>
                        <a:rPr dirty="0" sz="105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25">
                          <a:latin typeface="Trebuchet MS"/>
                          <a:cs typeface="Trebuchet MS"/>
                        </a:rPr>
                        <a:t>12: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1145"/>
                        </a:lnSpc>
                      </a:pPr>
                      <a:r>
                        <a:rPr dirty="0" sz="1050">
                          <a:latin typeface="Trebuchet MS"/>
                          <a:cs typeface="Trebuchet MS"/>
                        </a:rPr>
                        <a:t>TSC</a:t>
                      </a:r>
                      <a:r>
                        <a:rPr dirty="0" sz="1050" spc="-10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25">
                          <a:latin typeface="Trebuchet MS"/>
                          <a:cs typeface="Trebuchet MS"/>
                        </a:rPr>
                        <a:t>Approved</a:t>
                      </a:r>
                      <a:r>
                        <a:rPr dirty="0" sz="1050">
                          <a:latin typeface="Trebuchet MS"/>
                          <a:cs typeface="Trebuchet MS"/>
                        </a:rPr>
                        <a:t> CBE</a:t>
                      </a:r>
                      <a:r>
                        <a:rPr dirty="0" sz="1050" spc="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55">
                          <a:latin typeface="Trebuchet MS"/>
                          <a:cs typeface="Trebuchet MS"/>
                        </a:rPr>
                        <a:t>Establishment</a:t>
                      </a:r>
                      <a:r>
                        <a:rPr dirty="0" sz="1050" spc="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35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dirty="0" sz="1050" spc="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40">
                          <a:latin typeface="Trebuchet MS"/>
                          <a:cs typeface="Trebuchet MS"/>
                        </a:rPr>
                        <a:t>Secondary</a:t>
                      </a:r>
                      <a:r>
                        <a:rPr dirty="0" sz="1050" spc="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25">
                          <a:latin typeface="Trebuchet MS"/>
                          <a:cs typeface="Trebuchet MS"/>
                        </a:rPr>
                        <a:t>Schools</a:t>
                      </a:r>
                      <a:r>
                        <a:rPr dirty="0" sz="1050" spc="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60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dirty="0" sz="1050" spc="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Kenya.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145"/>
                        </a:lnSpc>
                      </a:pPr>
                      <a:r>
                        <a:rPr dirty="0" sz="1050" spc="-5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1050" spc="-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16</a:t>
                      </a:r>
                      <a:r>
                        <a:rPr dirty="0" sz="1050" spc="-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50">
                          <a:latin typeface="Trebuchet MS"/>
                          <a:cs typeface="Trebuchet MS"/>
                        </a:rPr>
                        <a:t>-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31750">
                        <a:lnSpc>
                          <a:spcPts val="1140"/>
                        </a:lnSpc>
                      </a:pPr>
                      <a:r>
                        <a:rPr dirty="0" sz="1050" spc="-25">
                          <a:latin typeface="Trebuchet MS"/>
                          <a:cs typeface="Trebuchet MS"/>
                        </a:rPr>
                        <a:t>Table</a:t>
                      </a:r>
                      <a:r>
                        <a:rPr dirty="0" sz="105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25">
                          <a:latin typeface="Trebuchet MS"/>
                          <a:cs typeface="Trebuchet MS"/>
                        </a:rPr>
                        <a:t>13: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140"/>
                        </a:lnSpc>
                      </a:pPr>
                      <a:r>
                        <a:rPr dirty="0" sz="1050" spc="-45">
                          <a:latin typeface="Trebuchet MS"/>
                          <a:cs typeface="Trebuchet MS"/>
                        </a:rPr>
                        <a:t>Stakeholder</a:t>
                      </a:r>
                      <a:r>
                        <a:rPr dirty="0" sz="105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65">
                          <a:latin typeface="Trebuchet MS"/>
                          <a:cs typeface="Trebuchet MS"/>
                        </a:rPr>
                        <a:t>Mapping,</a:t>
                      </a:r>
                      <a:r>
                        <a:rPr dirty="0" sz="1050" spc="-114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Role</a:t>
                      </a:r>
                      <a:r>
                        <a:rPr dirty="0" sz="105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60">
                          <a:latin typeface="Trebuchet MS"/>
                          <a:cs typeface="Trebuchet MS"/>
                        </a:rPr>
                        <a:t>Specification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65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105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60">
                          <a:latin typeface="Trebuchet MS"/>
                          <a:cs typeface="Trebuchet MS"/>
                        </a:rPr>
                        <a:t>Relevance</a:t>
                      </a:r>
                      <a:r>
                        <a:rPr dirty="0" sz="105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60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dirty="0" sz="10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75">
                          <a:latin typeface="Trebuchet MS"/>
                          <a:cs typeface="Trebuchet MS"/>
                        </a:rPr>
                        <a:t>Plan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 Implementation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140"/>
                        </a:lnSpc>
                      </a:pPr>
                      <a:r>
                        <a:rPr dirty="0" sz="1050" spc="-5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1050" spc="-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28</a:t>
                      </a:r>
                      <a:r>
                        <a:rPr dirty="0" sz="1050" spc="-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50">
                          <a:latin typeface="Trebuchet MS"/>
                          <a:cs typeface="Trebuchet MS"/>
                        </a:rPr>
                        <a:t>-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163195">
                <a:tc>
                  <a:txBody>
                    <a:bodyPr/>
                    <a:lstStyle/>
                    <a:p>
                      <a:pPr marL="31750">
                        <a:lnSpc>
                          <a:spcPts val="1170"/>
                        </a:lnSpc>
                      </a:pPr>
                      <a:r>
                        <a:rPr dirty="0" sz="1050" spc="-25">
                          <a:latin typeface="Trebuchet MS"/>
                          <a:cs typeface="Trebuchet MS"/>
                        </a:rPr>
                        <a:t>Table</a:t>
                      </a:r>
                      <a:r>
                        <a:rPr dirty="0" sz="105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25">
                          <a:latin typeface="Trebuchet MS"/>
                          <a:cs typeface="Trebuchet MS"/>
                        </a:rPr>
                        <a:t>14: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170"/>
                        </a:lnSpc>
                      </a:pPr>
                      <a:r>
                        <a:rPr dirty="0" sz="1050" spc="-25">
                          <a:latin typeface="Trebuchet MS"/>
                          <a:cs typeface="Trebuchet MS"/>
                        </a:rPr>
                        <a:t>School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25">
                          <a:latin typeface="Trebuchet MS"/>
                          <a:cs typeface="Trebuchet MS"/>
                        </a:rPr>
                        <a:t>Culture</a:t>
                      </a:r>
                      <a:r>
                        <a:rPr dirty="0" sz="105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7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1050" spc="-1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50">
                          <a:latin typeface="Trebuchet MS"/>
                          <a:cs typeface="Trebuchet MS"/>
                        </a:rPr>
                        <a:t>Tradition</a:t>
                      </a:r>
                      <a:r>
                        <a:rPr dirty="0" sz="105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40">
                          <a:latin typeface="Trebuchet MS"/>
                          <a:cs typeface="Trebuchet MS"/>
                        </a:rPr>
                        <a:t>Development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 Matrix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170"/>
                        </a:lnSpc>
                      </a:pPr>
                      <a:r>
                        <a:rPr dirty="0" sz="1050" spc="-5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1050" spc="-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34</a:t>
                      </a:r>
                      <a:r>
                        <a:rPr dirty="0" sz="1050" spc="-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50">
                          <a:latin typeface="Trebuchet MS"/>
                          <a:cs typeface="Trebuchet MS"/>
                        </a:rPr>
                        <a:t>-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marL="31750">
                        <a:lnSpc>
                          <a:spcPts val="1180"/>
                        </a:lnSpc>
                      </a:pPr>
                      <a:r>
                        <a:rPr dirty="0" sz="1050" spc="-90">
                          <a:latin typeface="Trebuchet MS"/>
                          <a:cs typeface="Trebuchet MS"/>
                        </a:rPr>
                        <a:t>Table</a:t>
                      </a:r>
                      <a:r>
                        <a:rPr dirty="0" sz="1050" spc="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25">
                          <a:latin typeface="Trebuchet MS"/>
                          <a:cs typeface="Trebuchet MS"/>
                        </a:rPr>
                        <a:t>15: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1180"/>
                        </a:lnSpc>
                      </a:pPr>
                      <a:r>
                        <a:rPr dirty="0" sz="1050" spc="-55">
                          <a:latin typeface="Trebuchet MS"/>
                          <a:cs typeface="Trebuchet MS"/>
                        </a:rPr>
                        <a:t>Logical</a:t>
                      </a:r>
                      <a:r>
                        <a:rPr dirty="0" sz="105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35">
                          <a:latin typeface="Trebuchet MS"/>
                          <a:cs typeface="Trebuchet MS"/>
                        </a:rPr>
                        <a:t>Framework</a:t>
                      </a:r>
                      <a:r>
                        <a:rPr dirty="0" sz="105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45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dirty="0" sz="1050" spc="-1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45">
                          <a:latin typeface="Trebuchet MS"/>
                          <a:cs typeface="Trebuchet MS"/>
                        </a:rPr>
                        <a:t>Academic</a:t>
                      </a:r>
                      <a:r>
                        <a:rPr dirty="0" sz="105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35">
                          <a:latin typeface="Trebuchet MS"/>
                          <a:cs typeface="Trebuchet MS"/>
                        </a:rPr>
                        <a:t>Result</a:t>
                      </a:r>
                      <a:r>
                        <a:rPr dirty="0" sz="105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Improvement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180"/>
                        </a:lnSpc>
                      </a:pPr>
                      <a:r>
                        <a:rPr dirty="0" sz="1050" spc="-5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1050" spc="-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35</a:t>
                      </a:r>
                      <a:r>
                        <a:rPr dirty="0" sz="1050" spc="-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50">
                          <a:latin typeface="Trebuchet MS"/>
                          <a:cs typeface="Trebuchet MS"/>
                        </a:rPr>
                        <a:t>-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31750">
                        <a:lnSpc>
                          <a:spcPts val="1130"/>
                        </a:lnSpc>
                      </a:pPr>
                      <a:r>
                        <a:rPr dirty="0" sz="1050" spc="-90">
                          <a:latin typeface="Trebuchet MS"/>
                          <a:cs typeface="Trebuchet MS"/>
                        </a:rPr>
                        <a:t>Table</a:t>
                      </a:r>
                      <a:r>
                        <a:rPr dirty="0" sz="1050" spc="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25">
                          <a:latin typeface="Trebuchet MS"/>
                          <a:cs typeface="Trebuchet MS"/>
                        </a:rPr>
                        <a:t>16: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1130"/>
                        </a:lnSpc>
                      </a:pPr>
                      <a:r>
                        <a:rPr dirty="0" sz="1050" spc="-55">
                          <a:latin typeface="Trebuchet MS"/>
                          <a:cs typeface="Trebuchet MS"/>
                        </a:rPr>
                        <a:t>Logical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35">
                          <a:latin typeface="Trebuchet MS"/>
                          <a:cs typeface="Trebuchet MS"/>
                        </a:rPr>
                        <a:t>Framework</a:t>
                      </a:r>
                      <a:r>
                        <a:rPr dirty="0" sz="105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4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dirty="0" sz="105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20">
                          <a:latin typeface="Trebuchet MS"/>
                          <a:cs typeface="Trebuchet MS"/>
                        </a:rPr>
                        <a:t>School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50">
                          <a:latin typeface="Trebuchet MS"/>
                          <a:cs typeface="Trebuchet MS"/>
                        </a:rPr>
                        <a:t>Infrastructure</a:t>
                      </a:r>
                      <a:r>
                        <a:rPr dirty="0" sz="105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Development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130"/>
                        </a:lnSpc>
                      </a:pPr>
                      <a:r>
                        <a:rPr dirty="0" sz="1050" spc="-5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1050" spc="-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37</a:t>
                      </a:r>
                      <a:r>
                        <a:rPr dirty="0" sz="1050" spc="-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50">
                          <a:latin typeface="Trebuchet MS"/>
                          <a:cs typeface="Trebuchet MS"/>
                        </a:rPr>
                        <a:t>-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31750">
                        <a:lnSpc>
                          <a:spcPts val="1130"/>
                        </a:lnSpc>
                      </a:pPr>
                      <a:r>
                        <a:rPr dirty="0" sz="1050" spc="-90">
                          <a:latin typeface="Trebuchet MS"/>
                          <a:cs typeface="Trebuchet MS"/>
                        </a:rPr>
                        <a:t>Table</a:t>
                      </a:r>
                      <a:r>
                        <a:rPr dirty="0" sz="1050" spc="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25">
                          <a:latin typeface="Trebuchet MS"/>
                          <a:cs typeface="Trebuchet MS"/>
                        </a:rPr>
                        <a:t>17: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1130"/>
                        </a:lnSpc>
                      </a:pPr>
                      <a:r>
                        <a:rPr dirty="0" sz="1050" spc="-55">
                          <a:latin typeface="Trebuchet MS"/>
                          <a:cs typeface="Trebuchet MS"/>
                        </a:rPr>
                        <a:t>Logical</a:t>
                      </a:r>
                      <a:r>
                        <a:rPr dirty="0" sz="1050" spc="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35">
                          <a:latin typeface="Trebuchet MS"/>
                          <a:cs typeface="Trebuchet MS"/>
                        </a:rPr>
                        <a:t>Framework</a:t>
                      </a:r>
                      <a:r>
                        <a:rPr dirty="0" sz="1050" spc="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35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dirty="0" sz="1050" spc="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>
                          <a:latin typeface="Trebuchet MS"/>
                          <a:cs typeface="Trebuchet MS"/>
                        </a:rPr>
                        <a:t>Co-</a:t>
                      </a:r>
                      <a:r>
                        <a:rPr dirty="0" sz="1050" spc="-30">
                          <a:latin typeface="Trebuchet MS"/>
                          <a:cs typeface="Trebuchet MS"/>
                        </a:rPr>
                        <a:t>Curricular 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Activities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130"/>
                        </a:lnSpc>
                      </a:pPr>
                      <a:r>
                        <a:rPr dirty="0" sz="1050" spc="-5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1050" spc="-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39</a:t>
                      </a:r>
                      <a:r>
                        <a:rPr dirty="0" sz="1050" spc="-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50">
                          <a:latin typeface="Trebuchet MS"/>
                          <a:cs typeface="Trebuchet MS"/>
                        </a:rPr>
                        <a:t>-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31750">
                        <a:lnSpc>
                          <a:spcPts val="1130"/>
                        </a:lnSpc>
                      </a:pPr>
                      <a:r>
                        <a:rPr dirty="0" sz="1050" spc="-90">
                          <a:latin typeface="Trebuchet MS"/>
                          <a:cs typeface="Trebuchet MS"/>
                        </a:rPr>
                        <a:t>Table</a:t>
                      </a:r>
                      <a:r>
                        <a:rPr dirty="0" sz="1050" spc="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25">
                          <a:latin typeface="Trebuchet MS"/>
                          <a:cs typeface="Trebuchet MS"/>
                        </a:rPr>
                        <a:t>18: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1130"/>
                        </a:lnSpc>
                      </a:pPr>
                      <a:r>
                        <a:rPr dirty="0" sz="1050" spc="-55">
                          <a:latin typeface="Trebuchet MS"/>
                          <a:cs typeface="Trebuchet MS"/>
                        </a:rPr>
                        <a:t>Logical</a:t>
                      </a:r>
                      <a:r>
                        <a:rPr dirty="0" sz="105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35">
                          <a:latin typeface="Trebuchet MS"/>
                          <a:cs typeface="Trebuchet MS"/>
                        </a:rPr>
                        <a:t>Framework</a:t>
                      </a:r>
                      <a:r>
                        <a:rPr dirty="0" sz="10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4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dirty="0" sz="105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40">
                          <a:latin typeface="Trebuchet MS"/>
                          <a:cs typeface="Trebuchet MS"/>
                        </a:rPr>
                        <a:t>Climate</a:t>
                      </a:r>
                      <a:r>
                        <a:rPr dirty="0" sz="105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40">
                          <a:latin typeface="Trebuchet MS"/>
                          <a:cs typeface="Trebuchet MS"/>
                        </a:rPr>
                        <a:t>Change</a:t>
                      </a:r>
                      <a:r>
                        <a:rPr dirty="0" sz="1050" spc="-1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45">
                          <a:latin typeface="Trebuchet MS"/>
                          <a:cs typeface="Trebuchet MS"/>
                        </a:rPr>
                        <a:t>Adaptation</a:t>
                      </a:r>
                      <a:r>
                        <a:rPr dirty="0" sz="10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80">
                          <a:latin typeface="Trebuchet MS"/>
                          <a:cs typeface="Trebuchet MS"/>
                        </a:rPr>
                        <a:t>&amp;</a:t>
                      </a:r>
                      <a:r>
                        <a:rPr dirty="0" sz="105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Mitigation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130"/>
                        </a:lnSpc>
                      </a:pPr>
                      <a:r>
                        <a:rPr dirty="0" sz="1050" spc="-5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1050" spc="-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40</a:t>
                      </a:r>
                      <a:r>
                        <a:rPr dirty="0" sz="1050" spc="-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50">
                          <a:latin typeface="Trebuchet MS"/>
                          <a:cs typeface="Trebuchet MS"/>
                        </a:rPr>
                        <a:t>-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150495">
                <a:tc>
                  <a:txBody>
                    <a:bodyPr/>
                    <a:lstStyle/>
                    <a:p>
                      <a:pPr marL="31750">
                        <a:lnSpc>
                          <a:spcPts val="1085"/>
                        </a:lnSpc>
                      </a:pPr>
                      <a:r>
                        <a:rPr dirty="0" sz="1050" spc="-90">
                          <a:latin typeface="Trebuchet MS"/>
                          <a:cs typeface="Trebuchet MS"/>
                        </a:rPr>
                        <a:t>Table</a:t>
                      </a:r>
                      <a:r>
                        <a:rPr dirty="0" sz="1050" spc="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25">
                          <a:latin typeface="Trebuchet MS"/>
                          <a:cs typeface="Trebuchet MS"/>
                        </a:rPr>
                        <a:t>19: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1085"/>
                        </a:lnSpc>
                      </a:pPr>
                      <a:r>
                        <a:rPr dirty="0" sz="1050" spc="-20">
                          <a:latin typeface="Trebuchet MS"/>
                          <a:cs typeface="Trebuchet MS"/>
                        </a:rPr>
                        <a:t>Grand</a:t>
                      </a:r>
                      <a:r>
                        <a:rPr dirty="0" sz="105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70">
                          <a:latin typeface="Trebuchet MS"/>
                          <a:cs typeface="Trebuchet MS"/>
                        </a:rPr>
                        <a:t>Plan</a:t>
                      </a:r>
                      <a:r>
                        <a:rPr dirty="0" sz="105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60">
                          <a:latin typeface="Trebuchet MS"/>
                          <a:cs typeface="Trebuchet MS"/>
                        </a:rPr>
                        <a:t>Implementation</a:t>
                      </a:r>
                      <a:r>
                        <a:rPr dirty="0" sz="105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Budget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085"/>
                        </a:lnSpc>
                      </a:pPr>
                      <a:r>
                        <a:rPr dirty="0" sz="1050" spc="-5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1050" spc="-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40</a:t>
                      </a:r>
                      <a:r>
                        <a:rPr dirty="0" sz="1050" spc="-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50">
                          <a:latin typeface="Trebuchet MS"/>
                          <a:cs typeface="Trebuchet MS"/>
                        </a:rPr>
                        <a:t>-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151130">
                <a:tc>
                  <a:txBody>
                    <a:bodyPr/>
                    <a:lstStyle/>
                    <a:p>
                      <a:pPr marL="31750">
                        <a:lnSpc>
                          <a:spcPts val="1090"/>
                        </a:lnSpc>
                      </a:pPr>
                      <a:r>
                        <a:rPr dirty="0" sz="1050" spc="-25">
                          <a:latin typeface="Trebuchet MS"/>
                          <a:cs typeface="Trebuchet MS"/>
                        </a:rPr>
                        <a:t>Table</a:t>
                      </a:r>
                      <a:r>
                        <a:rPr dirty="0" sz="105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25">
                          <a:latin typeface="Trebuchet MS"/>
                          <a:cs typeface="Trebuchet MS"/>
                        </a:rPr>
                        <a:t>20: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090"/>
                        </a:lnSpc>
                      </a:pPr>
                      <a:r>
                        <a:rPr dirty="0" sz="1050" spc="-45">
                          <a:latin typeface="Trebuchet MS"/>
                          <a:cs typeface="Trebuchet MS"/>
                        </a:rPr>
                        <a:t>Infrastructure</a:t>
                      </a:r>
                      <a:r>
                        <a:rPr dirty="0" sz="105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55">
                          <a:latin typeface="Trebuchet MS"/>
                          <a:cs typeface="Trebuchet MS"/>
                        </a:rPr>
                        <a:t>Implementation</a:t>
                      </a:r>
                      <a:r>
                        <a:rPr dirty="0" sz="105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Matrix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090"/>
                        </a:lnSpc>
                      </a:pPr>
                      <a:r>
                        <a:rPr dirty="0" sz="1050" spc="-5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1050" spc="-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41</a:t>
                      </a:r>
                      <a:r>
                        <a:rPr dirty="0" sz="1050" spc="-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50">
                          <a:latin typeface="Trebuchet MS"/>
                          <a:cs typeface="Trebuchet MS"/>
                        </a:rPr>
                        <a:t>-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31750">
                        <a:lnSpc>
                          <a:spcPts val="1160"/>
                        </a:lnSpc>
                      </a:pPr>
                      <a:r>
                        <a:rPr dirty="0" sz="1050" spc="-25">
                          <a:latin typeface="Trebuchet MS"/>
                          <a:cs typeface="Trebuchet MS"/>
                        </a:rPr>
                        <a:t>Table</a:t>
                      </a:r>
                      <a:r>
                        <a:rPr dirty="0" sz="105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25">
                          <a:latin typeface="Trebuchet MS"/>
                          <a:cs typeface="Trebuchet MS"/>
                        </a:rPr>
                        <a:t>21: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160"/>
                        </a:lnSpc>
                      </a:pPr>
                      <a:r>
                        <a:rPr dirty="0" sz="1050" spc="-45">
                          <a:latin typeface="Trebuchet MS"/>
                          <a:cs typeface="Trebuchet MS"/>
                        </a:rPr>
                        <a:t>Academic</a:t>
                      </a:r>
                      <a:r>
                        <a:rPr dirty="0" sz="105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50">
                          <a:latin typeface="Trebuchet MS"/>
                          <a:cs typeface="Trebuchet MS"/>
                        </a:rPr>
                        <a:t>Standards</a:t>
                      </a:r>
                      <a:r>
                        <a:rPr dirty="0" sz="105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45">
                          <a:latin typeface="Trebuchet MS"/>
                          <a:cs typeface="Trebuchet MS"/>
                        </a:rPr>
                        <a:t>Improvement</a:t>
                      </a:r>
                      <a:r>
                        <a:rPr dirty="0" sz="105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Matrix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160"/>
                        </a:lnSpc>
                      </a:pPr>
                      <a:r>
                        <a:rPr dirty="0" sz="1050" spc="-5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1050" spc="-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10">
                          <a:latin typeface="Trebuchet MS"/>
                          <a:cs typeface="Trebuchet MS"/>
                        </a:rPr>
                        <a:t>42</a:t>
                      </a:r>
                      <a:r>
                        <a:rPr dirty="0" sz="1050" spc="-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50">
                          <a:latin typeface="Trebuchet MS"/>
                          <a:cs typeface="Trebuchet MS"/>
                        </a:rPr>
                        <a:t>-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3429" y="2394262"/>
            <a:ext cx="7560003" cy="10692000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2093440" y="2491973"/>
            <a:ext cx="6711950" cy="10017125"/>
          </a:xfrm>
          <a:custGeom>
            <a:avLst/>
            <a:gdLst/>
            <a:ahLst/>
            <a:cxnLst/>
            <a:rect l="l" t="t" r="r" b="b"/>
            <a:pathLst>
              <a:path w="6711950" h="10017125">
                <a:moveTo>
                  <a:pt x="0" y="10016704"/>
                </a:moveTo>
                <a:lnTo>
                  <a:pt x="6711458" y="10016704"/>
                </a:lnTo>
                <a:lnTo>
                  <a:pt x="6711458" y="0"/>
                </a:lnTo>
                <a:lnTo>
                  <a:pt x="0" y="0"/>
                </a:lnTo>
                <a:lnTo>
                  <a:pt x="0" y="100167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563433" y="12817996"/>
            <a:ext cx="7560309" cy="57150"/>
          </a:xfrm>
          <a:custGeom>
            <a:avLst/>
            <a:gdLst/>
            <a:ahLst/>
            <a:cxnLst/>
            <a:rect l="l" t="t" r="r" b="b"/>
            <a:pathLst>
              <a:path w="7560309" h="57150">
                <a:moveTo>
                  <a:pt x="0" y="56876"/>
                </a:moveTo>
                <a:lnTo>
                  <a:pt x="7560003" y="56876"/>
                </a:lnTo>
                <a:lnTo>
                  <a:pt x="7560003" y="0"/>
                </a:lnTo>
                <a:lnTo>
                  <a:pt x="0" y="0"/>
                </a:lnTo>
                <a:lnTo>
                  <a:pt x="0" y="568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1563429" y="12451801"/>
            <a:ext cx="7560309" cy="366395"/>
            <a:chOff x="1563429" y="12451801"/>
            <a:chExt cx="7560309" cy="366395"/>
          </a:xfrm>
        </p:grpSpPr>
        <p:sp>
          <p:nvSpPr>
            <p:cNvPr id="6" name="object 6" descr=""/>
            <p:cNvSpPr/>
            <p:nvPr/>
          </p:nvSpPr>
          <p:spPr>
            <a:xfrm>
              <a:off x="1563433" y="12451801"/>
              <a:ext cx="7560309" cy="57150"/>
            </a:xfrm>
            <a:custGeom>
              <a:avLst/>
              <a:gdLst/>
              <a:ahLst/>
              <a:cxnLst/>
              <a:rect l="l" t="t" r="r" b="b"/>
              <a:pathLst>
                <a:path w="7560309" h="57150">
                  <a:moveTo>
                    <a:pt x="0" y="56876"/>
                  </a:moveTo>
                  <a:lnTo>
                    <a:pt x="7560003" y="56876"/>
                  </a:lnTo>
                  <a:lnTo>
                    <a:pt x="7560003" y="0"/>
                  </a:lnTo>
                  <a:lnTo>
                    <a:pt x="0" y="0"/>
                  </a:lnTo>
                  <a:lnTo>
                    <a:pt x="0" y="568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563429" y="12508678"/>
              <a:ext cx="7560309" cy="309880"/>
            </a:xfrm>
            <a:custGeom>
              <a:avLst/>
              <a:gdLst/>
              <a:ahLst/>
              <a:cxnLst/>
              <a:rect l="l" t="t" r="r" b="b"/>
              <a:pathLst>
                <a:path w="7560309" h="309879">
                  <a:moveTo>
                    <a:pt x="7560003" y="0"/>
                  </a:moveTo>
                  <a:lnTo>
                    <a:pt x="0" y="0"/>
                  </a:lnTo>
                  <a:lnTo>
                    <a:pt x="0" y="309318"/>
                  </a:lnTo>
                  <a:lnTo>
                    <a:pt x="7560003" y="309318"/>
                  </a:lnTo>
                  <a:lnTo>
                    <a:pt x="7560003" y="0"/>
                  </a:lnTo>
                  <a:close/>
                </a:path>
              </a:pathLst>
            </a:custGeom>
            <a:solidFill>
              <a:srgbClr val="2D3D5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6051401" y="3257520"/>
            <a:ext cx="609600" cy="9142095"/>
          </a:xfrm>
          <a:custGeom>
            <a:avLst/>
            <a:gdLst/>
            <a:ahLst/>
            <a:cxnLst/>
            <a:rect l="l" t="t" r="r" b="b"/>
            <a:pathLst>
              <a:path w="609600" h="9142095">
                <a:moveTo>
                  <a:pt x="609600" y="0"/>
                </a:moveTo>
                <a:lnTo>
                  <a:pt x="0" y="0"/>
                </a:lnTo>
                <a:lnTo>
                  <a:pt x="0" y="9141480"/>
                </a:lnTo>
                <a:lnTo>
                  <a:pt x="609600" y="9141480"/>
                </a:lnTo>
                <a:lnTo>
                  <a:pt x="60960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8679205" y="3255004"/>
            <a:ext cx="27940" cy="9142730"/>
          </a:xfrm>
          <a:custGeom>
            <a:avLst/>
            <a:gdLst/>
            <a:ahLst/>
            <a:cxnLst/>
            <a:rect l="l" t="t" r="r" b="b"/>
            <a:pathLst>
              <a:path w="27940" h="9142730">
                <a:moveTo>
                  <a:pt x="27432" y="7040626"/>
                </a:moveTo>
                <a:lnTo>
                  <a:pt x="0" y="7040626"/>
                </a:lnTo>
                <a:lnTo>
                  <a:pt x="0" y="7068058"/>
                </a:lnTo>
                <a:lnTo>
                  <a:pt x="0" y="8319262"/>
                </a:lnTo>
                <a:lnTo>
                  <a:pt x="0" y="8346694"/>
                </a:lnTo>
                <a:lnTo>
                  <a:pt x="0" y="9142527"/>
                </a:lnTo>
                <a:lnTo>
                  <a:pt x="27432" y="9142527"/>
                </a:lnTo>
                <a:lnTo>
                  <a:pt x="27432" y="8346694"/>
                </a:lnTo>
                <a:lnTo>
                  <a:pt x="27432" y="8319262"/>
                </a:lnTo>
                <a:lnTo>
                  <a:pt x="27432" y="7068058"/>
                </a:lnTo>
                <a:lnTo>
                  <a:pt x="27432" y="7040626"/>
                </a:lnTo>
                <a:close/>
              </a:path>
              <a:path w="27940" h="9142730">
                <a:moveTo>
                  <a:pt x="27432" y="3566795"/>
                </a:moveTo>
                <a:lnTo>
                  <a:pt x="0" y="3566795"/>
                </a:lnTo>
                <a:lnTo>
                  <a:pt x="0" y="3594227"/>
                </a:lnTo>
                <a:lnTo>
                  <a:pt x="0" y="6125845"/>
                </a:lnTo>
                <a:lnTo>
                  <a:pt x="0" y="6153277"/>
                </a:lnTo>
                <a:lnTo>
                  <a:pt x="0" y="7040550"/>
                </a:lnTo>
                <a:lnTo>
                  <a:pt x="27432" y="7040550"/>
                </a:lnTo>
                <a:lnTo>
                  <a:pt x="27432" y="6153277"/>
                </a:lnTo>
                <a:lnTo>
                  <a:pt x="27432" y="6125845"/>
                </a:lnTo>
                <a:lnTo>
                  <a:pt x="27432" y="3594227"/>
                </a:lnTo>
                <a:lnTo>
                  <a:pt x="27432" y="3566795"/>
                </a:lnTo>
                <a:close/>
              </a:path>
              <a:path w="27940" h="9142730">
                <a:moveTo>
                  <a:pt x="27432" y="0"/>
                </a:moveTo>
                <a:lnTo>
                  <a:pt x="0" y="0"/>
                </a:lnTo>
                <a:lnTo>
                  <a:pt x="0" y="1463294"/>
                </a:lnTo>
                <a:lnTo>
                  <a:pt x="0" y="1490726"/>
                </a:lnTo>
                <a:lnTo>
                  <a:pt x="0" y="3566668"/>
                </a:lnTo>
                <a:lnTo>
                  <a:pt x="27432" y="3566668"/>
                </a:lnTo>
                <a:lnTo>
                  <a:pt x="27432" y="1490726"/>
                </a:lnTo>
                <a:lnTo>
                  <a:pt x="27432" y="1463294"/>
                </a:lnTo>
                <a:lnTo>
                  <a:pt x="274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8073578" y="4993628"/>
            <a:ext cx="384175" cy="1663064"/>
          </a:xfrm>
          <a:prstGeom prst="rect">
            <a:avLst/>
          </a:prstGeom>
        </p:spPr>
        <p:txBody>
          <a:bodyPr wrap="square" lIns="0" tIns="8255" rIns="0" bIns="0" rtlCol="0" vert="vert">
            <a:spAutoFit/>
          </a:bodyPr>
          <a:lstStyle/>
          <a:p>
            <a:pPr marL="12700" marR="5080">
              <a:lnSpc>
                <a:spcPct val="96900"/>
              </a:lnSpc>
              <a:spcBef>
                <a:spcPts val="65"/>
              </a:spcBef>
            </a:pPr>
            <a:r>
              <a:rPr dirty="0" sz="800" spc="-40">
                <a:latin typeface="Trebuchet MS"/>
                <a:cs typeface="Trebuchet MS"/>
              </a:rPr>
              <a:t>Improved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reading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writing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culture </a:t>
            </a:r>
            <a:r>
              <a:rPr dirty="0" sz="800" spc="-60">
                <a:latin typeface="Trebuchet MS"/>
                <a:cs typeface="Trebuchet MS"/>
              </a:rPr>
              <a:t>leading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to </a:t>
            </a:r>
            <a:r>
              <a:rPr dirty="0" sz="800" spc="-50">
                <a:latin typeface="Trebuchet MS"/>
                <a:cs typeface="Trebuchet MS"/>
              </a:rPr>
              <a:t>published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student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authors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in </a:t>
            </a:r>
            <a:r>
              <a:rPr dirty="0" sz="800" spc="-40">
                <a:latin typeface="Trebuchet MS"/>
                <a:cs typeface="Trebuchet MS"/>
              </a:rPr>
              <a:t>peer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reviewed</a:t>
            </a:r>
            <a:r>
              <a:rPr dirty="0" sz="800" spc="-114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Young</a:t>
            </a:r>
            <a:r>
              <a:rPr dirty="0" sz="800" spc="-114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Writers’</a:t>
            </a:r>
            <a:r>
              <a:rPr dirty="0" sz="800" spc="4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Platforms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190927" y="7098653"/>
            <a:ext cx="511175" cy="2073275"/>
          </a:xfrm>
          <a:prstGeom prst="rect">
            <a:avLst/>
          </a:prstGeom>
        </p:spPr>
        <p:txBody>
          <a:bodyPr wrap="square" lIns="0" tIns="10795" rIns="0" bIns="0" rtlCol="0" vert="vert">
            <a:spAutoFit/>
          </a:bodyPr>
          <a:lstStyle/>
          <a:p>
            <a:pPr marL="12700" marR="65405">
              <a:lnSpc>
                <a:spcPts val="940"/>
              </a:lnSpc>
              <a:spcBef>
                <a:spcPts val="85"/>
              </a:spcBef>
            </a:pPr>
            <a:r>
              <a:rPr dirty="0" sz="800" spc="-30">
                <a:latin typeface="Trebuchet MS"/>
                <a:cs typeface="Trebuchet MS"/>
              </a:rPr>
              <a:t>sponsored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reading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writing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competitions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and </a:t>
            </a:r>
            <a:r>
              <a:rPr dirty="0" sz="800" spc="-45">
                <a:latin typeface="Trebuchet MS"/>
                <a:cs typeface="Trebuchet MS"/>
              </a:rPr>
              <a:t>winning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competency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awards.</a:t>
            </a:r>
            <a:endParaRPr sz="800">
              <a:latin typeface="Trebuchet MS"/>
              <a:cs typeface="Trebuchet MS"/>
            </a:endParaRPr>
          </a:p>
          <a:p>
            <a:pPr marL="12700" marR="5080">
              <a:lnSpc>
                <a:spcPts val="940"/>
              </a:lnSpc>
              <a:spcBef>
                <a:spcPts val="40"/>
              </a:spcBef>
            </a:pPr>
            <a:r>
              <a:rPr dirty="0" sz="800" spc="-10">
                <a:latin typeface="Trebuchet MS"/>
                <a:cs typeface="Trebuchet MS"/>
              </a:rPr>
              <a:t>No.</a:t>
            </a:r>
            <a:r>
              <a:rPr dirty="0" sz="800" spc="-7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students’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essays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articles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peer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reviewed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10">
                <a:latin typeface="Trebuchet MS"/>
                <a:cs typeface="Trebuchet MS"/>
              </a:rPr>
              <a:t> published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317417" y="9436723"/>
            <a:ext cx="147955" cy="37782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0">
                <a:latin typeface="Trebuchet MS"/>
                <a:cs typeface="Trebuchet MS"/>
              </a:rPr>
              <a:t>Annually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200071" y="10351504"/>
            <a:ext cx="265430" cy="1169670"/>
          </a:xfrm>
          <a:prstGeom prst="rect">
            <a:avLst/>
          </a:prstGeom>
        </p:spPr>
        <p:txBody>
          <a:bodyPr wrap="square" lIns="0" tIns="12700" rIns="0" bIns="0" rtlCol="0" vert="vert">
            <a:spAutoFit/>
          </a:bodyPr>
          <a:lstStyle/>
          <a:p>
            <a:pPr marL="12700" marR="5080">
              <a:lnSpc>
                <a:spcPts val="919"/>
              </a:lnSpc>
              <a:spcBef>
                <a:spcPts val="100"/>
              </a:spcBef>
            </a:pPr>
            <a:r>
              <a:rPr dirty="0" sz="800">
                <a:latin typeface="Trebuchet MS"/>
                <a:cs typeface="Trebuchet MS"/>
              </a:rPr>
              <a:t>The</a:t>
            </a:r>
            <a:r>
              <a:rPr dirty="0" sz="800" spc="27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Principal</a:t>
            </a:r>
            <a:r>
              <a:rPr dirty="0" sz="800" spc="26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and</a:t>
            </a:r>
            <a:r>
              <a:rPr dirty="0" sz="800" spc="265">
                <a:latin typeface="Trebuchet MS"/>
                <a:cs typeface="Trebuchet MS"/>
              </a:rPr>
              <a:t> </a:t>
            </a:r>
            <a:r>
              <a:rPr dirty="0" sz="800" spc="70">
                <a:latin typeface="Trebuchet MS"/>
                <a:cs typeface="Trebuchet MS"/>
              </a:rPr>
              <a:t>HOD </a:t>
            </a:r>
            <a:r>
              <a:rPr dirty="0" sz="800" spc="-10">
                <a:latin typeface="Trebuchet MS"/>
                <a:cs typeface="Trebuchet MS"/>
              </a:rPr>
              <a:t>Languages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317417" y="11793207"/>
            <a:ext cx="147955" cy="55054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5">
                <a:latin typeface="Trebuchet MS"/>
                <a:cs typeface="Trebuchet MS"/>
              </a:rPr>
              <a:t>2,500,000.00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813768" y="3310880"/>
            <a:ext cx="888365" cy="1270635"/>
          </a:xfrm>
          <a:prstGeom prst="rect">
            <a:avLst/>
          </a:prstGeom>
        </p:spPr>
        <p:txBody>
          <a:bodyPr wrap="square" lIns="0" tIns="8255" rIns="0" bIns="0" rtlCol="0" vert="vert">
            <a:spAutoFit/>
          </a:bodyPr>
          <a:lstStyle/>
          <a:p>
            <a:pPr marL="12700" marR="5080">
              <a:lnSpc>
                <a:spcPct val="96800"/>
              </a:lnSpc>
              <a:spcBef>
                <a:spcPts val="65"/>
              </a:spcBef>
            </a:pP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speaking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skills</a:t>
            </a:r>
            <a:r>
              <a:rPr dirty="0" sz="800" spc="-10">
                <a:latin typeface="Trebuchet MS"/>
                <a:cs typeface="Trebuchet MS"/>
              </a:rPr>
              <a:t> @Kshs. </a:t>
            </a:r>
            <a:r>
              <a:rPr dirty="0" sz="800" spc="-45">
                <a:latin typeface="Trebuchet MS"/>
                <a:cs typeface="Trebuchet MS"/>
              </a:rPr>
              <a:t>100,000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per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term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by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15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terms </a:t>
            </a:r>
            <a:r>
              <a:rPr dirty="0" sz="800" spc="-50">
                <a:latin typeface="Trebuchet MS"/>
                <a:cs typeface="Trebuchet MS"/>
              </a:rPr>
              <a:t>Publication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of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Students’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Essays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Articles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online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peer </a:t>
            </a:r>
            <a:r>
              <a:rPr dirty="0" sz="800" spc="-50">
                <a:latin typeface="Trebuchet MS"/>
                <a:cs typeface="Trebuchet MS"/>
              </a:rPr>
              <a:t>reviewed</a:t>
            </a:r>
            <a:r>
              <a:rPr dirty="0" sz="800" spc="-8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Articles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Publications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Sites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for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Junior</a:t>
            </a:r>
            <a:r>
              <a:rPr dirty="0" sz="800" spc="-10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Writers.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800" b="1">
                <a:latin typeface="Arial"/>
                <a:cs typeface="Arial"/>
              </a:rPr>
              <a:t>SUB</a:t>
            </a:r>
            <a:r>
              <a:rPr dirty="0" sz="800" spc="1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TOTAL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813768" y="11674334"/>
            <a:ext cx="154305" cy="669925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-10" b="1">
                <a:latin typeface="Arial"/>
                <a:cs typeface="Arial"/>
              </a:rPr>
              <a:t>56,500,000.00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7942859" y="3255000"/>
            <a:ext cx="29209" cy="9142730"/>
            <a:chOff x="7942859" y="3255000"/>
            <a:chExt cx="29209" cy="9142730"/>
          </a:xfrm>
        </p:grpSpPr>
        <p:sp>
          <p:nvSpPr>
            <p:cNvPr id="18" name="object 18" descr=""/>
            <p:cNvSpPr/>
            <p:nvPr/>
          </p:nvSpPr>
          <p:spPr>
            <a:xfrm>
              <a:off x="7944383" y="3255004"/>
              <a:ext cx="27940" cy="1463675"/>
            </a:xfrm>
            <a:custGeom>
              <a:avLst/>
              <a:gdLst/>
              <a:ahLst/>
              <a:cxnLst/>
              <a:rect l="l" t="t" r="r" b="b"/>
              <a:pathLst>
                <a:path w="27940" h="1463675">
                  <a:moveTo>
                    <a:pt x="9144" y="0"/>
                  </a:moveTo>
                  <a:lnTo>
                    <a:pt x="0" y="0"/>
                  </a:lnTo>
                  <a:lnTo>
                    <a:pt x="0" y="1463294"/>
                  </a:lnTo>
                  <a:lnTo>
                    <a:pt x="9144" y="1463294"/>
                  </a:lnTo>
                  <a:lnTo>
                    <a:pt x="9144" y="0"/>
                  </a:lnTo>
                  <a:close/>
                </a:path>
                <a:path w="27940" h="1463675">
                  <a:moveTo>
                    <a:pt x="27432" y="0"/>
                  </a:moveTo>
                  <a:lnTo>
                    <a:pt x="18288" y="0"/>
                  </a:lnTo>
                  <a:lnTo>
                    <a:pt x="18288" y="1463294"/>
                  </a:lnTo>
                  <a:lnTo>
                    <a:pt x="27432" y="1463294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942859" y="3255004"/>
              <a:ext cx="1905" cy="1490980"/>
            </a:xfrm>
            <a:custGeom>
              <a:avLst/>
              <a:gdLst/>
              <a:ahLst/>
              <a:cxnLst/>
              <a:rect l="l" t="t" r="r" b="b"/>
              <a:pathLst>
                <a:path w="1904" h="1490979">
                  <a:moveTo>
                    <a:pt x="1524" y="0"/>
                  </a:moveTo>
                  <a:lnTo>
                    <a:pt x="0" y="0"/>
                  </a:lnTo>
                  <a:lnTo>
                    <a:pt x="0" y="1463294"/>
                  </a:lnTo>
                  <a:lnTo>
                    <a:pt x="0" y="1490726"/>
                  </a:lnTo>
                  <a:lnTo>
                    <a:pt x="1524" y="1490726"/>
                  </a:lnTo>
                  <a:lnTo>
                    <a:pt x="1524" y="1463294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944383" y="4718298"/>
              <a:ext cx="27940" cy="2103755"/>
            </a:xfrm>
            <a:custGeom>
              <a:avLst/>
              <a:gdLst/>
              <a:ahLst/>
              <a:cxnLst/>
              <a:rect l="l" t="t" r="r" b="b"/>
              <a:pathLst>
                <a:path w="27940" h="2103754">
                  <a:moveTo>
                    <a:pt x="9144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2103374"/>
                  </a:lnTo>
                  <a:lnTo>
                    <a:pt x="9144" y="2103374"/>
                  </a:lnTo>
                  <a:lnTo>
                    <a:pt x="9144" y="27432"/>
                  </a:lnTo>
                  <a:lnTo>
                    <a:pt x="9144" y="0"/>
                  </a:lnTo>
                  <a:close/>
                </a:path>
                <a:path w="27940" h="2103754">
                  <a:moveTo>
                    <a:pt x="27432" y="0"/>
                  </a:moveTo>
                  <a:lnTo>
                    <a:pt x="18288" y="0"/>
                  </a:lnTo>
                  <a:lnTo>
                    <a:pt x="18288" y="27432"/>
                  </a:lnTo>
                  <a:lnTo>
                    <a:pt x="18288" y="2103374"/>
                  </a:lnTo>
                  <a:lnTo>
                    <a:pt x="27432" y="2103374"/>
                  </a:lnTo>
                  <a:lnTo>
                    <a:pt x="27432" y="2743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942859" y="4745730"/>
              <a:ext cx="1905" cy="2103755"/>
            </a:xfrm>
            <a:custGeom>
              <a:avLst/>
              <a:gdLst/>
              <a:ahLst/>
              <a:cxnLst/>
              <a:rect l="l" t="t" r="r" b="b"/>
              <a:pathLst>
                <a:path w="1904" h="2103754">
                  <a:moveTo>
                    <a:pt x="1524" y="2076069"/>
                  </a:moveTo>
                  <a:lnTo>
                    <a:pt x="0" y="2076069"/>
                  </a:lnTo>
                  <a:lnTo>
                    <a:pt x="0" y="2103501"/>
                  </a:lnTo>
                  <a:lnTo>
                    <a:pt x="1524" y="2103501"/>
                  </a:lnTo>
                  <a:lnTo>
                    <a:pt x="1524" y="2076069"/>
                  </a:lnTo>
                  <a:close/>
                </a:path>
                <a:path w="1904" h="2103754">
                  <a:moveTo>
                    <a:pt x="1524" y="0"/>
                  </a:moveTo>
                  <a:lnTo>
                    <a:pt x="0" y="0"/>
                  </a:lnTo>
                  <a:lnTo>
                    <a:pt x="0" y="2075942"/>
                  </a:lnTo>
                  <a:lnTo>
                    <a:pt x="1524" y="2075942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944383" y="6821799"/>
              <a:ext cx="27940" cy="2559050"/>
            </a:xfrm>
            <a:custGeom>
              <a:avLst/>
              <a:gdLst/>
              <a:ahLst/>
              <a:cxnLst/>
              <a:rect l="l" t="t" r="r" b="b"/>
              <a:pathLst>
                <a:path w="27940" h="2559050">
                  <a:moveTo>
                    <a:pt x="9144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2559050"/>
                  </a:lnTo>
                  <a:lnTo>
                    <a:pt x="9144" y="2559050"/>
                  </a:lnTo>
                  <a:lnTo>
                    <a:pt x="9144" y="27432"/>
                  </a:lnTo>
                  <a:lnTo>
                    <a:pt x="9144" y="0"/>
                  </a:lnTo>
                  <a:close/>
                </a:path>
                <a:path w="27940" h="2559050">
                  <a:moveTo>
                    <a:pt x="27432" y="0"/>
                  </a:moveTo>
                  <a:lnTo>
                    <a:pt x="18288" y="0"/>
                  </a:lnTo>
                  <a:lnTo>
                    <a:pt x="18288" y="27432"/>
                  </a:lnTo>
                  <a:lnTo>
                    <a:pt x="18288" y="2559050"/>
                  </a:lnTo>
                  <a:lnTo>
                    <a:pt x="27432" y="2559050"/>
                  </a:lnTo>
                  <a:lnTo>
                    <a:pt x="27432" y="2743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942859" y="6849231"/>
              <a:ext cx="1905" cy="2559050"/>
            </a:xfrm>
            <a:custGeom>
              <a:avLst/>
              <a:gdLst/>
              <a:ahLst/>
              <a:cxnLst/>
              <a:rect l="l" t="t" r="r" b="b"/>
              <a:pathLst>
                <a:path w="1904" h="2559050">
                  <a:moveTo>
                    <a:pt x="1524" y="0"/>
                  </a:moveTo>
                  <a:lnTo>
                    <a:pt x="0" y="0"/>
                  </a:lnTo>
                  <a:lnTo>
                    <a:pt x="0" y="2531618"/>
                  </a:lnTo>
                  <a:lnTo>
                    <a:pt x="0" y="2559050"/>
                  </a:lnTo>
                  <a:lnTo>
                    <a:pt x="1524" y="2559050"/>
                  </a:lnTo>
                  <a:lnTo>
                    <a:pt x="1524" y="2531618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944383" y="9380849"/>
              <a:ext cx="27940" cy="915035"/>
            </a:xfrm>
            <a:custGeom>
              <a:avLst/>
              <a:gdLst/>
              <a:ahLst/>
              <a:cxnLst/>
              <a:rect l="l" t="t" r="r" b="b"/>
              <a:pathLst>
                <a:path w="27940" h="915034">
                  <a:moveTo>
                    <a:pt x="9144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914704"/>
                  </a:lnTo>
                  <a:lnTo>
                    <a:pt x="9144" y="914704"/>
                  </a:lnTo>
                  <a:lnTo>
                    <a:pt x="9144" y="27432"/>
                  </a:lnTo>
                  <a:lnTo>
                    <a:pt x="9144" y="0"/>
                  </a:lnTo>
                  <a:close/>
                </a:path>
                <a:path w="27940" h="915034">
                  <a:moveTo>
                    <a:pt x="27432" y="0"/>
                  </a:moveTo>
                  <a:lnTo>
                    <a:pt x="18288" y="0"/>
                  </a:lnTo>
                  <a:lnTo>
                    <a:pt x="18288" y="27432"/>
                  </a:lnTo>
                  <a:lnTo>
                    <a:pt x="18288" y="914704"/>
                  </a:lnTo>
                  <a:lnTo>
                    <a:pt x="27432" y="914704"/>
                  </a:lnTo>
                  <a:lnTo>
                    <a:pt x="27432" y="2743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7942859" y="9408281"/>
              <a:ext cx="1905" cy="915035"/>
            </a:xfrm>
            <a:custGeom>
              <a:avLst/>
              <a:gdLst/>
              <a:ahLst/>
              <a:cxnLst/>
              <a:rect l="l" t="t" r="r" b="b"/>
              <a:pathLst>
                <a:path w="1904" h="915034">
                  <a:moveTo>
                    <a:pt x="1524" y="887349"/>
                  </a:moveTo>
                  <a:lnTo>
                    <a:pt x="0" y="887349"/>
                  </a:lnTo>
                  <a:lnTo>
                    <a:pt x="0" y="914781"/>
                  </a:lnTo>
                  <a:lnTo>
                    <a:pt x="1524" y="914781"/>
                  </a:lnTo>
                  <a:lnTo>
                    <a:pt x="1524" y="887349"/>
                  </a:lnTo>
                  <a:close/>
                </a:path>
                <a:path w="1904" h="915034">
                  <a:moveTo>
                    <a:pt x="1524" y="0"/>
                  </a:moveTo>
                  <a:lnTo>
                    <a:pt x="0" y="0"/>
                  </a:lnTo>
                  <a:lnTo>
                    <a:pt x="0" y="887272"/>
                  </a:lnTo>
                  <a:lnTo>
                    <a:pt x="1524" y="887272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944383" y="10295630"/>
              <a:ext cx="27940" cy="1278890"/>
            </a:xfrm>
            <a:custGeom>
              <a:avLst/>
              <a:gdLst/>
              <a:ahLst/>
              <a:cxnLst/>
              <a:rect l="l" t="t" r="r" b="b"/>
              <a:pathLst>
                <a:path w="27940" h="1278890">
                  <a:moveTo>
                    <a:pt x="9144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1278636"/>
                  </a:lnTo>
                  <a:lnTo>
                    <a:pt x="9144" y="1278636"/>
                  </a:lnTo>
                  <a:lnTo>
                    <a:pt x="9144" y="27432"/>
                  </a:lnTo>
                  <a:lnTo>
                    <a:pt x="9144" y="0"/>
                  </a:lnTo>
                  <a:close/>
                </a:path>
                <a:path w="27940" h="1278890">
                  <a:moveTo>
                    <a:pt x="27432" y="0"/>
                  </a:moveTo>
                  <a:lnTo>
                    <a:pt x="18288" y="0"/>
                  </a:lnTo>
                  <a:lnTo>
                    <a:pt x="18288" y="27432"/>
                  </a:lnTo>
                  <a:lnTo>
                    <a:pt x="18288" y="1278636"/>
                  </a:lnTo>
                  <a:lnTo>
                    <a:pt x="27432" y="1278636"/>
                  </a:lnTo>
                  <a:lnTo>
                    <a:pt x="27432" y="2743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942859" y="10323062"/>
              <a:ext cx="1905" cy="1278890"/>
            </a:xfrm>
            <a:custGeom>
              <a:avLst/>
              <a:gdLst/>
              <a:ahLst/>
              <a:cxnLst/>
              <a:rect l="l" t="t" r="r" b="b"/>
              <a:pathLst>
                <a:path w="1904" h="1278890">
                  <a:moveTo>
                    <a:pt x="1524" y="0"/>
                  </a:moveTo>
                  <a:lnTo>
                    <a:pt x="0" y="0"/>
                  </a:lnTo>
                  <a:lnTo>
                    <a:pt x="0" y="1251204"/>
                  </a:lnTo>
                  <a:lnTo>
                    <a:pt x="0" y="1278636"/>
                  </a:lnTo>
                  <a:lnTo>
                    <a:pt x="1524" y="1278636"/>
                  </a:lnTo>
                  <a:lnTo>
                    <a:pt x="1524" y="1251204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944383" y="11574266"/>
              <a:ext cx="27940" cy="823594"/>
            </a:xfrm>
            <a:custGeom>
              <a:avLst/>
              <a:gdLst/>
              <a:ahLst/>
              <a:cxnLst/>
              <a:rect l="l" t="t" r="r" b="b"/>
              <a:pathLst>
                <a:path w="27940" h="823595">
                  <a:moveTo>
                    <a:pt x="9144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823264"/>
                  </a:lnTo>
                  <a:lnTo>
                    <a:pt x="9144" y="823264"/>
                  </a:lnTo>
                  <a:lnTo>
                    <a:pt x="9144" y="27432"/>
                  </a:lnTo>
                  <a:lnTo>
                    <a:pt x="9144" y="0"/>
                  </a:lnTo>
                  <a:close/>
                </a:path>
                <a:path w="27940" h="823595">
                  <a:moveTo>
                    <a:pt x="27432" y="0"/>
                  </a:moveTo>
                  <a:lnTo>
                    <a:pt x="18288" y="0"/>
                  </a:lnTo>
                  <a:lnTo>
                    <a:pt x="18288" y="27432"/>
                  </a:lnTo>
                  <a:lnTo>
                    <a:pt x="18288" y="823264"/>
                  </a:lnTo>
                  <a:lnTo>
                    <a:pt x="27432" y="823264"/>
                  </a:lnTo>
                  <a:lnTo>
                    <a:pt x="27432" y="2743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942859" y="11601693"/>
              <a:ext cx="1905" cy="796290"/>
            </a:xfrm>
            <a:custGeom>
              <a:avLst/>
              <a:gdLst/>
              <a:ahLst/>
              <a:cxnLst/>
              <a:rect l="l" t="t" r="r" b="b"/>
              <a:pathLst>
                <a:path w="1904" h="796290">
                  <a:moveTo>
                    <a:pt x="1526" y="0"/>
                  </a:moveTo>
                  <a:lnTo>
                    <a:pt x="0" y="0"/>
                  </a:lnTo>
                  <a:lnTo>
                    <a:pt x="0" y="795830"/>
                  </a:lnTo>
                  <a:lnTo>
                    <a:pt x="1526" y="795830"/>
                  </a:lnTo>
                  <a:lnTo>
                    <a:pt x="15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/>
          <p:nvPr/>
        </p:nvSpPr>
        <p:spPr>
          <a:xfrm>
            <a:off x="7668539" y="3245860"/>
            <a:ext cx="27940" cy="9152255"/>
          </a:xfrm>
          <a:custGeom>
            <a:avLst/>
            <a:gdLst/>
            <a:ahLst/>
            <a:cxnLst/>
            <a:rect l="l" t="t" r="r" b="b"/>
            <a:pathLst>
              <a:path w="27940" h="9152255">
                <a:moveTo>
                  <a:pt x="27432" y="0"/>
                </a:moveTo>
                <a:lnTo>
                  <a:pt x="0" y="0"/>
                </a:lnTo>
                <a:lnTo>
                  <a:pt x="0" y="1463294"/>
                </a:lnTo>
                <a:lnTo>
                  <a:pt x="0" y="1472438"/>
                </a:lnTo>
                <a:lnTo>
                  <a:pt x="0" y="9151671"/>
                </a:lnTo>
                <a:lnTo>
                  <a:pt x="27432" y="9151671"/>
                </a:lnTo>
                <a:lnTo>
                  <a:pt x="27432" y="1463294"/>
                </a:lnTo>
                <a:lnTo>
                  <a:pt x="274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7501599" y="3310880"/>
            <a:ext cx="201930" cy="3193415"/>
          </a:xfrm>
          <a:prstGeom prst="rect">
            <a:avLst/>
          </a:prstGeom>
        </p:spPr>
        <p:txBody>
          <a:bodyPr wrap="square" lIns="0" tIns="13970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90" b="1" i="1">
                <a:latin typeface="Arial"/>
                <a:cs typeface="Arial"/>
              </a:rPr>
              <a:t>Source</a:t>
            </a:r>
            <a:r>
              <a:rPr dirty="0" sz="1000" spc="-90" i="1">
                <a:latin typeface="Trebuchet MS"/>
                <a:cs typeface="Trebuchet MS"/>
              </a:rPr>
              <a:t>:</a:t>
            </a:r>
            <a:r>
              <a:rPr dirty="0" sz="1000" spc="-10" i="1">
                <a:latin typeface="Trebuchet MS"/>
                <a:cs typeface="Trebuchet MS"/>
              </a:rPr>
              <a:t> </a:t>
            </a:r>
            <a:r>
              <a:rPr dirty="0" sz="1000" spc="-35">
                <a:latin typeface="Trebuchet MS"/>
                <a:cs typeface="Trebuchet MS"/>
              </a:rPr>
              <a:t>School</a:t>
            </a:r>
            <a:r>
              <a:rPr dirty="0" sz="1000" spc="-10">
                <a:latin typeface="Trebuchet MS"/>
                <a:cs typeface="Trebuchet MS"/>
              </a:rPr>
              <a:t> </a:t>
            </a:r>
            <a:r>
              <a:rPr dirty="0" sz="1000" spc="-60">
                <a:latin typeface="Trebuchet MS"/>
                <a:cs typeface="Trebuchet MS"/>
              </a:rPr>
              <a:t>Strategic</a:t>
            </a:r>
            <a:r>
              <a:rPr dirty="0" sz="1000" spc="15">
                <a:latin typeface="Trebuchet MS"/>
                <a:cs typeface="Trebuchet MS"/>
              </a:rPr>
              <a:t> </a:t>
            </a:r>
            <a:r>
              <a:rPr dirty="0" sz="1000" spc="-85">
                <a:latin typeface="Trebuchet MS"/>
                <a:cs typeface="Trebuchet MS"/>
              </a:rPr>
              <a:t>Plan</a:t>
            </a:r>
            <a:r>
              <a:rPr dirty="0" sz="1000" spc="10">
                <a:latin typeface="Trebuchet MS"/>
                <a:cs typeface="Trebuchet MS"/>
              </a:rPr>
              <a:t> </a:t>
            </a:r>
            <a:r>
              <a:rPr dirty="0" sz="1000" spc="-45">
                <a:latin typeface="Trebuchet MS"/>
                <a:cs typeface="Trebuchet MS"/>
              </a:rPr>
              <a:t>Development</a:t>
            </a:r>
            <a:r>
              <a:rPr dirty="0" sz="1000" spc="15">
                <a:latin typeface="Trebuchet MS"/>
                <a:cs typeface="Trebuchet MS"/>
              </a:rPr>
              <a:t> </a:t>
            </a:r>
            <a:r>
              <a:rPr dirty="0" sz="1000" spc="-60">
                <a:latin typeface="Trebuchet MS"/>
                <a:cs typeface="Trebuchet MS"/>
              </a:rPr>
              <a:t>Committee,</a:t>
            </a:r>
            <a:r>
              <a:rPr dirty="0" sz="1000" spc="-110">
                <a:latin typeface="Trebuchet MS"/>
                <a:cs typeface="Trebuchet MS"/>
              </a:rPr>
              <a:t> </a:t>
            </a:r>
            <a:r>
              <a:rPr dirty="0" sz="1000" spc="-20">
                <a:latin typeface="Trebuchet MS"/>
                <a:cs typeface="Trebuchet MS"/>
              </a:rPr>
              <a:t>2023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7173727" y="3310880"/>
            <a:ext cx="201930" cy="56324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4.12.1.3.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987798" y="4030462"/>
            <a:ext cx="387985" cy="807339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Strategic</a:t>
            </a:r>
            <a:r>
              <a:rPr dirty="0" sz="1100" spc="-1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Objective</a:t>
            </a:r>
            <a:r>
              <a:rPr dirty="0" sz="1100" spc="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No. 3:</a:t>
            </a:r>
            <a:r>
              <a:rPr dirty="0" sz="1100" spc="-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Improve,</a:t>
            </a:r>
            <a:r>
              <a:rPr dirty="0" sz="1100" spc="-9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2F5496"/>
                </a:solidFill>
                <a:latin typeface="Arial"/>
                <a:cs typeface="Arial"/>
              </a:rPr>
              <a:t>Expand</a:t>
            </a:r>
            <a:r>
              <a:rPr dirty="0" sz="1100" spc="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and</a:t>
            </a:r>
            <a:r>
              <a:rPr dirty="0" sz="1100" spc="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Maintain Adequate</a:t>
            </a:r>
            <a:r>
              <a:rPr dirty="0" sz="1100" spc="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30" b="1">
                <a:solidFill>
                  <a:srgbClr val="2F5496"/>
                </a:solidFill>
                <a:latin typeface="Arial"/>
                <a:cs typeface="Arial"/>
              </a:rPr>
              <a:t>School</a:t>
            </a:r>
            <a:r>
              <a:rPr dirty="0" sz="1100" spc="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Infrastructure for</a:t>
            </a:r>
            <a:r>
              <a:rPr dirty="0" sz="1100" spc="-1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Delivery</a:t>
            </a:r>
            <a:r>
              <a:rPr dirty="0" sz="1100" spc="-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of</a:t>
            </a:r>
            <a:r>
              <a:rPr dirty="0" sz="1100" spc="1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Quality</a:t>
            </a:r>
            <a:r>
              <a:rPr dirty="0" sz="1100" spc="-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Education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in</a:t>
            </a:r>
            <a:r>
              <a:rPr dirty="0" sz="1100" spc="-3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a</a:t>
            </a:r>
            <a:r>
              <a:rPr dirty="0" sz="1100" spc="-3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40" b="1">
                <a:solidFill>
                  <a:srgbClr val="2F5496"/>
                </a:solidFill>
                <a:latin typeface="Arial"/>
                <a:cs typeface="Arial"/>
              </a:rPr>
              <a:t>conducive</a:t>
            </a:r>
            <a:r>
              <a:rPr dirty="0" sz="1100" spc="-3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2F5496"/>
                </a:solidFill>
                <a:latin typeface="Arial"/>
                <a:cs typeface="Arial"/>
              </a:rPr>
              <a:t>and</a:t>
            </a:r>
            <a:r>
              <a:rPr dirty="0" sz="1100" spc="-3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livable</a:t>
            </a:r>
            <a:r>
              <a:rPr dirty="0" sz="1100" spc="-3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2F5496"/>
                </a:solidFill>
                <a:latin typeface="Arial"/>
                <a:cs typeface="Arial"/>
              </a:rPr>
              <a:t>learning</a:t>
            </a:r>
            <a:r>
              <a:rPr dirty="0" sz="1100" spc="-2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environment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6196470" y="3594344"/>
            <a:ext cx="353695" cy="63309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42545">
              <a:lnSpc>
                <a:spcPct val="100000"/>
              </a:lnSpc>
              <a:spcBef>
                <a:spcPts val="35"/>
              </a:spcBef>
            </a:pPr>
            <a:r>
              <a:rPr dirty="0" sz="1000" spc="60" b="1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POINT(S)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6281814" y="5040874"/>
            <a:ext cx="184785" cy="61087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spc="65" b="1">
                <a:solidFill>
                  <a:srgbClr val="FFFFFF"/>
                </a:solidFill>
                <a:latin typeface="Arial"/>
                <a:cs typeface="Arial"/>
              </a:rPr>
              <a:t>OUTPUT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6281814" y="7119990"/>
            <a:ext cx="184785" cy="78867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spc="35" b="1">
                <a:solidFill>
                  <a:srgbClr val="FFFFFF"/>
                </a:solidFill>
                <a:latin typeface="Arial"/>
                <a:cs typeface="Arial"/>
              </a:rPr>
              <a:t>INDICATOR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6281814" y="9049629"/>
            <a:ext cx="184785" cy="65913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TIMELINE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6281814" y="10053943"/>
            <a:ext cx="184785" cy="112014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RESPONSIBILITY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9" name="object 39" descr=""/>
          <p:cNvGrpSpPr/>
          <p:nvPr/>
        </p:nvGrpSpPr>
        <p:grpSpPr>
          <a:xfrm>
            <a:off x="6661001" y="3255000"/>
            <a:ext cx="29209" cy="9142730"/>
            <a:chOff x="6661001" y="3255000"/>
            <a:chExt cx="29209" cy="9142730"/>
          </a:xfrm>
        </p:grpSpPr>
        <p:sp>
          <p:nvSpPr>
            <p:cNvPr id="40" name="object 40" descr=""/>
            <p:cNvSpPr/>
            <p:nvPr/>
          </p:nvSpPr>
          <p:spPr>
            <a:xfrm>
              <a:off x="6662523" y="3255000"/>
              <a:ext cx="27940" cy="1315720"/>
            </a:xfrm>
            <a:custGeom>
              <a:avLst/>
              <a:gdLst/>
              <a:ahLst/>
              <a:cxnLst/>
              <a:rect l="l" t="t" r="r" b="b"/>
              <a:pathLst>
                <a:path w="27940" h="1315720">
                  <a:moveTo>
                    <a:pt x="27431" y="0"/>
                  </a:moveTo>
                  <a:lnTo>
                    <a:pt x="0" y="0"/>
                  </a:lnTo>
                  <a:lnTo>
                    <a:pt x="0" y="1315464"/>
                  </a:lnTo>
                  <a:lnTo>
                    <a:pt x="27431" y="1315464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6660997" y="3255004"/>
              <a:ext cx="1905" cy="1343025"/>
            </a:xfrm>
            <a:custGeom>
              <a:avLst/>
              <a:gdLst/>
              <a:ahLst/>
              <a:cxnLst/>
              <a:rect l="l" t="t" r="r" b="b"/>
              <a:pathLst>
                <a:path w="1904" h="1343025">
                  <a:moveTo>
                    <a:pt x="1524" y="0"/>
                  </a:moveTo>
                  <a:lnTo>
                    <a:pt x="0" y="0"/>
                  </a:lnTo>
                  <a:lnTo>
                    <a:pt x="0" y="1315466"/>
                  </a:lnTo>
                  <a:lnTo>
                    <a:pt x="0" y="1342898"/>
                  </a:lnTo>
                  <a:lnTo>
                    <a:pt x="1524" y="1342898"/>
                  </a:lnTo>
                  <a:lnTo>
                    <a:pt x="1524" y="1315466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6662521" y="4570470"/>
              <a:ext cx="27940" cy="1551940"/>
            </a:xfrm>
            <a:custGeom>
              <a:avLst/>
              <a:gdLst/>
              <a:ahLst/>
              <a:cxnLst/>
              <a:rect l="l" t="t" r="r" b="b"/>
              <a:pathLst>
                <a:path w="27940" h="1551939">
                  <a:moveTo>
                    <a:pt x="27432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1551686"/>
                  </a:lnTo>
                  <a:lnTo>
                    <a:pt x="27432" y="1551686"/>
                  </a:lnTo>
                  <a:lnTo>
                    <a:pt x="27432" y="2743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6660997" y="4597902"/>
              <a:ext cx="1905" cy="1551940"/>
            </a:xfrm>
            <a:custGeom>
              <a:avLst/>
              <a:gdLst/>
              <a:ahLst/>
              <a:cxnLst/>
              <a:rect l="l" t="t" r="r" b="b"/>
              <a:pathLst>
                <a:path w="1904" h="1551939">
                  <a:moveTo>
                    <a:pt x="1524" y="1524381"/>
                  </a:moveTo>
                  <a:lnTo>
                    <a:pt x="0" y="1524381"/>
                  </a:lnTo>
                  <a:lnTo>
                    <a:pt x="0" y="1551813"/>
                  </a:lnTo>
                  <a:lnTo>
                    <a:pt x="1524" y="1551813"/>
                  </a:lnTo>
                  <a:lnTo>
                    <a:pt x="1524" y="1524381"/>
                  </a:lnTo>
                  <a:close/>
                </a:path>
                <a:path w="1904" h="1551939">
                  <a:moveTo>
                    <a:pt x="1524" y="0"/>
                  </a:moveTo>
                  <a:lnTo>
                    <a:pt x="0" y="0"/>
                  </a:lnTo>
                  <a:lnTo>
                    <a:pt x="0" y="1524254"/>
                  </a:lnTo>
                  <a:lnTo>
                    <a:pt x="1524" y="1524254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6662521" y="6122283"/>
              <a:ext cx="27940" cy="2801620"/>
            </a:xfrm>
            <a:custGeom>
              <a:avLst/>
              <a:gdLst/>
              <a:ahLst/>
              <a:cxnLst/>
              <a:rect l="l" t="t" r="r" b="b"/>
              <a:pathLst>
                <a:path w="27940" h="2801620">
                  <a:moveTo>
                    <a:pt x="27432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2801366"/>
                  </a:lnTo>
                  <a:lnTo>
                    <a:pt x="27432" y="2801366"/>
                  </a:lnTo>
                  <a:lnTo>
                    <a:pt x="27432" y="2743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6660997" y="6149715"/>
              <a:ext cx="1905" cy="2801620"/>
            </a:xfrm>
            <a:custGeom>
              <a:avLst/>
              <a:gdLst/>
              <a:ahLst/>
              <a:cxnLst/>
              <a:rect l="l" t="t" r="r" b="b"/>
              <a:pathLst>
                <a:path w="1904" h="2801620">
                  <a:moveTo>
                    <a:pt x="1524" y="0"/>
                  </a:moveTo>
                  <a:lnTo>
                    <a:pt x="0" y="0"/>
                  </a:lnTo>
                  <a:lnTo>
                    <a:pt x="0" y="2773934"/>
                  </a:lnTo>
                  <a:lnTo>
                    <a:pt x="0" y="2801366"/>
                  </a:lnTo>
                  <a:lnTo>
                    <a:pt x="1524" y="2801366"/>
                  </a:lnTo>
                  <a:lnTo>
                    <a:pt x="1524" y="2773934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6662521" y="8923649"/>
              <a:ext cx="27940" cy="914400"/>
            </a:xfrm>
            <a:custGeom>
              <a:avLst/>
              <a:gdLst/>
              <a:ahLst/>
              <a:cxnLst/>
              <a:rect l="l" t="t" r="r" b="b"/>
              <a:pathLst>
                <a:path w="27940" h="914400">
                  <a:moveTo>
                    <a:pt x="27432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914400"/>
                  </a:lnTo>
                  <a:lnTo>
                    <a:pt x="27432" y="914400"/>
                  </a:lnTo>
                  <a:lnTo>
                    <a:pt x="27432" y="2743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6660997" y="8951081"/>
              <a:ext cx="1905" cy="914400"/>
            </a:xfrm>
            <a:custGeom>
              <a:avLst/>
              <a:gdLst/>
              <a:ahLst/>
              <a:cxnLst/>
              <a:rect l="l" t="t" r="r" b="b"/>
              <a:pathLst>
                <a:path w="1904" h="914400">
                  <a:moveTo>
                    <a:pt x="1524" y="0"/>
                  </a:moveTo>
                  <a:lnTo>
                    <a:pt x="0" y="0"/>
                  </a:lnTo>
                  <a:lnTo>
                    <a:pt x="0" y="886968"/>
                  </a:lnTo>
                  <a:lnTo>
                    <a:pt x="0" y="914400"/>
                  </a:lnTo>
                  <a:lnTo>
                    <a:pt x="1524" y="914400"/>
                  </a:lnTo>
                  <a:lnTo>
                    <a:pt x="1524" y="886968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6662521" y="9838049"/>
              <a:ext cx="27940" cy="1553210"/>
            </a:xfrm>
            <a:custGeom>
              <a:avLst/>
              <a:gdLst/>
              <a:ahLst/>
              <a:cxnLst/>
              <a:rect l="l" t="t" r="r" b="b"/>
              <a:pathLst>
                <a:path w="27940" h="1553209">
                  <a:moveTo>
                    <a:pt x="27432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1553210"/>
                  </a:lnTo>
                  <a:lnTo>
                    <a:pt x="27432" y="1553210"/>
                  </a:lnTo>
                  <a:lnTo>
                    <a:pt x="27432" y="2743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6660997" y="9865481"/>
              <a:ext cx="1905" cy="1553845"/>
            </a:xfrm>
            <a:custGeom>
              <a:avLst/>
              <a:gdLst/>
              <a:ahLst/>
              <a:cxnLst/>
              <a:rect l="l" t="t" r="r" b="b"/>
              <a:pathLst>
                <a:path w="1904" h="1553845">
                  <a:moveTo>
                    <a:pt x="1524" y="1525905"/>
                  </a:moveTo>
                  <a:lnTo>
                    <a:pt x="0" y="1525905"/>
                  </a:lnTo>
                  <a:lnTo>
                    <a:pt x="0" y="1553337"/>
                  </a:lnTo>
                  <a:lnTo>
                    <a:pt x="1524" y="1553337"/>
                  </a:lnTo>
                  <a:lnTo>
                    <a:pt x="1524" y="1525905"/>
                  </a:lnTo>
                  <a:close/>
                </a:path>
                <a:path w="1904" h="1553845">
                  <a:moveTo>
                    <a:pt x="1524" y="0"/>
                  </a:moveTo>
                  <a:lnTo>
                    <a:pt x="0" y="0"/>
                  </a:lnTo>
                  <a:lnTo>
                    <a:pt x="0" y="1525778"/>
                  </a:lnTo>
                  <a:lnTo>
                    <a:pt x="1524" y="1525778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6662521" y="11391386"/>
              <a:ext cx="27940" cy="1006475"/>
            </a:xfrm>
            <a:custGeom>
              <a:avLst/>
              <a:gdLst/>
              <a:ahLst/>
              <a:cxnLst/>
              <a:rect l="l" t="t" r="r" b="b"/>
              <a:pathLst>
                <a:path w="27940" h="1006475">
                  <a:moveTo>
                    <a:pt x="27432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1006144"/>
                  </a:lnTo>
                  <a:lnTo>
                    <a:pt x="27432" y="1006144"/>
                  </a:lnTo>
                  <a:lnTo>
                    <a:pt x="27432" y="2743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6661001" y="11418813"/>
              <a:ext cx="1905" cy="979169"/>
            </a:xfrm>
            <a:custGeom>
              <a:avLst/>
              <a:gdLst/>
              <a:ahLst/>
              <a:cxnLst/>
              <a:rect l="l" t="t" r="r" b="b"/>
              <a:pathLst>
                <a:path w="1904" h="979170">
                  <a:moveTo>
                    <a:pt x="1522" y="0"/>
                  </a:moveTo>
                  <a:lnTo>
                    <a:pt x="0" y="0"/>
                  </a:lnTo>
                  <a:lnTo>
                    <a:pt x="0" y="978710"/>
                  </a:lnTo>
                  <a:lnTo>
                    <a:pt x="1522" y="978710"/>
                  </a:lnTo>
                  <a:lnTo>
                    <a:pt x="1522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 descr=""/>
          <p:cNvSpPr txBox="1"/>
          <p:nvPr/>
        </p:nvSpPr>
        <p:spPr>
          <a:xfrm>
            <a:off x="5763018" y="3310880"/>
            <a:ext cx="283845" cy="120205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25">
                <a:latin typeface="Trebuchet MS"/>
                <a:cs typeface="Trebuchet MS"/>
              </a:rPr>
              <a:t>School </a:t>
            </a:r>
            <a:r>
              <a:rPr dirty="0" sz="800" spc="-10">
                <a:latin typeface="Trebuchet MS"/>
                <a:cs typeface="Trebuchet MS"/>
              </a:rPr>
              <a:t>Infrastructure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 spc="-40">
                <a:latin typeface="Trebuchet MS"/>
                <a:cs typeface="Trebuchet MS"/>
              </a:rPr>
              <a:t>Expansion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Development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5493475" y="4627868"/>
            <a:ext cx="553720" cy="1414780"/>
          </a:xfrm>
          <a:prstGeom prst="rect">
            <a:avLst/>
          </a:prstGeom>
        </p:spPr>
        <p:txBody>
          <a:bodyPr wrap="square" lIns="0" tIns="5080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800" spc="-100" i="1">
                <a:latin typeface="Trebuchet MS"/>
                <a:cs typeface="Trebuchet MS"/>
              </a:rPr>
              <a:t>Tuition,</a:t>
            </a:r>
            <a:r>
              <a:rPr dirty="0" sz="800" i="1">
                <a:latin typeface="Trebuchet MS"/>
                <a:cs typeface="Trebuchet MS"/>
              </a:rPr>
              <a:t> </a:t>
            </a:r>
            <a:r>
              <a:rPr dirty="0" sz="800" spc="-85" i="1">
                <a:latin typeface="Trebuchet MS"/>
                <a:cs typeface="Trebuchet MS"/>
              </a:rPr>
              <a:t>Accommodation,</a:t>
            </a:r>
            <a:r>
              <a:rPr dirty="0" sz="800" spc="-20" i="1">
                <a:latin typeface="Trebuchet MS"/>
                <a:cs typeface="Trebuchet MS"/>
              </a:rPr>
              <a:t> </a:t>
            </a:r>
            <a:r>
              <a:rPr dirty="0" sz="800" spc="-10" i="1">
                <a:latin typeface="Trebuchet MS"/>
                <a:cs typeface="Trebuchet MS"/>
              </a:rPr>
              <a:t>catering,</a:t>
            </a:r>
            <a:endParaRPr sz="800">
              <a:latin typeface="Trebuchet MS"/>
              <a:cs typeface="Trebuchet MS"/>
            </a:endParaRPr>
          </a:p>
          <a:p>
            <a:pPr marL="12700" marR="5080">
              <a:lnSpc>
                <a:spcPct val="110600"/>
              </a:lnSpc>
              <a:spcBef>
                <a:spcPts val="5"/>
              </a:spcBef>
            </a:pPr>
            <a:r>
              <a:rPr dirty="0" sz="800" spc="-70" i="1">
                <a:latin typeface="Trebuchet MS"/>
                <a:cs typeface="Trebuchet MS"/>
              </a:rPr>
              <a:t>Games</a:t>
            </a:r>
            <a:r>
              <a:rPr dirty="0" sz="800" spc="20" i="1">
                <a:latin typeface="Trebuchet MS"/>
                <a:cs typeface="Trebuchet MS"/>
              </a:rPr>
              <a:t> </a:t>
            </a:r>
            <a:r>
              <a:rPr dirty="0" sz="800" spc="-75" i="1">
                <a:latin typeface="Trebuchet MS"/>
                <a:cs typeface="Trebuchet MS"/>
              </a:rPr>
              <a:t>and</a:t>
            </a:r>
            <a:r>
              <a:rPr dirty="0" sz="800" spc="25" i="1">
                <a:latin typeface="Trebuchet MS"/>
                <a:cs typeface="Trebuchet MS"/>
              </a:rPr>
              <a:t> </a:t>
            </a:r>
            <a:r>
              <a:rPr dirty="0" sz="800" spc="-80" i="1">
                <a:latin typeface="Trebuchet MS"/>
                <a:cs typeface="Trebuchet MS"/>
              </a:rPr>
              <a:t>Recreation</a:t>
            </a:r>
            <a:r>
              <a:rPr dirty="0" sz="800" spc="15" i="1">
                <a:latin typeface="Trebuchet MS"/>
                <a:cs typeface="Trebuchet MS"/>
              </a:rPr>
              <a:t> </a:t>
            </a:r>
            <a:r>
              <a:rPr dirty="0" sz="800" spc="-10" i="1">
                <a:latin typeface="Trebuchet MS"/>
                <a:cs typeface="Trebuchet MS"/>
              </a:rPr>
              <a:t>facilities </a:t>
            </a:r>
            <a:r>
              <a:rPr dirty="0" sz="800" spc="-85" i="1">
                <a:latin typeface="Trebuchet MS"/>
                <a:cs typeface="Trebuchet MS"/>
              </a:rPr>
              <a:t>developed</a:t>
            </a:r>
            <a:r>
              <a:rPr dirty="0" sz="800" spc="-15" i="1">
                <a:latin typeface="Trebuchet MS"/>
                <a:cs typeface="Trebuchet MS"/>
              </a:rPr>
              <a:t> </a:t>
            </a:r>
            <a:r>
              <a:rPr dirty="0" sz="800" spc="-100" i="1">
                <a:latin typeface="Trebuchet MS"/>
                <a:cs typeface="Trebuchet MS"/>
              </a:rPr>
              <a:t>to</a:t>
            </a:r>
            <a:r>
              <a:rPr dirty="0" sz="800" i="1">
                <a:latin typeface="Trebuchet MS"/>
                <a:cs typeface="Trebuchet MS"/>
              </a:rPr>
              <a:t> </a:t>
            </a:r>
            <a:r>
              <a:rPr dirty="0" sz="800" spc="-95" i="1">
                <a:latin typeface="Trebuchet MS"/>
                <a:cs typeface="Trebuchet MS"/>
              </a:rPr>
              <a:t>meet</a:t>
            </a:r>
            <a:r>
              <a:rPr dirty="0" sz="800" spc="10" i="1">
                <a:latin typeface="Trebuchet MS"/>
                <a:cs typeface="Trebuchet MS"/>
              </a:rPr>
              <a:t> </a:t>
            </a:r>
            <a:r>
              <a:rPr dirty="0" sz="800" spc="-100" i="1">
                <a:latin typeface="Trebuchet MS"/>
                <a:cs typeface="Trebuchet MS"/>
              </a:rPr>
              <a:t>the</a:t>
            </a:r>
            <a:r>
              <a:rPr dirty="0" sz="800" i="1">
                <a:latin typeface="Trebuchet MS"/>
                <a:cs typeface="Trebuchet MS"/>
              </a:rPr>
              <a:t> </a:t>
            </a:r>
            <a:r>
              <a:rPr dirty="0" sz="800" spc="-75" i="1">
                <a:latin typeface="Trebuchet MS"/>
                <a:cs typeface="Trebuchet MS"/>
              </a:rPr>
              <a:t>rising</a:t>
            </a:r>
            <a:r>
              <a:rPr dirty="0" sz="800" spc="-10" i="1">
                <a:latin typeface="Trebuchet MS"/>
                <a:cs typeface="Trebuchet MS"/>
              </a:rPr>
              <a:t> </a:t>
            </a:r>
            <a:r>
              <a:rPr dirty="0" sz="800" spc="-75" i="1">
                <a:latin typeface="Trebuchet MS"/>
                <a:cs typeface="Trebuchet MS"/>
              </a:rPr>
              <a:t>student</a:t>
            </a:r>
            <a:r>
              <a:rPr dirty="0" sz="800" spc="500" i="1">
                <a:latin typeface="Trebuchet MS"/>
                <a:cs typeface="Trebuchet MS"/>
              </a:rPr>
              <a:t> </a:t>
            </a:r>
            <a:r>
              <a:rPr dirty="0" sz="800" spc="-80" i="1">
                <a:latin typeface="Trebuchet MS"/>
                <a:cs typeface="Trebuchet MS"/>
              </a:rPr>
              <a:t>population</a:t>
            </a:r>
            <a:r>
              <a:rPr dirty="0" sz="800" i="1">
                <a:latin typeface="Trebuchet MS"/>
                <a:cs typeface="Trebuchet MS"/>
              </a:rPr>
              <a:t> </a:t>
            </a:r>
            <a:r>
              <a:rPr dirty="0" sz="800" spc="-20" i="1">
                <a:latin typeface="Trebuchet MS"/>
                <a:cs typeface="Trebuchet MS"/>
              </a:rPr>
              <a:t>needs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5898284" y="6127866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5619392" y="6127866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5342024" y="6127866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4791605" y="6127866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4377076" y="6127866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3826913" y="6127866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3548021" y="6127866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3270274" y="6127866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2991382" y="6127866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2441265" y="6127866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2298382" y="6307697"/>
            <a:ext cx="3740785" cy="253492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10">
                <a:latin typeface="Trebuchet MS"/>
                <a:cs typeface="Trebuchet MS"/>
              </a:rPr>
              <a:t>No.</a:t>
            </a:r>
            <a:r>
              <a:rPr dirty="0" sz="800" spc="-7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Classes</a:t>
            </a:r>
            <a:r>
              <a:rPr dirty="0" sz="800" spc="-8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Available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to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meet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the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CBE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establishment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of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 spc="-50">
                <a:latin typeface="Trebuchet MS"/>
                <a:cs typeface="Trebuchet MS"/>
              </a:rPr>
              <a:t>the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school;</a:t>
            </a:r>
            <a:endParaRPr sz="800">
              <a:latin typeface="Trebuchet MS"/>
              <a:cs typeface="Trebuchet MS"/>
            </a:endParaRPr>
          </a:p>
          <a:p>
            <a:pPr marL="12700" marR="70485">
              <a:lnSpc>
                <a:spcPct val="111200"/>
              </a:lnSpc>
              <a:spcBef>
                <a:spcPts val="60"/>
              </a:spcBef>
            </a:pPr>
            <a:r>
              <a:rPr dirty="0" sz="800" spc="-10">
                <a:latin typeface="Trebuchet MS"/>
                <a:cs typeface="Trebuchet MS"/>
              </a:rPr>
              <a:t>No.</a:t>
            </a:r>
            <a:r>
              <a:rPr dirty="0" sz="800" spc="-8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Laboratories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75">
                <a:latin typeface="Trebuchet MS"/>
                <a:cs typeface="Trebuchet MS"/>
              </a:rPr>
              <a:t>available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to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boost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teaching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learning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>
                <a:latin typeface="Trebuchet MS"/>
                <a:cs typeface="Trebuchet MS"/>
              </a:rPr>
              <a:t> STEM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subject</a:t>
            </a:r>
            <a:endParaRPr sz="800">
              <a:latin typeface="Trebuchet MS"/>
              <a:cs typeface="Trebuchet MS"/>
            </a:endParaRPr>
          </a:p>
          <a:p>
            <a:pPr marL="12700" marR="95885">
              <a:lnSpc>
                <a:spcPct val="111300"/>
              </a:lnSpc>
              <a:spcBef>
                <a:spcPts val="50"/>
              </a:spcBef>
            </a:pPr>
            <a:r>
              <a:rPr dirty="0" sz="800" spc="-10">
                <a:latin typeface="Trebuchet MS"/>
                <a:cs typeface="Trebuchet MS"/>
              </a:rPr>
              <a:t>No.</a:t>
            </a:r>
            <a:r>
              <a:rPr dirty="0" sz="800" spc="-7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Computers </a:t>
            </a:r>
            <a:r>
              <a:rPr dirty="0" sz="800" spc="-70">
                <a:latin typeface="Trebuchet MS"/>
                <a:cs typeface="Trebuchet MS"/>
              </a:rPr>
              <a:t>available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to </a:t>
            </a:r>
            <a:r>
              <a:rPr dirty="0" sz="800" spc="-65">
                <a:latin typeface="Trebuchet MS"/>
                <a:cs typeface="Trebuchet MS"/>
              </a:rPr>
              <a:t>aid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teaching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computer </a:t>
            </a:r>
            <a:r>
              <a:rPr dirty="0" sz="800" spc="-40">
                <a:latin typeface="Trebuchet MS"/>
                <a:cs typeface="Trebuchet MS"/>
              </a:rPr>
              <a:t>studies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as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70">
                <a:latin typeface="Trebuchet MS"/>
                <a:cs typeface="Trebuchet MS"/>
              </a:rPr>
              <a:t>an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examinable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subject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use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computer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and </a:t>
            </a:r>
            <a:r>
              <a:rPr dirty="0" sz="800" spc="-40">
                <a:latin typeface="Trebuchet MS"/>
                <a:cs typeface="Trebuchet MS"/>
              </a:rPr>
              <a:t>computer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aided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accessories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the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digitalization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teaching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learning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the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school;</a:t>
            </a:r>
            <a:endParaRPr sz="800">
              <a:latin typeface="Trebuchet MS"/>
              <a:cs typeface="Trebuchet MS"/>
            </a:endParaRPr>
          </a:p>
          <a:p>
            <a:pPr algn="just" marL="12700" marR="73025">
              <a:lnSpc>
                <a:spcPct val="111200"/>
              </a:lnSpc>
              <a:spcBef>
                <a:spcPts val="60"/>
              </a:spcBef>
            </a:pPr>
            <a:r>
              <a:rPr dirty="0" sz="800" spc="-10">
                <a:latin typeface="Trebuchet MS"/>
                <a:cs typeface="Trebuchet MS"/>
              </a:rPr>
              <a:t>No.</a:t>
            </a:r>
            <a:r>
              <a:rPr dirty="0" sz="800" spc="-9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hostels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 spc="-70">
                <a:latin typeface="Trebuchet MS"/>
                <a:cs typeface="Trebuchet MS"/>
              </a:rPr>
              <a:t>available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by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optimal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accommodation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capacity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bearing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mind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the</a:t>
            </a:r>
            <a:r>
              <a:rPr dirty="0" sz="800" spc="-45">
                <a:latin typeface="Trebuchet MS"/>
                <a:cs typeface="Trebuchet MS"/>
              </a:rPr>
              <a:t> recommended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bed-</a:t>
            </a:r>
            <a:r>
              <a:rPr dirty="0" sz="800" spc="-55">
                <a:latin typeface="Trebuchet MS"/>
                <a:cs typeface="Trebuchet MS"/>
              </a:rPr>
              <a:t>spacing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for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85">
                <a:latin typeface="Trebuchet MS"/>
                <a:cs typeface="Trebuchet MS"/>
              </a:rPr>
              <a:t>a</a:t>
            </a:r>
            <a:r>
              <a:rPr dirty="0" sz="800" spc="-30">
                <a:latin typeface="Trebuchet MS"/>
                <a:cs typeface="Trebuchet MS"/>
              </a:rPr>
              <a:t> school</a:t>
            </a:r>
            <a:r>
              <a:rPr dirty="0" sz="800" spc="-6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hostel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by</a:t>
            </a:r>
            <a:r>
              <a:rPr dirty="0" sz="800" spc="-3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end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September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2024;</a:t>
            </a:r>
            <a:endParaRPr sz="800">
              <a:latin typeface="Trebuchet MS"/>
              <a:cs typeface="Trebuchet MS"/>
            </a:endParaRPr>
          </a:p>
          <a:p>
            <a:pPr algn="just" marL="12700">
              <a:lnSpc>
                <a:spcPct val="100000"/>
              </a:lnSpc>
              <a:spcBef>
                <a:spcPts val="165"/>
              </a:spcBef>
            </a:pPr>
            <a:r>
              <a:rPr dirty="0" sz="800" spc="-10">
                <a:latin typeface="Trebuchet MS"/>
                <a:cs typeface="Trebuchet MS"/>
              </a:rPr>
              <a:t>No.</a:t>
            </a:r>
            <a:r>
              <a:rPr dirty="0" sz="800" spc="-7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80">
                <a:latin typeface="Trebuchet MS"/>
                <a:cs typeface="Trebuchet MS"/>
              </a:rPr>
              <a:t>staff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houses</a:t>
            </a:r>
            <a:endParaRPr sz="800">
              <a:latin typeface="Trebuchet MS"/>
              <a:cs typeface="Trebuchet MS"/>
            </a:endParaRPr>
          </a:p>
          <a:p>
            <a:pPr algn="just" marL="12700">
              <a:lnSpc>
                <a:spcPct val="100000"/>
              </a:lnSpc>
              <a:spcBef>
                <a:spcPts val="110"/>
              </a:spcBef>
            </a:pPr>
            <a:r>
              <a:rPr dirty="0" sz="800" spc="-40">
                <a:latin typeface="Trebuchet MS"/>
                <a:cs typeface="Trebuchet MS"/>
              </a:rPr>
              <a:t>(for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both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teaching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non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-</a:t>
            </a:r>
            <a:endParaRPr sz="800">
              <a:latin typeface="Trebuchet MS"/>
              <a:cs typeface="Trebuchet MS"/>
            </a:endParaRPr>
          </a:p>
          <a:p>
            <a:pPr marL="12700" marR="237490">
              <a:lnSpc>
                <a:spcPct val="111300"/>
              </a:lnSpc>
            </a:pPr>
            <a:r>
              <a:rPr dirty="0" sz="800" spc="-60">
                <a:latin typeface="Trebuchet MS"/>
                <a:cs typeface="Trebuchet MS"/>
              </a:rPr>
              <a:t>teaching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70">
                <a:latin typeface="Trebuchet MS"/>
                <a:cs typeface="Trebuchet MS"/>
              </a:rPr>
              <a:t>staff)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constructed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furnished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by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end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of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plan </a:t>
            </a:r>
            <a:r>
              <a:rPr dirty="0" sz="800" spc="-55">
                <a:latin typeface="Trebuchet MS"/>
                <a:cs typeface="Trebuchet MS"/>
              </a:rPr>
              <a:t>implementation</a:t>
            </a:r>
            <a:r>
              <a:rPr dirty="0" sz="800" spc="5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period</a:t>
            </a:r>
            <a:endParaRPr sz="800">
              <a:latin typeface="Trebuchet MS"/>
              <a:cs typeface="Trebuchet MS"/>
            </a:endParaRPr>
          </a:p>
          <a:p>
            <a:pPr marL="12700" marR="29845">
              <a:lnSpc>
                <a:spcPct val="111300"/>
              </a:lnSpc>
              <a:spcBef>
                <a:spcPts val="60"/>
              </a:spcBef>
            </a:pPr>
            <a:r>
              <a:rPr dirty="0" sz="800" spc="-10">
                <a:latin typeface="Trebuchet MS"/>
                <a:cs typeface="Trebuchet MS"/>
              </a:rPr>
              <a:t>No.</a:t>
            </a:r>
            <a:r>
              <a:rPr dirty="0" sz="800" spc="-7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latrines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toilets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within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the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school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by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ratio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toilet </a:t>
            </a:r>
            <a:r>
              <a:rPr dirty="0" sz="800">
                <a:latin typeface="Trebuchet MS"/>
                <a:cs typeface="Trebuchet MS"/>
              </a:rPr>
              <a:t>door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to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number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users </a:t>
            </a:r>
            <a:r>
              <a:rPr dirty="0" sz="800" spc="-35">
                <a:latin typeface="Trebuchet MS"/>
                <a:cs typeface="Trebuchet MS"/>
              </a:rPr>
              <a:t>per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70">
                <a:latin typeface="Trebuchet MS"/>
                <a:cs typeface="Trebuchet MS"/>
              </a:rPr>
              <a:t>day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by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end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of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100">
                <a:latin typeface="Trebuchet MS"/>
                <a:cs typeface="Trebuchet MS"/>
              </a:rPr>
              <a:t>July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2024.</a:t>
            </a:r>
            <a:endParaRPr sz="800">
              <a:latin typeface="Trebuchet MS"/>
              <a:cs typeface="Trebuchet MS"/>
            </a:endParaRPr>
          </a:p>
          <a:p>
            <a:pPr marL="12700" marR="43180">
              <a:lnSpc>
                <a:spcPct val="111600"/>
              </a:lnSpc>
              <a:spcBef>
                <a:spcPts val="55"/>
              </a:spcBef>
            </a:pPr>
            <a:r>
              <a:rPr dirty="0" sz="800" spc="-50">
                <a:latin typeface="Trebuchet MS"/>
                <a:cs typeface="Trebuchet MS"/>
              </a:rPr>
              <a:t>Size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school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library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by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seating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capacity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constructed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by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end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90">
                <a:latin typeface="Trebuchet MS"/>
                <a:cs typeface="Trebuchet MS"/>
              </a:rPr>
              <a:t>July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2025;</a:t>
            </a:r>
            <a:endParaRPr sz="800">
              <a:latin typeface="Trebuchet MS"/>
              <a:cs typeface="Trebuchet MS"/>
            </a:endParaRPr>
          </a:p>
          <a:p>
            <a:pPr marL="12700" marR="5080">
              <a:lnSpc>
                <a:spcPct val="112500"/>
              </a:lnSpc>
              <a:spcBef>
                <a:spcPts val="35"/>
              </a:spcBef>
            </a:pPr>
            <a:r>
              <a:rPr dirty="0" sz="800" spc="-35">
                <a:latin typeface="Trebuchet MS"/>
                <a:cs typeface="Trebuchet MS"/>
              </a:rPr>
              <a:t>Acquisition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85">
                <a:latin typeface="Trebuchet MS"/>
                <a:cs typeface="Trebuchet MS"/>
              </a:rPr>
              <a:t>a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37-</a:t>
            </a:r>
            <a:r>
              <a:rPr dirty="0" sz="800" spc="-55">
                <a:latin typeface="Trebuchet MS"/>
                <a:cs typeface="Trebuchet MS"/>
              </a:rPr>
              <a:t>seater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school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coaster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van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195">
                <a:latin typeface="Trebuchet MS"/>
                <a:cs typeface="Trebuchet MS"/>
              </a:rPr>
              <a:t>@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Kshs. </a:t>
            </a:r>
            <a:r>
              <a:rPr dirty="0" sz="800" spc="-60">
                <a:latin typeface="Trebuchet MS"/>
                <a:cs typeface="Trebuchet MS"/>
              </a:rPr>
              <a:t>6,103,215.26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85">
                <a:latin typeface="Trebuchet MS"/>
                <a:cs typeface="Trebuchet MS"/>
              </a:rPr>
              <a:t>a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14-</a:t>
            </a:r>
            <a:r>
              <a:rPr dirty="0" sz="800" spc="-55">
                <a:latin typeface="Trebuchet MS"/>
                <a:cs typeface="Trebuchet MS"/>
              </a:rPr>
              <a:t>seater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shuttle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195">
                <a:latin typeface="Trebuchet MS"/>
                <a:cs typeface="Trebuchet MS"/>
              </a:rPr>
              <a:t>@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Kshs.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4,856,736.92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55">
                <a:latin typeface="Trebuchet MS"/>
                <a:cs typeface="Trebuchet MS"/>
              </a:rPr>
              <a:t>A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conversion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of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the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current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school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administration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block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into </a:t>
            </a:r>
            <a:r>
              <a:rPr dirty="0" sz="800" spc="-85">
                <a:latin typeface="Trebuchet MS"/>
                <a:cs typeface="Trebuchet MS"/>
              </a:rPr>
              <a:t>a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modern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spacious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Administration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Block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with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85">
                <a:latin typeface="Trebuchet MS"/>
                <a:cs typeface="Trebuchet MS"/>
              </a:rPr>
              <a:t>a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Board </a:t>
            </a:r>
            <a:r>
              <a:rPr dirty="0" sz="800" spc="-10">
                <a:latin typeface="Trebuchet MS"/>
                <a:cs typeface="Trebuchet MS"/>
              </a:rPr>
              <a:t>Room,</a:t>
            </a:r>
            <a:r>
              <a:rPr dirty="0" sz="800" spc="6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Administrative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75">
                <a:latin typeface="Trebuchet MS"/>
                <a:cs typeface="Trebuchet MS"/>
              </a:rPr>
              <a:t>Staff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Offices,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Radio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Communications Room,</a:t>
            </a:r>
            <a:r>
              <a:rPr dirty="0" sz="800" spc="60">
                <a:latin typeface="Trebuchet MS"/>
                <a:cs typeface="Trebuchet MS"/>
              </a:rPr>
              <a:t> </a:t>
            </a:r>
            <a:r>
              <a:rPr dirty="0" sz="800" spc="-85">
                <a:latin typeface="Trebuchet MS"/>
                <a:cs typeface="Trebuchet MS"/>
              </a:rPr>
              <a:t>a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Store</a:t>
            </a:r>
            <a:r>
              <a:rPr dirty="0" sz="800" spc="-1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Conference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Hall;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and</a:t>
            </a:r>
            <a:endParaRPr sz="800">
              <a:latin typeface="Trebuchet MS"/>
              <a:cs typeface="Trebuchet MS"/>
            </a:endParaRPr>
          </a:p>
          <a:p>
            <a:pPr marL="12700" marR="166370">
              <a:lnSpc>
                <a:spcPct val="111200"/>
              </a:lnSpc>
              <a:spcBef>
                <a:spcPts val="60"/>
              </a:spcBef>
            </a:pPr>
            <a:r>
              <a:rPr dirty="0" sz="800" spc="55">
                <a:latin typeface="Trebuchet MS"/>
                <a:cs typeface="Trebuchet MS"/>
              </a:rPr>
              <a:t>A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newly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constructed,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equipped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furnished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food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store, </a:t>
            </a:r>
            <a:r>
              <a:rPr dirty="0" sz="800" spc="-20">
                <a:latin typeface="Trebuchet MS"/>
                <a:cs typeface="Trebuchet MS"/>
              </a:rPr>
              <a:t>tools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appliances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store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school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garage.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5763018" y="8979523"/>
            <a:ext cx="283845" cy="68199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85">
                <a:latin typeface="Trebuchet MS"/>
                <a:cs typeface="Trebuchet MS"/>
              </a:rPr>
              <a:t>June</a:t>
            </a:r>
            <a:r>
              <a:rPr dirty="0" sz="800" spc="-4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2023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100">
                <a:latin typeface="Trebuchet MS"/>
                <a:cs typeface="Trebuchet MS"/>
              </a:rPr>
              <a:t>–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July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 spc="-20">
                <a:latin typeface="Trebuchet MS"/>
                <a:cs typeface="Trebuchet MS"/>
              </a:rPr>
              <a:t>2027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5468516" y="9828392"/>
            <a:ext cx="563245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4759601" y="9828392"/>
            <a:ext cx="563245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4338977" y="9828392"/>
            <a:ext cx="27686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4331727" y="10008223"/>
            <a:ext cx="1707514" cy="131572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25">
                <a:latin typeface="Trebuchet MS"/>
                <a:cs typeface="Trebuchet MS"/>
              </a:rPr>
              <a:t>MoE</a:t>
            </a:r>
            <a:endParaRPr sz="800">
              <a:latin typeface="Trebuchet MS"/>
              <a:cs typeface="Trebuchet MS"/>
            </a:endParaRPr>
          </a:p>
          <a:p>
            <a:pPr marL="12700" marR="909319">
              <a:lnSpc>
                <a:spcPct val="117500"/>
              </a:lnSpc>
            </a:pPr>
            <a:r>
              <a:rPr dirty="0" sz="800" spc="35">
                <a:latin typeface="Trebuchet MS"/>
                <a:cs typeface="Trebuchet MS"/>
              </a:rPr>
              <a:t>BOM </a:t>
            </a:r>
            <a:r>
              <a:rPr dirty="0" sz="800">
                <a:latin typeface="Trebuchet MS"/>
                <a:cs typeface="Trebuchet MS"/>
              </a:rPr>
              <a:t>NG-</a:t>
            </a:r>
            <a:r>
              <a:rPr dirty="0" sz="800" spc="-25">
                <a:latin typeface="Trebuchet MS"/>
                <a:cs typeface="Trebuchet MS"/>
              </a:rPr>
              <a:t>CDF</a:t>
            </a:r>
            <a:endParaRPr sz="800">
              <a:latin typeface="Trebuchet MS"/>
              <a:cs typeface="Trebuchet MS"/>
            </a:endParaRPr>
          </a:p>
          <a:p>
            <a:pPr marL="12700" marR="53340">
              <a:lnSpc>
                <a:spcPct val="114399"/>
              </a:lnSpc>
              <a:spcBef>
                <a:spcPts val="30"/>
              </a:spcBef>
            </a:pPr>
            <a:r>
              <a:rPr dirty="0" sz="800" spc="-50">
                <a:latin typeface="Trebuchet MS"/>
                <a:cs typeface="Trebuchet MS"/>
              </a:rPr>
              <a:t>International</a:t>
            </a:r>
            <a:r>
              <a:rPr dirty="0" sz="800" spc="6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Development </a:t>
            </a:r>
            <a:r>
              <a:rPr dirty="0" sz="800" spc="-40">
                <a:latin typeface="Trebuchet MS"/>
                <a:cs typeface="Trebuchet MS"/>
              </a:rPr>
              <a:t>Partners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Education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ICT </a:t>
            </a:r>
            <a:r>
              <a:rPr dirty="0" sz="800" spc="-30">
                <a:latin typeface="Trebuchet MS"/>
                <a:cs typeface="Trebuchet MS"/>
              </a:rPr>
              <a:t>Parents</a:t>
            </a:r>
            <a:r>
              <a:rPr dirty="0" sz="800" spc="-10">
                <a:latin typeface="Trebuchet MS"/>
                <a:cs typeface="Trebuchet MS"/>
              </a:rPr>
              <a:t> Association</a:t>
            </a:r>
            <a:endParaRPr sz="800">
              <a:latin typeface="Trebuchet MS"/>
              <a:cs typeface="Trebuchet MS"/>
            </a:endParaRPr>
          </a:p>
          <a:p>
            <a:pPr marL="12700" marR="5080">
              <a:lnSpc>
                <a:spcPct val="114999"/>
              </a:lnSpc>
              <a:spcBef>
                <a:spcPts val="25"/>
              </a:spcBef>
            </a:pPr>
            <a:r>
              <a:rPr dirty="0" sz="800" spc="-20">
                <a:latin typeface="Trebuchet MS"/>
                <a:cs typeface="Trebuchet MS"/>
              </a:rPr>
              <a:t>The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School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Alumni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Association </a:t>
            </a:r>
            <a:r>
              <a:rPr dirty="0" sz="800" spc="-50">
                <a:latin typeface="Trebuchet MS"/>
                <a:cs typeface="Trebuchet MS"/>
              </a:rPr>
              <a:t>Private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Sector</a:t>
            </a:r>
            <a:r>
              <a:rPr dirty="0" sz="800" spc="3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CSR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Programs </a:t>
            </a:r>
            <a:r>
              <a:rPr dirty="0" sz="800" spc="-20">
                <a:latin typeface="Trebuchet MS"/>
                <a:cs typeface="Trebuchet MS"/>
              </a:rPr>
              <a:t>Computer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for</a:t>
            </a:r>
            <a:r>
              <a:rPr dirty="0" sz="800" spc="-10">
                <a:latin typeface="Trebuchet MS"/>
                <a:cs typeface="Trebuchet MS"/>
              </a:rPr>
              <a:t> Schools Program</a:t>
            </a:r>
            <a:endParaRPr sz="800">
              <a:latin typeface="Trebuchet MS"/>
              <a:cs typeface="Trebuchet MS"/>
            </a:endParaRPr>
          </a:p>
          <a:p>
            <a:pPr marL="12700" marR="144145">
              <a:lnSpc>
                <a:spcPct val="117500"/>
              </a:lnSpc>
            </a:pPr>
            <a:r>
              <a:rPr dirty="0" sz="800" spc="-20">
                <a:latin typeface="Trebuchet MS"/>
                <a:cs typeface="Trebuchet MS"/>
              </a:rPr>
              <a:t>Computer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Aid</a:t>
            </a:r>
            <a:r>
              <a:rPr dirty="0" sz="800" spc="-3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International</a:t>
            </a:r>
            <a:r>
              <a:rPr dirty="0" sz="800" spc="-20">
                <a:latin typeface="Trebuchet MS"/>
                <a:cs typeface="Trebuchet MS"/>
              </a:rPr>
              <a:t> Google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Inc.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5898653" y="11543273"/>
            <a:ext cx="788035" cy="800100"/>
          </a:xfrm>
          <a:prstGeom prst="rect">
            <a:avLst/>
          </a:prstGeom>
        </p:spPr>
        <p:txBody>
          <a:bodyPr wrap="square" lIns="0" tIns="5715" rIns="0" bIns="0" rtlCol="0" vert="vert">
            <a:spAutoFit/>
          </a:bodyPr>
          <a:lstStyle/>
          <a:p>
            <a:pPr algn="ctr" marR="75565">
              <a:lnSpc>
                <a:spcPct val="100000"/>
              </a:lnSpc>
              <a:spcBef>
                <a:spcPts val="45"/>
              </a:spcBef>
            </a:pPr>
            <a:r>
              <a:rPr dirty="0" sz="900" spc="-10" b="1">
                <a:solidFill>
                  <a:srgbClr val="FFFFFF"/>
                </a:solidFill>
                <a:latin typeface="Arial"/>
                <a:cs typeface="Arial"/>
              </a:rPr>
              <a:t>ESTIMATE</a:t>
            </a:r>
            <a:endParaRPr sz="900">
              <a:latin typeface="Arial"/>
              <a:cs typeface="Arial"/>
            </a:endParaRPr>
          </a:p>
          <a:p>
            <a:pPr algn="ctr" marL="12700" marR="98425" indent="-17145">
              <a:lnSpc>
                <a:spcPct val="111100"/>
              </a:lnSpc>
            </a:pPr>
            <a:r>
              <a:rPr dirty="0" sz="900" spc="-10" b="1">
                <a:solidFill>
                  <a:srgbClr val="FFFFFF"/>
                </a:solidFill>
                <a:latin typeface="Arial"/>
                <a:cs typeface="Arial"/>
              </a:rPr>
              <a:t>TOTAL 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BUDGET</a:t>
            </a:r>
            <a:r>
              <a:rPr dirty="0" sz="900" spc="2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50" b="1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KES</a:t>
            </a:r>
            <a:endParaRPr sz="900">
              <a:latin typeface="Arial"/>
              <a:cs typeface="Arial"/>
            </a:endParaRPr>
          </a:p>
          <a:p>
            <a:pPr marL="160020">
              <a:lnSpc>
                <a:spcPct val="100000"/>
              </a:lnSpc>
              <a:spcBef>
                <a:spcPts val="350"/>
              </a:spcBef>
            </a:pPr>
            <a:r>
              <a:rPr dirty="0" sz="800" spc="-50">
                <a:latin typeface="Trebuchet MS"/>
                <a:cs typeface="Trebuchet MS"/>
              </a:rPr>
              <a:t>105,000,000.00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1" name="object 71" descr=""/>
          <p:cNvSpPr/>
          <p:nvPr/>
        </p:nvSpPr>
        <p:spPr>
          <a:xfrm>
            <a:off x="6023966" y="3255004"/>
            <a:ext cx="27940" cy="9142730"/>
          </a:xfrm>
          <a:custGeom>
            <a:avLst/>
            <a:gdLst/>
            <a:ahLst/>
            <a:cxnLst/>
            <a:rect l="l" t="t" r="r" b="b"/>
            <a:pathLst>
              <a:path w="27939" h="9142730">
                <a:moveTo>
                  <a:pt x="27432" y="8136382"/>
                </a:moveTo>
                <a:lnTo>
                  <a:pt x="0" y="8136382"/>
                </a:lnTo>
                <a:lnTo>
                  <a:pt x="0" y="8163814"/>
                </a:lnTo>
                <a:lnTo>
                  <a:pt x="0" y="9142527"/>
                </a:lnTo>
                <a:lnTo>
                  <a:pt x="27432" y="9142527"/>
                </a:lnTo>
                <a:lnTo>
                  <a:pt x="27432" y="8163814"/>
                </a:lnTo>
                <a:lnTo>
                  <a:pt x="27432" y="8136382"/>
                </a:lnTo>
                <a:close/>
              </a:path>
              <a:path w="27939" h="9142730">
                <a:moveTo>
                  <a:pt x="27432" y="2867279"/>
                </a:moveTo>
                <a:lnTo>
                  <a:pt x="0" y="2867279"/>
                </a:lnTo>
                <a:lnTo>
                  <a:pt x="0" y="2894711"/>
                </a:lnTo>
                <a:lnTo>
                  <a:pt x="0" y="5668645"/>
                </a:lnTo>
                <a:lnTo>
                  <a:pt x="0" y="5696077"/>
                </a:lnTo>
                <a:lnTo>
                  <a:pt x="0" y="6583045"/>
                </a:lnTo>
                <a:lnTo>
                  <a:pt x="0" y="6610477"/>
                </a:lnTo>
                <a:lnTo>
                  <a:pt x="0" y="8136255"/>
                </a:lnTo>
                <a:lnTo>
                  <a:pt x="27432" y="8136255"/>
                </a:lnTo>
                <a:lnTo>
                  <a:pt x="27432" y="2894711"/>
                </a:lnTo>
                <a:lnTo>
                  <a:pt x="27432" y="2867279"/>
                </a:lnTo>
                <a:close/>
              </a:path>
              <a:path w="27939" h="9142730">
                <a:moveTo>
                  <a:pt x="27432" y="0"/>
                </a:moveTo>
                <a:lnTo>
                  <a:pt x="0" y="0"/>
                </a:lnTo>
                <a:lnTo>
                  <a:pt x="0" y="1315466"/>
                </a:lnTo>
                <a:lnTo>
                  <a:pt x="0" y="1342898"/>
                </a:lnTo>
                <a:lnTo>
                  <a:pt x="0" y="2867152"/>
                </a:lnTo>
                <a:lnTo>
                  <a:pt x="27432" y="2867152"/>
                </a:lnTo>
                <a:lnTo>
                  <a:pt x="27432" y="1342898"/>
                </a:lnTo>
                <a:lnTo>
                  <a:pt x="27432" y="1315466"/>
                </a:lnTo>
                <a:lnTo>
                  <a:pt x="274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 descr=""/>
          <p:cNvSpPr/>
          <p:nvPr/>
        </p:nvSpPr>
        <p:spPr>
          <a:xfrm>
            <a:off x="2257577" y="3245860"/>
            <a:ext cx="27940" cy="9152255"/>
          </a:xfrm>
          <a:custGeom>
            <a:avLst/>
            <a:gdLst/>
            <a:ahLst/>
            <a:cxnLst/>
            <a:rect l="l" t="t" r="r" b="b"/>
            <a:pathLst>
              <a:path w="27939" h="9152255">
                <a:moveTo>
                  <a:pt x="27432" y="0"/>
                </a:moveTo>
                <a:lnTo>
                  <a:pt x="0" y="0"/>
                </a:lnTo>
                <a:lnTo>
                  <a:pt x="0" y="1315466"/>
                </a:lnTo>
                <a:lnTo>
                  <a:pt x="0" y="1324610"/>
                </a:lnTo>
                <a:lnTo>
                  <a:pt x="0" y="9151671"/>
                </a:lnTo>
                <a:lnTo>
                  <a:pt x="27432" y="9151671"/>
                </a:lnTo>
                <a:lnTo>
                  <a:pt x="27432" y="1315466"/>
                </a:lnTo>
                <a:lnTo>
                  <a:pt x="274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 txBox="1"/>
          <p:nvPr/>
        </p:nvSpPr>
        <p:spPr>
          <a:xfrm>
            <a:off x="6773961" y="3279312"/>
            <a:ext cx="177800" cy="3195320"/>
          </a:xfrm>
          <a:prstGeom prst="rect">
            <a:avLst/>
          </a:prstGeom>
        </p:spPr>
        <p:txBody>
          <a:bodyPr wrap="square" lIns="0" tIns="15240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00" spc="-20" i="1">
                <a:solidFill>
                  <a:srgbClr val="44546A"/>
                </a:solidFill>
                <a:latin typeface="Times New Roman"/>
                <a:cs typeface="Times New Roman"/>
              </a:rPr>
              <a:t>Table</a:t>
            </a:r>
            <a:r>
              <a:rPr dirty="0" sz="900" spc="-15" i="1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900" i="1">
                <a:solidFill>
                  <a:srgbClr val="44546A"/>
                </a:solidFill>
                <a:latin typeface="Times New Roman"/>
                <a:cs typeface="Times New Roman"/>
              </a:rPr>
              <a:t>16:</a:t>
            </a:r>
            <a:r>
              <a:rPr dirty="0" sz="900" spc="-15" i="1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900" i="1">
                <a:solidFill>
                  <a:srgbClr val="44546A"/>
                </a:solidFill>
                <a:latin typeface="Times New Roman"/>
                <a:cs typeface="Times New Roman"/>
              </a:rPr>
              <a:t>Logical</a:t>
            </a:r>
            <a:r>
              <a:rPr dirty="0" sz="900" spc="-15" i="1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900" i="1">
                <a:solidFill>
                  <a:srgbClr val="44546A"/>
                </a:solidFill>
                <a:latin typeface="Times New Roman"/>
                <a:cs typeface="Times New Roman"/>
              </a:rPr>
              <a:t>Framework</a:t>
            </a:r>
            <a:r>
              <a:rPr dirty="0" sz="900" spc="-10" i="1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900" i="1">
                <a:solidFill>
                  <a:srgbClr val="44546A"/>
                </a:solidFill>
                <a:latin typeface="Times New Roman"/>
                <a:cs typeface="Times New Roman"/>
              </a:rPr>
              <a:t>for</a:t>
            </a:r>
            <a:r>
              <a:rPr dirty="0" sz="900" spc="-15" i="1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900" i="1">
                <a:solidFill>
                  <a:srgbClr val="44546A"/>
                </a:solidFill>
                <a:latin typeface="Times New Roman"/>
                <a:cs typeface="Times New Roman"/>
              </a:rPr>
              <a:t>School</a:t>
            </a:r>
            <a:r>
              <a:rPr dirty="0" sz="900" spc="-15" i="1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900" i="1">
                <a:solidFill>
                  <a:srgbClr val="44546A"/>
                </a:solidFill>
                <a:latin typeface="Times New Roman"/>
                <a:cs typeface="Times New Roman"/>
              </a:rPr>
              <a:t>Infrastructure</a:t>
            </a:r>
            <a:r>
              <a:rPr dirty="0" sz="900" spc="-10" i="1">
                <a:solidFill>
                  <a:srgbClr val="44546A"/>
                </a:solidFill>
                <a:latin typeface="Times New Roman"/>
                <a:cs typeface="Times New Roman"/>
              </a:rPr>
              <a:t> Development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4" name="object 7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75" name="object 7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35</a:t>
            </a:r>
            <a:r>
              <a:rPr dirty="0"/>
              <a:t> | </a:t>
            </a:r>
            <a:r>
              <a:rPr dirty="0" spc="-30">
                <a:solidFill>
                  <a:srgbClr val="FFFFFF"/>
                </a:solidFill>
              </a:rPr>
              <a:t>Page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7743" y="3256866"/>
            <a:ext cx="282575" cy="116649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5">
                <a:latin typeface="Trebuchet MS"/>
                <a:cs typeface="Trebuchet MS"/>
              </a:rPr>
              <a:t>Increased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access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to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use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clean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renewable</a:t>
            </a:r>
            <a:r>
              <a:rPr dirty="0" sz="800" spc="-10">
                <a:latin typeface="Trebuchet MS"/>
                <a:cs typeface="Trebuchet MS"/>
              </a:rPr>
              <a:t> energy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30475" y="4573854"/>
            <a:ext cx="826769" cy="138557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35">
                <a:latin typeface="Trebuchet MS"/>
                <a:cs typeface="Trebuchet MS"/>
              </a:rPr>
              <a:t>Introduction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of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Solar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Lighting</a:t>
            </a:r>
            <a:endParaRPr sz="800">
              <a:latin typeface="Trebuchet MS"/>
              <a:cs typeface="Trebuchet MS"/>
            </a:endParaRPr>
          </a:p>
          <a:p>
            <a:pPr marL="12700" marR="5080">
              <a:lnSpc>
                <a:spcPct val="111300"/>
              </a:lnSpc>
              <a:spcBef>
                <a:spcPts val="5"/>
              </a:spcBef>
            </a:pPr>
            <a:r>
              <a:rPr dirty="0" sz="800" spc="-40">
                <a:latin typeface="Trebuchet MS"/>
                <a:cs typeface="Trebuchet MS"/>
              </a:rPr>
              <a:t>System</a:t>
            </a:r>
            <a:r>
              <a:rPr dirty="0" sz="800" spc="-10">
                <a:latin typeface="Trebuchet MS"/>
                <a:cs typeface="Trebuchet MS"/>
              </a:rPr>
              <a:t> to </a:t>
            </a:r>
            <a:r>
              <a:rPr dirty="0" sz="800" spc="-40">
                <a:latin typeface="Trebuchet MS"/>
                <a:cs typeface="Trebuchet MS"/>
              </a:rPr>
              <a:t>provide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85">
                <a:latin typeface="Trebuchet MS"/>
                <a:cs typeface="Trebuchet MS"/>
              </a:rPr>
              <a:t>a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70">
                <a:latin typeface="Trebuchet MS"/>
                <a:cs typeface="Trebuchet MS"/>
              </a:rPr>
              <a:t>reliable,</a:t>
            </a:r>
            <a:r>
              <a:rPr dirty="0" sz="800" spc="-7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cost </a:t>
            </a:r>
            <a:r>
              <a:rPr dirty="0" sz="800" spc="-70">
                <a:latin typeface="Trebuchet MS"/>
                <a:cs typeface="Trebuchet MS"/>
              </a:rPr>
              <a:t>effective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easy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maintenance </a:t>
            </a:r>
            <a:r>
              <a:rPr dirty="0" sz="800" spc="-40">
                <a:latin typeface="Trebuchet MS"/>
                <a:cs typeface="Trebuchet MS"/>
              </a:rPr>
              <a:t>energy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supply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solutions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in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the </a:t>
            </a:r>
            <a:r>
              <a:rPr dirty="0" sz="800" spc="-40">
                <a:latin typeface="Trebuchet MS"/>
                <a:cs typeface="Trebuchet MS"/>
              </a:rPr>
              <a:t>entire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school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compound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by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the </a:t>
            </a:r>
            <a:r>
              <a:rPr dirty="0" sz="800" spc="-45">
                <a:latin typeface="Trebuchet MS"/>
                <a:cs typeface="Trebuchet MS"/>
              </a:rPr>
              <a:t>end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of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2027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278517" y="6073852"/>
            <a:ext cx="563245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999626" y="6073852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856738" y="6253683"/>
            <a:ext cx="992505" cy="243395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10">
                <a:latin typeface="Trebuchet MS"/>
                <a:cs typeface="Trebuchet MS"/>
              </a:rPr>
              <a:t>No.</a:t>
            </a:r>
            <a:r>
              <a:rPr dirty="0" sz="800" spc="-7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solar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panels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acquired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10">
                <a:latin typeface="Trebuchet MS"/>
                <a:cs typeface="Trebuchet MS"/>
              </a:rPr>
              <a:t> installed</a:t>
            </a:r>
            <a:endParaRPr sz="800">
              <a:latin typeface="Trebuchet MS"/>
              <a:cs typeface="Trebuchet MS"/>
            </a:endParaRPr>
          </a:p>
          <a:p>
            <a:pPr marL="12700" marR="622300">
              <a:lnSpc>
                <a:spcPct val="117500"/>
              </a:lnSpc>
              <a:spcBef>
                <a:spcPts val="5"/>
              </a:spcBef>
            </a:pPr>
            <a:r>
              <a:rPr dirty="0" sz="800" spc="-10">
                <a:latin typeface="Trebuchet MS"/>
                <a:cs typeface="Trebuchet MS"/>
              </a:rPr>
              <a:t>No.</a:t>
            </a:r>
            <a:r>
              <a:rPr dirty="0" sz="800" spc="-7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solar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batteries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acquired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installed</a:t>
            </a:r>
            <a:r>
              <a:rPr dirty="0" sz="800" spc="-10">
                <a:latin typeface="Trebuchet MS"/>
                <a:cs typeface="Trebuchet MS"/>
              </a:rPr>
              <a:t> No.</a:t>
            </a:r>
            <a:r>
              <a:rPr dirty="0" sz="800" spc="-7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Solar-</a:t>
            </a:r>
            <a:r>
              <a:rPr dirty="0" sz="800" spc="-40">
                <a:latin typeface="Trebuchet MS"/>
                <a:cs typeface="Trebuchet MS"/>
              </a:rPr>
              <a:t>Led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Light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Bulbs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Installed</a:t>
            </a:r>
            <a:endParaRPr sz="800">
              <a:latin typeface="Trebuchet MS"/>
              <a:cs typeface="Trebuchet MS"/>
            </a:endParaRPr>
          </a:p>
          <a:p>
            <a:pPr marL="12700" marR="5080">
              <a:lnSpc>
                <a:spcPct val="113300"/>
              </a:lnSpc>
              <a:spcBef>
                <a:spcPts val="40"/>
              </a:spcBef>
            </a:pPr>
            <a:r>
              <a:rPr dirty="0" sz="800" spc="-45">
                <a:latin typeface="Trebuchet MS"/>
                <a:cs typeface="Trebuchet MS"/>
              </a:rPr>
              <a:t>Capacity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Solar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heating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System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installed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use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the school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to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warm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boil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water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for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75">
                <a:latin typeface="Trebuchet MS"/>
                <a:cs typeface="Trebuchet MS"/>
              </a:rPr>
              <a:t>staff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-10">
                <a:latin typeface="Trebuchet MS"/>
                <a:cs typeface="Trebuchet MS"/>
              </a:rPr>
              <a:t> students </a:t>
            </a:r>
            <a:r>
              <a:rPr dirty="0" sz="800" spc="-45">
                <a:latin typeface="Trebuchet MS"/>
                <a:cs typeface="Trebuchet MS"/>
              </a:rPr>
              <a:t>Capacity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solar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flood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lights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installed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70">
                <a:latin typeface="Trebuchet MS"/>
                <a:cs typeface="Trebuchet MS"/>
              </a:rPr>
              <a:t>at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specific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strategic </a:t>
            </a:r>
            <a:r>
              <a:rPr dirty="0" sz="800" spc="-40">
                <a:latin typeface="Trebuchet MS"/>
                <a:cs typeface="Trebuchet MS"/>
              </a:rPr>
              <a:t>locations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providing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backup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security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lights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the</a:t>
            </a:r>
            <a:r>
              <a:rPr dirty="0" sz="800" spc="-10">
                <a:latin typeface="Trebuchet MS"/>
                <a:cs typeface="Trebuchet MS"/>
              </a:rPr>
              <a:t> school.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573020" y="8925508"/>
            <a:ext cx="283845" cy="71945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85">
                <a:latin typeface="Trebuchet MS"/>
                <a:cs typeface="Trebuchet MS"/>
              </a:rPr>
              <a:t>June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2023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100">
                <a:latin typeface="Trebuchet MS"/>
                <a:cs typeface="Trebuchet MS"/>
              </a:rPr>
              <a:t>–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June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 spc="-20">
                <a:latin typeface="Trebuchet MS"/>
                <a:cs typeface="Trebuchet MS"/>
              </a:rPr>
              <a:t>2024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278517" y="9753508"/>
            <a:ext cx="563245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999626" y="9753508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708909" y="11688900"/>
            <a:ext cx="147955" cy="60007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50">
                <a:latin typeface="Trebuchet MS"/>
                <a:cs typeface="Trebuchet MS"/>
              </a:rPr>
              <a:t>15,000,000.00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7832700" y="3200991"/>
            <a:ext cx="27940" cy="9142730"/>
          </a:xfrm>
          <a:custGeom>
            <a:avLst/>
            <a:gdLst/>
            <a:ahLst/>
            <a:cxnLst/>
            <a:rect l="l" t="t" r="r" b="b"/>
            <a:pathLst>
              <a:path w="27940" h="9142730">
                <a:moveTo>
                  <a:pt x="27432" y="8136382"/>
                </a:moveTo>
                <a:lnTo>
                  <a:pt x="0" y="8136382"/>
                </a:lnTo>
                <a:lnTo>
                  <a:pt x="0" y="8163814"/>
                </a:lnTo>
                <a:lnTo>
                  <a:pt x="0" y="9142527"/>
                </a:lnTo>
                <a:lnTo>
                  <a:pt x="27432" y="9142527"/>
                </a:lnTo>
                <a:lnTo>
                  <a:pt x="27432" y="8163814"/>
                </a:lnTo>
                <a:lnTo>
                  <a:pt x="27432" y="8136382"/>
                </a:lnTo>
                <a:close/>
              </a:path>
              <a:path w="27940" h="9142730">
                <a:moveTo>
                  <a:pt x="27432" y="6610477"/>
                </a:moveTo>
                <a:lnTo>
                  <a:pt x="0" y="6610477"/>
                </a:lnTo>
                <a:lnTo>
                  <a:pt x="0" y="8136255"/>
                </a:lnTo>
                <a:lnTo>
                  <a:pt x="27432" y="8136255"/>
                </a:lnTo>
                <a:lnTo>
                  <a:pt x="27432" y="6610477"/>
                </a:lnTo>
                <a:close/>
              </a:path>
              <a:path w="27940" h="9142730">
                <a:moveTo>
                  <a:pt x="27432" y="2867279"/>
                </a:moveTo>
                <a:lnTo>
                  <a:pt x="0" y="2867279"/>
                </a:lnTo>
                <a:lnTo>
                  <a:pt x="0" y="2894711"/>
                </a:lnTo>
                <a:lnTo>
                  <a:pt x="0" y="5668645"/>
                </a:lnTo>
                <a:lnTo>
                  <a:pt x="0" y="5696077"/>
                </a:lnTo>
                <a:lnTo>
                  <a:pt x="0" y="6577990"/>
                </a:lnTo>
                <a:lnTo>
                  <a:pt x="0" y="6583045"/>
                </a:lnTo>
                <a:lnTo>
                  <a:pt x="0" y="6605422"/>
                </a:lnTo>
                <a:lnTo>
                  <a:pt x="27432" y="6605422"/>
                </a:lnTo>
                <a:lnTo>
                  <a:pt x="27432" y="2894711"/>
                </a:lnTo>
                <a:lnTo>
                  <a:pt x="27432" y="2867279"/>
                </a:lnTo>
                <a:close/>
              </a:path>
              <a:path w="27940" h="9142730">
                <a:moveTo>
                  <a:pt x="27432" y="0"/>
                </a:moveTo>
                <a:lnTo>
                  <a:pt x="0" y="0"/>
                </a:lnTo>
                <a:lnTo>
                  <a:pt x="0" y="1315466"/>
                </a:lnTo>
                <a:lnTo>
                  <a:pt x="0" y="1342898"/>
                </a:lnTo>
                <a:lnTo>
                  <a:pt x="0" y="2867152"/>
                </a:lnTo>
                <a:lnTo>
                  <a:pt x="27432" y="2867152"/>
                </a:lnTo>
                <a:lnTo>
                  <a:pt x="27432" y="1342898"/>
                </a:lnTo>
                <a:lnTo>
                  <a:pt x="27432" y="1315466"/>
                </a:lnTo>
                <a:lnTo>
                  <a:pt x="274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5605155" y="4573854"/>
            <a:ext cx="690880" cy="142621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55">
                <a:latin typeface="Trebuchet MS"/>
                <a:cs typeface="Trebuchet MS"/>
              </a:rPr>
              <a:t>Scale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up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use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of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Biogas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Digesters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 spc="-50">
                <a:latin typeface="Trebuchet MS"/>
                <a:cs typeface="Trebuchet MS"/>
              </a:rPr>
              <a:t>as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85">
                <a:latin typeface="Trebuchet MS"/>
                <a:cs typeface="Trebuchet MS"/>
              </a:rPr>
              <a:t>a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source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of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Gas </a:t>
            </a:r>
            <a:r>
              <a:rPr dirty="0" sz="800" spc="-40">
                <a:latin typeface="Trebuchet MS"/>
                <a:cs typeface="Trebuchet MS"/>
              </a:rPr>
              <a:t>for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heating</a:t>
            </a:r>
            <a:r>
              <a:rPr dirty="0" sz="800" spc="-25">
                <a:latin typeface="Trebuchet MS"/>
                <a:cs typeface="Trebuchet MS"/>
              </a:rPr>
              <a:t> and</a:t>
            </a:r>
            <a:endParaRPr sz="800">
              <a:latin typeface="Trebuchet MS"/>
              <a:cs typeface="Trebuchet MS"/>
            </a:endParaRPr>
          </a:p>
          <a:p>
            <a:pPr marL="12700" marR="5080">
              <a:lnSpc>
                <a:spcPct val="111200"/>
              </a:lnSpc>
              <a:spcBef>
                <a:spcPts val="5"/>
              </a:spcBef>
            </a:pPr>
            <a:r>
              <a:rPr dirty="0" sz="800" spc="-55">
                <a:latin typeface="Trebuchet MS"/>
                <a:cs typeface="Trebuchet MS"/>
              </a:rPr>
              <a:t>lighting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by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constructing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of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20- </a:t>
            </a:r>
            <a:r>
              <a:rPr dirty="0" sz="800">
                <a:latin typeface="Trebuchet MS"/>
                <a:cs typeface="Trebuchet MS"/>
              </a:rPr>
              <a:t>doors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modern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bio-</a:t>
            </a:r>
            <a:r>
              <a:rPr dirty="0" sz="800" spc="-45">
                <a:latin typeface="Trebuchet MS"/>
                <a:cs typeface="Trebuchet MS"/>
              </a:rPr>
              <a:t>digester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toilets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the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school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by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the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end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20">
                <a:latin typeface="Trebuchet MS"/>
                <a:cs typeface="Trebuchet MS"/>
              </a:rPr>
              <a:t> 2026.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147707" y="6073852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732799" y="6073852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318271" y="6073852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175387" y="6253683"/>
            <a:ext cx="1113155" cy="247713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10">
                <a:latin typeface="Trebuchet MS"/>
                <a:cs typeface="Trebuchet MS"/>
              </a:rPr>
              <a:t>No.</a:t>
            </a:r>
            <a:r>
              <a:rPr dirty="0" sz="800" spc="-7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Bio-</a:t>
            </a:r>
            <a:r>
              <a:rPr dirty="0" sz="800" spc="-45">
                <a:latin typeface="Trebuchet MS"/>
                <a:cs typeface="Trebuchet MS"/>
              </a:rPr>
              <a:t>digester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toilets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disaggregated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by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the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number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of</a:t>
            </a:r>
            <a:endParaRPr sz="800">
              <a:latin typeface="Trebuchet MS"/>
              <a:cs typeface="Trebuchet MS"/>
            </a:endParaRPr>
          </a:p>
          <a:p>
            <a:pPr marL="12700" marR="269240">
              <a:lnSpc>
                <a:spcPts val="1070"/>
              </a:lnSpc>
              <a:spcBef>
                <a:spcPts val="55"/>
              </a:spcBef>
            </a:pPr>
            <a:r>
              <a:rPr dirty="0" sz="800">
                <a:latin typeface="Trebuchet MS"/>
                <a:cs typeface="Trebuchet MS"/>
              </a:rPr>
              <a:t>doors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users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per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door </a:t>
            </a:r>
            <a:r>
              <a:rPr dirty="0" sz="800" spc="-35">
                <a:latin typeface="Trebuchet MS"/>
                <a:cs typeface="Trebuchet MS"/>
              </a:rPr>
              <a:t>construction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by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the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end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of </a:t>
            </a:r>
            <a:r>
              <a:rPr dirty="0" sz="800" spc="-30">
                <a:latin typeface="Trebuchet MS"/>
                <a:cs typeface="Trebuchet MS"/>
              </a:rPr>
              <a:t>December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2024</a:t>
            </a:r>
            <a:endParaRPr sz="800">
              <a:latin typeface="Trebuchet MS"/>
              <a:cs typeface="Trebuchet MS"/>
            </a:endParaRPr>
          </a:p>
          <a:p>
            <a:pPr marL="12700" marR="5080">
              <a:lnSpc>
                <a:spcPct val="111200"/>
              </a:lnSpc>
              <a:spcBef>
                <a:spcPts val="5"/>
              </a:spcBef>
            </a:pPr>
            <a:r>
              <a:rPr dirty="0" sz="800" spc="-20">
                <a:latin typeface="Trebuchet MS"/>
                <a:cs typeface="Trebuchet MS"/>
              </a:rPr>
              <a:t>Amount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Gas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energy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M</a:t>
            </a:r>
            <a:r>
              <a:rPr dirty="0" baseline="33333" sz="750">
                <a:latin typeface="Trebuchet MS"/>
                <a:cs typeface="Trebuchet MS"/>
              </a:rPr>
              <a:t>3</a:t>
            </a:r>
            <a:r>
              <a:rPr dirty="0" baseline="33333" sz="750" spc="97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per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75">
                <a:latin typeface="Trebuchet MS"/>
                <a:cs typeface="Trebuchet MS"/>
              </a:rPr>
              <a:t>day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channeled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to </a:t>
            </a:r>
            <a:r>
              <a:rPr dirty="0" sz="800" spc="-55">
                <a:latin typeface="Trebuchet MS"/>
                <a:cs typeface="Trebuchet MS"/>
              </a:rPr>
              <a:t>mainstream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energy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generation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pipes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for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lighting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heating</a:t>
            </a:r>
            <a:r>
              <a:rPr dirty="0" sz="800" spc="-10">
                <a:latin typeface="Trebuchet MS"/>
                <a:cs typeface="Trebuchet MS"/>
              </a:rPr>
              <a:t> purposes.</a:t>
            </a:r>
            <a:endParaRPr sz="800">
              <a:latin typeface="Trebuchet MS"/>
              <a:cs typeface="Trebuchet MS"/>
            </a:endParaRPr>
          </a:p>
          <a:p>
            <a:pPr marL="12700" marR="97155">
              <a:lnSpc>
                <a:spcPct val="111200"/>
              </a:lnSpc>
              <a:spcBef>
                <a:spcPts val="60"/>
              </a:spcBef>
            </a:pPr>
            <a:r>
              <a:rPr dirty="0" sz="800" spc="-35">
                <a:latin typeface="Trebuchet MS"/>
                <a:cs typeface="Trebuchet MS"/>
              </a:rPr>
              <a:t>Total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reduction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of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expenditure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on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energy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(electricity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and </a:t>
            </a:r>
            <a:r>
              <a:rPr dirty="0" sz="800" spc="-40">
                <a:latin typeface="Trebuchet MS"/>
                <a:cs typeface="Trebuchet MS"/>
              </a:rPr>
              <a:t>generator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by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the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end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Plan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Implementation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Period)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012441" y="8925508"/>
            <a:ext cx="283845" cy="69342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90">
                <a:latin typeface="Trebuchet MS"/>
                <a:cs typeface="Trebuchet MS"/>
              </a:rPr>
              <a:t>July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2023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50">
                <a:latin typeface="Trebuchet MS"/>
                <a:cs typeface="Trebuchet MS"/>
              </a:rPr>
              <a:t>–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 spc="-30">
                <a:latin typeface="Trebuchet MS"/>
                <a:cs typeface="Trebuchet MS"/>
              </a:rPr>
              <a:t>December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2024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860815" y="9753508"/>
            <a:ext cx="99314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446287" y="9753508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024139" y="9753508"/>
            <a:ext cx="27686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745247" y="9753508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148078" y="11739192"/>
            <a:ext cx="147955" cy="55054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5">
                <a:latin typeface="Trebuchet MS"/>
                <a:cs typeface="Trebuchet MS"/>
              </a:rPr>
              <a:t>5,000,000.00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917832" y="4573854"/>
            <a:ext cx="417830" cy="139954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5">
                <a:latin typeface="Trebuchet MS"/>
                <a:cs typeface="Trebuchet MS"/>
              </a:rPr>
              <a:t>Sustain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the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use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LPG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the</a:t>
            </a:r>
            <a:endParaRPr sz="800">
              <a:latin typeface="Trebuchet MS"/>
              <a:cs typeface="Trebuchet MS"/>
            </a:endParaRPr>
          </a:p>
          <a:p>
            <a:pPr marL="12700" marR="5080">
              <a:lnSpc>
                <a:spcPts val="1070"/>
              </a:lnSpc>
              <a:spcBef>
                <a:spcPts val="40"/>
              </a:spcBef>
            </a:pPr>
            <a:r>
              <a:rPr dirty="0" sz="800" spc="-25">
                <a:latin typeface="Trebuchet MS"/>
                <a:cs typeface="Trebuchet MS"/>
              </a:rPr>
              <a:t>school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kitchen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through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improved </a:t>
            </a:r>
            <a:r>
              <a:rPr dirty="0" sz="800" spc="-60">
                <a:latin typeface="Trebuchet MS"/>
                <a:cs typeface="Trebuchet MS"/>
              </a:rPr>
              <a:t>maintenance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of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the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system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187208" y="6073852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044325" y="6253683"/>
            <a:ext cx="283845" cy="235267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50">
                <a:latin typeface="Trebuchet MS"/>
                <a:cs typeface="Trebuchet MS"/>
              </a:rPr>
              <a:t>Frequency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Energy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Reservoir</a:t>
            </a:r>
            <a:r>
              <a:rPr dirty="0" sz="800" spc="-1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Tanks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Refill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by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amount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of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 spc="-45">
                <a:latin typeface="Trebuchet MS"/>
                <a:cs typeface="Trebuchet MS"/>
              </a:rPr>
              <a:t>money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spent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per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year.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072753" y="9753508"/>
            <a:ext cx="327025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924193" y="9948114"/>
            <a:ext cx="3925570" cy="139319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7145">
              <a:lnSpc>
                <a:spcPct val="100000"/>
              </a:lnSpc>
              <a:spcBef>
                <a:spcPts val="35"/>
              </a:spcBef>
            </a:pPr>
            <a:r>
              <a:rPr dirty="0" sz="800" spc="-25">
                <a:latin typeface="Trebuchet MS"/>
                <a:cs typeface="Trebuchet MS"/>
              </a:rPr>
              <a:t>Board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Management</a:t>
            </a:r>
            <a:endParaRPr sz="800">
              <a:latin typeface="Trebuchet MS"/>
              <a:cs typeface="Trebuchet MS"/>
            </a:endParaRPr>
          </a:p>
          <a:p>
            <a:pPr marL="17145" marR="613410">
              <a:lnSpc>
                <a:spcPct val="117500"/>
              </a:lnSpc>
              <a:spcBef>
                <a:spcPts val="5"/>
              </a:spcBef>
            </a:pPr>
            <a:r>
              <a:rPr dirty="0" sz="800" spc="-25">
                <a:latin typeface="Trebuchet MS"/>
                <a:cs typeface="Trebuchet MS"/>
              </a:rPr>
              <a:t>Ministry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Energy</a:t>
            </a:r>
            <a:r>
              <a:rPr dirty="0" sz="800" spc="-30">
                <a:latin typeface="Trebuchet MS"/>
                <a:cs typeface="Trebuchet MS"/>
              </a:rPr>
              <a:t> Solar</a:t>
            </a:r>
            <a:r>
              <a:rPr dirty="0" sz="800" spc="-13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World</a:t>
            </a:r>
            <a:r>
              <a:rPr dirty="0" sz="800" spc="-5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Inc.</a:t>
            </a:r>
            <a:endParaRPr sz="800">
              <a:latin typeface="Trebuchet MS"/>
              <a:cs typeface="Trebuchet MS"/>
            </a:endParaRPr>
          </a:p>
          <a:p>
            <a:pPr marL="17145" marR="111125">
              <a:lnSpc>
                <a:spcPct val="114999"/>
              </a:lnSpc>
              <a:spcBef>
                <a:spcPts val="25"/>
              </a:spcBef>
            </a:pPr>
            <a:r>
              <a:rPr dirty="0" sz="800" spc="-40">
                <a:latin typeface="Trebuchet MS"/>
                <a:cs typeface="Trebuchet MS"/>
              </a:rPr>
              <a:t>African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Development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Bank </a:t>
            </a:r>
            <a:r>
              <a:rPr dirty="0" sz="800" spc="-35">
                <a:latin typeface="Trebuchet MS"/>
                <a:cs typeface="Trebuchet MS"/>
              </a:rPr>
              <a:t>(Solar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Energy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Fund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for</a:t>
            </a:r>
            <a:r>
              <a:rPr dirty="0" sz="800" spc="-8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Africa) </a:t>
            </a:r>
            <a:r>
              <a:rPr dirty="0" sz="800" spc="-45">
                <a:latin typeface="Trebuchet MS"/>
                <a:cs typeface="Trebuchet MS"/>
              </a:rPr>
              <a:t>European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Investment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Bank’s </a:t>
            </a:r>
            <a:r>
              <a:rPr dirty="0" sz="800" spc="-40">
                <a:latin typeface="Trebuchet MS"/>
                <a:cs typeface="Trebuchet MS"/>
              </a:rPr>
              <a:t>Africa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Renewable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Energy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Fund</a:t>
            </a:r>
            <a:r>
              <a:rPr dirty="0" sz="800">
                <a:latin typeface="Trebuchet MS"/>
                <a:cs typeface="Trebuchet MS"/>
              </a:rPr>
              <a:t> SNV</a:t>
            </a:r>
            <a:r>
              <a:rPr dirty="0" sz="800" spc="6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International</a:t>
            </a:r>
            <a:r>
              <a:rPr dirty="0" sz="800" spc="6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Kenya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SIDA</a:t>
            </a:r>
            <a:r>
              <a:rPr dirty="0" sz="800" spc="8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Kenya</a:t>
            </a:r>
            <a:endParaRPr sz="800">
              <a:latin typeface="Trebuchet MS"/>
              <a:cs typeface="Trebuchet MS"/>
            </a:endParaRPr>
          </a:p>
          <a:p>
            <a:pPr marL="17145" marR="359410">
              <a:lnSpc>
                <a:spcPct val="117500"/>
              </a:lnSpc>
            </a:pPr>
            <a:r>
              <a:rPr dirty="0" sz="800" spc="-55">
                <a:latin typeface="Trebuchet MS"/>
                <a:cs typeface="Trebuchet MS"/>
              </a:rPr>
              <a:t>Kenya</a:t>
            </a:r>
            <a:r>
              <a:rPr dirty="0" sz="800" spc="4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Commercial</a:t>
            </a:r>
            <a:r>
              <a:rPr dirty="0" sz="800" spc="3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Bank </a:t>
            </a:r>
            <a:r>
              <a:rPr dirty="0" sz="800" spc="-50">
                <a:latin typeface="Trebuchet MS"/>
                <a:cs typeface="Trebuchet MS"/>
              </a:rPr>
              <a:t>Equity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Bank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etc</a:t>
            </a:r>
            <a:endParaRPr sz="800">
              <a:latin typeface="Trebuchet MS"/>
              <a:cs typeface="Trebuchet MS"/>
            </a:endParaRPr>
          </a:p>
          <a:p>
            <a:pPr marL="12700" marR="464184">
              <a:lnSpc>
                <a:spcPct val="117500"/>
              </a:lnSpc>
            </a:pPr>
            <a:r>
              <a:rPr dirty="0" sz="800" spc="-25">
                <a:latin typeface="Trebuchet MS"/>
                <a:cs typeface="Trebuchet MS"/>
              </a:rPr>
              <a:t>Board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Management</a:t>
            </a:r>
            <a:r>
              <a:rPr dirty="0" sz="800" spc="-30">
                <a:latin typeface="Trebuchet MS"/>
                <a:cs typeface="Trebuchet MS"/>
              </a:rPr>
              <a:t> Ministry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Energy</a:t>
            </a:r>
            <a:endParaRPr sz="800">
              <a:latin typeface="Trebuchet MS"/>
              <a:cs typeface="Trebuchet MS"/>
            </a:endParaRPr>
          </a:p>
          <a:p>
            <a:pPr algn="just" marL="12700" marR="130810">
              <a:lnSpc>
                <a:spcPct val="111200"/>
              </a:lnSpc>
              <a:spcBef>
                <a:spcPts val="60"/>
              </a:spcBef>
            </a:pPr>
            <a:r>
              <a:rPr dirty="0" sz="800">
                <a:latin typeface="Trebuchet MS"/>
                <a:cs typeface="Trebuchet MS"/>
              </a:rPr>
              <a:t>The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Africa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Biogas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Partnership </a:t>
            </a:r>
            <a:r>
              <a:rPr dirty="0" sz="800" spc="-30">
                <a:latin typeface="Trebuchet MS"/>
                <a:cs typeface="Trebuchet MS"/>
              </a:rPr>
              <a:t>Program </a:t>
            </a:r>
            <a:r>
              <a:rPr dirty="0" sz="800" spc="-20">
                <a:latin typeface="Trebuchet MS"/>
                <a:cs typeface="Trebuchet MS"/>
              </a:rPr>
              <a:t>(ABPP) </a:t>
            </a:r>
            <a:r>
              <a:rPr dirty="0" sz="800" spc="-55">
                <a:latin typeface="Trebuchet MS"/>
                <a:cs typeface="Trebuchet MS"/>
              </a:rPr>
              <a:t>implemented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by</a:t>
            </a:r>
            <a:r>
              <a:rPr dirty="0" sz="800" spc="3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SNV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Kenya</a:t>
            </a:r>
            <a:endParaRPr sz="800">
              <a:latin typeface="Trebuchet MS"/>
              <a:cs typeface="Trebuchet MS"/>
            </a:endParaRPr>
          </a:p>
          <a:p>
            <a:pPr marL="12700" marR="213995">
              <a:lnSpc>
                <a:spcPct val="114399"/>
              </a:lnSpc>
              <a:spcBef>
                <a:spcPts val="30"/>
              </a:spcBef>
            </a:pPr>
            <a:r>
              <a:rPr dirty="0" sz="800" spc="-40">
                <a:latin typeface="Trebuchet MS"/>
                <a:cs typeface="Trebuchet MS"/>
              </a:rPr>
              <a:t>Africa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Climate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Change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Fund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implemented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by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AfDB</a:t>
            </a:r>
            <a:r>
              <a:rPr dirty="0" sz="800" spc="500">
                <a:latin typeface="Trebuchet MS"/>
                <a:cs typeface="Trebuchet MS"/>
              </a:rPr>
              <a:t>  </a:t>
            </a:r>
            <a:r>
              <a:rPr dirty="0" sz="800" spc="-25">
                <a:latin typeface="Trebuchet MS"/>
                <a:cs typeface="Trebuchet MS"/>
              </a:rPr>
              <a:t>GIZ</a:t>
            </a:r>
            <a:endParaRPr sz="800">
              <a:latin typeface="Trebuchet MS"/>
              <a:cs typeface="Trebuchet MS"/>
            </a:endParaRPr>
          </a:p>
          <a:p>
            <a:pPr marL="12700" marR="276225">
              <a:lnSpc>
                <a:spcPct val="112999"/>
              </a:lnSpc>
              <a:spcBef>
                <a:spcPts val="45"/>
              </a:spcBef>
            </a:pPr>
            <a:r>
              <a:rPr dirty="0" sz="800" spc="-50">
                <a:latin typeface="Trebuchet MS"/>
                <a:cs typeface="Trebuchet MS"/>
              </a:rPr>
              <a:t>Kenya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Center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Innovation </a:t>
            </a:r>
            <a:r>
              <a:rPr dirty="0" sz="800" spc="-40">
                <a:latin typeface="Trebuchet MS"/>
                <a:cs typeface="Trebuchet MS"/>
              </a:rPr>
              <a:t>Climate</a:t>
            </a:r>
            <a:r>
              <a:rPr dirty="0" sz="800" spc="-20">
                <a:latin typeface="Trebuchet MS"/>
                <a:cs typeface="Trebuchet MS"/>
              </a:rPr>
              <a:t> Center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(KCIC) </a:t>
            </a:r>
            <a:r>
              <a:rPr dirty="0" sz="800">
                <a:latin typeface="Trebuchet MS"/>
                <a:cs typeface="Trebuchet MS"/>
              </a:rPr>
              <a:t>SNV</a:t>
            </a:r>
            <a:r>
              <a:rPr dirty="0" sz="800" spc="7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Netherlands</a:t>
            </a:r>
            <a:r>
              <a:rPr dirty="0" sz="800" spc="5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and </a:t>
            </a:r>
            <a:r>
              <a:rPr dirty="0" sz="800" spc="-50">
                <a:latin typeface="Trebuchet MS"/>
                <a:cs typeface="Trebuchet MS"/>
              </a:rPr>
              <a:t>development</a:t>
            </a:r>
            <a:r>
              <a:rPr dirty="0" sz="800" spc="3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Organization </a:t>
            </a:r>
            <a:r>
              <a:rPr dirty="0" sz="800">
                <a:latin typeface="Trebuchet MS"/>
                <a:cs typeface="Trebuchet MS"/>
              </a:rPr>
              <a:t>(SNV)</a:t>
            </a:r>
            <a:r>
              <a:rPr dirty="0" sz="800" spc="13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etc</a:t>
            </a:r>
            <a:endParaRPr sz="800">
              <a:latin typeface="Trebuchet MS"/>
              <a:cs typeface="Trebuchet MS"/>
            </a:endParaRPr>
          </a:p>
          <a:p>
            <a:pPr marL="23495">
              <a:lnSpc>
                <a:spcPct val="100000"/>
              </a:lnSpc>
              <a:spcBef>
                <a:spcPts val="665"/>
              </a:spcBef>
            </a:pPr>
            <a:r>
              <a:rPr dirty="0" sz="800" spc="-25">
                <a:latin typeface="Trebuchet MS"/>
                <a:cs typeface="Trebuchet MS"/>
              </a:rPr>
              <a:t>Board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Management</a:t>
            </a:r>
            <a:endParaRPr sz="800">
              <a:latin typeface="Trebuchet MS"/>
              <a:cs typeface="Trebuchet MS"/>
            </a:endParaRPr>
          </a:p>
          <a:p>
            <a:pPr marL="23495" marR="5080">
              <a:lnSpc>
                <a:spcPct val="115900"/>
              </a:lnSpc>
              <a:spcBef>
                <a:spcPts val="409"/>
              </a:spcBef>
            </a:pPr>
            <a:r>
              <a:rPr dirty="0" sz="800" spc="-50">
                <a:latin typeface="Trebuchet MS"/>
                <a:cs typeface="Trebuchet MS"/>
              </a:rPr>
              <a:t>Kenya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Commercial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Bank,</a:t>
            </a:r>
            <a:r>
              <a:rPr dirty="0" sz="800" spc="6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Oyugis Branch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187580" y="11739192"/>
            <a:ext cx="147955" cy="54991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55">
                <a:latin typeface="Trebuchet MS"/>
                <a:cs typeface="Trebuchet MS"/>
              </a:rPr>
              <a:t>5,000,000.00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734223" y="3256866"/>
            <a:ext cx="154305" cy="600710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-10" b="1">
                <a:latin typeface="Arial"/>
                <a:cs typeface="Arial"/>
              </a:rPr>
              <a:t>SUBTOTAL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688538" y="11493830"/>
            <a:ext cx="201930" cy="79502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10" b="1">
                <a:latin typeface="Arial"/>
                <a:cs typeface="Arial"/>
              </a:rPr>
              <a:t>130,000,000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3861791" y="3200986"/>
            <a:ext cx="29209" cy="9142730"/>
            <a:chOff x="3861791" y="3200986"/>
            <a:chExt cx="29209" cy="9142730"/>
          </a:xfrm>
        </p:grpSpPr>
        <p:sp>
          <p:nvSpPr>
            <p:cNvPr id="32" name="object 32" descr=""/>
            <p:cNvSpPr/>
            <p:nvPr/>
          </p:nvSpPr>
          <p:spPr>
            <a:xfrm>
              <a:off x="3863314" y="3200991"/>
              <a:ext cx="27940" cy="1315720"/>
            </a:xfrm>
            <a:custGeom>
              <a:avLst/>
              <a:gdLst/>
              <a:ahLst/>
              <a:cxnLst/>
              <a:rect l="l" t="t" r="r" b="b"/>
              <a:pathLst>
                <a:path w="27939" h="1315720">
                  <a:moveTo>
                    <a:pt x="9144" y="0"/>
                  </a:moveTo>
                  <a:lnTo>
                    <a:pt x="0" y="0"/>
                  </a:lnTo>
                  <a:lnTo>
                    <a:pt x="0" y="1315466"/>
                  </a:lnTo>
                  <a:lnTo>
                    <a:pt x="9144" y="1315466"/>
                  </a:lnTo>
                  <a:lnTo>
                    <a:pt x="9144" y="0"/>
                  </a:lnTo>
                  <a:close/>
                </a:path>
                <a:path w="27939" h="1315720">
                  <a:moveTo>
                    <a:pt x="27432" y="0"/>
                  </a:moveTo>
                  <a:lnTo>
                    <a:pt x="18288" y="0"/>
                  </a:lnTo>
                  <a:lnTo>
                    <a:pt x="18288" y="1315466"/>
                  </a:lnTo>
                  <a:lnTo>
                    <a:pt x="27432" y="1315466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3861790" y="3200991"/>
              <a:ext cx="1905" cy="1343025"/>
            </a:xfrm>
            <a:custGeom>
              <a:avLst/>
              <a:gdLst/>
              <a:ahLst/>
              <a:cxnLst/>
              <a:rect l="l" t="t" r="r" b="b"/>
              <a:pathLst>
                <a:path w="1904" h="1343025">
                  <a:moveTo>
                    <a:pt x="1524" y="0"/>
                  </a:moveTo>
                  <a:lnTo>
                    <a:pt x="0" y="0"/>
                  </a:lnTo>
                  <a:lnTo>
                    <a:pt x="0" y="1315466"/>
                  </a:lnTo>
                  <a:lnTo>
                    <a:pt x="0" y="1342898"/>
                  </a:lnTo>
                  <a:lnTo>
                    <a:pt x="1524" y="1342898"/>
                  </a:lnTo>
                  <a:lnTo>
                    <a:pt x="1524" y="1315466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3863314" y="4516457"/>
              <a:ext cx="27940" cy="1551940"/>
            </a:xfrm>
            <a:custGeom>
              <a:avLst/>
              <a:gdLst/>
              <a:ahLst/>
              <a:cxnLst/>
              <a:rect l="l" t="t" r="r" b="b"/>
              <a:pathLst>
                <a:path w="27939" h="1551939">
                  <a:moveTo>
                    <a:pt x="9144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1551686"/>
                  </a:lnTo>
                  <a:lnTo>
                    <a:pt x="9144" y="1551686"/>
                  </a:lnTo>
                  <a:lnTo>
                    <a:pt x="9144" y="27432"/>
                  </a:lnTo>
                  <a:lnTo>
                    <a:pt x="9144" y="0"/>
                  </a:lnTo>
                  <a:close/>
                </a:path>
                <a:path w="27939" h="1551939">
                  <a:moveTo>
                    <a:pt x="27432" y="0"/>
                  </a:moveTo>
                  <a:lnTo>
                    <a:pt x="18288" y="0"/>
                  </a:lnTo>
                  <a:lnTo>
                    <a:pt x="18288" y="27432"/>
                  </a:lnTo>
                  <a:lnTo>
                    <a:pt x="18288" y="1551686"/>
                  </a:lnTo>
                  <a:lnTo>
                    <a:pt x="27432" y="1551686"/>
                  </a:lnTo>
                  <a:lnTo>
                    <a:pt x="27432" y="2743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3861790" y="4543889"/>
              <a:ext cx="1905" cy="1551940"/>
            </a:xfrm>
            <a:custGeom>
              <a:avLst/>
              <a:gdLst/>
              <a:ahLst/>
              <a:cxnLst/>
              <a:rect l="l" t="t" r="r" b="b"/>
              <a:pathLst>
                <a:path w="1904" h="1551939">
                  <a:moveTo>
                    <a:pt x="1524" y="1524381"/>
                  </a:moveTo>
                  <a:lnTo>
                    <a:pt x="0" y="1524381"/>
                  </a:lnTo>
                  <a:lnTo>
                    <a:pt x="0" y="1551813"/>
                  </a:lnTo>
                  <a:lnTo>
                    <a:pt x="1524" y="1551813"/>
                  </a:lnTo>
                  <a:lnTo>
                    <a:pt x="1524" y="1524381"/>
                  </a:lnTo>
                  <a:close/>
                </a:path>
                <a:path w="1904" h="1551939">
                  <a:moveTo>
                    <a:pt x="1524" y="0"/>
                  </a:moveTo>
                  <a:lnTo>
                    <a:pt x="0" y="0"/>
                  </a:lnTo>
                  <a:lnTo>
                    <a:pt x="0" y="1524254"/>
                  </a:lnTo>
                  <a:lnTo>
                    <a:pt x="1524" y="1524254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3863314" y="6068270"/>
              <a:ext cx="27940" cy="2801620"/>
            </a:xfrm>
            <a:custGeom>
              <a:avLst/>
              <a:gdLst/>
              <a:ahLst/>
              <a:cxnLst/>
              <a:rect l="l" t="t" r="r" b="b"/>
              <a:pathLst>
                <a:path w="27939" h="2801620">
                  <a:moveTo>
                    <a:pt x="9144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2801366"/>
                  </a:lnTo>
                  <a:lnTo>
                    <a:pt x="9144" y="2801366"/>
                  </a:lnTo>
                  <a:lnTo>
                    <a:pt x="9144" y="27432"/>
                  </a:lnTo>
                  <a:lnTo>
                    <a:pt x="9144" y="0"/>
                  </a:lnTo>
                  <a:close/>
                </a:path>
                <a:path w="27939" h="2801620">
                  <a:moveTo>
                    <a:pt x="27432" y="0"/>
                  </a:moveTo>
                  <a:lnTo>
                    <a:pt x="18288" y="0"/>
                  </a:lnTo>
                  <a:lnTo>
                    <a:pt x="18288" y="27432"/>
                  </a:lnTo>
                  <a:lnTo>
                    <a:pt x="18288" y="2801366"/>
                  </a:lnTo>
                  <a:lnTo>
                    <a:pt x="27432" y="2801366"/>
                  </a:lnTo>
                  <a:lnTo>
                    <a:pt x="27432" y="2743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3861790" y="6095702"/>
              <a:ext cx="1905" cy="2801620"/>
            </a:xfrm>
            <a:custGeom>
              <a:avLst/>
              <a:gdLst/>
              <a:ahLst/>
              <a:cxnLst/>
              <a:rect l="l" t="t" r="r" b="b"/>
              <a:pathLst>
                <a:path w="1904" h="2801620">
                  <a:moveTo>
                    <a:pt x="1524" y="0"/>
                  </a:moveTo>
                  <a:lnTo>
                    <a:pt x="0" y="0"/>
                  </a:lnTo>
                  <a:lnTo>
                    <a:pt x="0" y="2773934"/>
                  </a:lnTo>
                  <a:lnTo>
                    <a:pt x="0" y="2801366"/>
                  </a:lnTo>
                  <a:lnTo>
                    <a:pt x="1524" y="2801366"/>
                  </a:lnTo>
                  <a:lnTo>
                    <a:pt x="1524" y="2773934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3863314" y="8869636"/>
              <a:ext cx="27940" cy="914400"/>
            </a:xfrm>
            <a:custGeom>
              <a:avLst/>
              <a:gdLst/>
              <a:ahLst/>
              <a:cxnLst/>
              <a:rect l="l" t="t" r="r" b="b"/>
              <a:pathLst>
                <a:path w="27939" h="914400">
                  <a:moveTo>
                    <a:pt x="9144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914400"/>
                  </a:lnTo>
                  <a:lnTo>
                    <a:pt x="9144" y="914400"/>
                  </a:lnTo>
                  <a:lnTo>
                    <a:pt x="9144" y="27432"/>
                  </a:lnTo>
                  <a:lnTo>
                    <a:pt x="9144" y="0"/>
                  </a:lnTo>
                  <a:close/>
                </a:path>
                <a:path w="27939" h="914400">
                  <a:moveTo>
                    <a:pt x="27432" y="0"/>
                  </a:moveTo>
                  <a:lnTo>
                    <a:pt x="18288" y="0"/>
                  </a:lnTo>
                  <a:lnTo>
                    <a:pt x="18288" y="27432"/>
                  </a:lnTo>
                  <a:lnTo>
                    <a:pt x="18288" y="914400"/>
                  </a:lnTo>
                  <a:lnTo>
                    <a:pt x="27432" y="914400"/>
                  </a:lnTo>
                  <a:lnTo>
                    <a:pt x="27432" y="2743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3861790" y="8897068"/>
              <a:ext cx="1905" cy="914400"/>
            </a:xfrm>
            <a:custGeom>
              <a:avLst/>
              <a:gdLst/>
              <a:ahLst/>
              <a:cxnLst/>
              <a:rect l="l" t="t" r="r" b="b"/>
              <a:pathLst>
                <a:path w="1904" h="914400">
                  <a:moveTo>
                    <a:pt x="1524" y="0"/>
                  </a:moveTo>
                  <a:lnTo>
                    <a:pt x="0" y="0"/>
                  </a:lnTo>
                  <a:lnTo>
                    <a:pt x="0" y="886968"/>
                  </a:lnTo>
                  <a:lnTo>
                    <a:pt x="0" y="914400"/>
                  </a:lnTo>
                  <a:lnTo>
                    <a:pt x="1524" y="914400"/>
                  </a:lnTo>
                  <a:lnTo>
                    <a:pt x="1524" y="886968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3863314" y="9784036"/>
              <a:ext cx="27940" cy="1553210"/>
            </a:xfrm>
            <a:custGeom>
              <a:avLst/>
              <a:gdLst/>
              <a:ahLst/>
              <a:cxnLst/>
              <a:rect l="l" t="t" r="r" b="b"/>
              <a:pathLst>
                <a:path w="27939" h="1553209">
                  <a:moveTo>
                    <a:pt x="9144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1553210"/>
                  </a:lnTo>
                  <a:lnTo>
                    <a:pt x="9144" y="1553210"/>
                  </a:lnTo>
                  <a:lnTo>
                    <a:pt x="9144" y="27432"/>
                  </a:lnTo>
                  <a:lnTo>
                    <a:pt x="9144" y="0"/>
                  </a:lnTo>
                  <a:close/>
                </a:path>
                <a:path w="27939" h="1553209">
                  <a:moveTo>
                    <a:pt x="27432" y="0"/>
                  </a:moveTo>
                  <a:lnTo>
                    <a:pt x="18288" y="0"/>
                  </a:lnTo>
                  <a:lnTo>
                    <a:pt x="18288" y="27432"/>
                  </a:lnTo>
                  <a:lnTo>
                    <a:pt x="18288" y="1553210"/>
                  </a:lnTo>
                  <a:lnTo>
                    <a:pt x="27432" y="1553210"/>
                  </a:lnTo>
                  <a:lnTo>
                    <a:pt x="27432" y="2743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3861790" y="9811468"/>
              <a:ext cx="1905" cy="1654175"/>
            </a:xfrm>
            <a:custGeom>
              <a:avLst/>
              <a:gdLst/>
              <a:ahLst/>
              <a:cxnLst/>
              <a:rect l="l" t="t" r="r" b="b"/>
              <a:pathLst>
                <a:path w="1904" h="1654175">
                  <a:moveTo>
                    <a:pt x="1524" y="1626704"/>
                  </a:moveTo>
                  <a:lnTo>
                    <a:pt x="0" y="1626704"/>
                  </a:lnTo>
                  <a:lnTo>
                    <a:pt x="0" y="1654136"/>
                  </a:lnTo>
                  <a:lnTo>
                    <a:pt x="1524" y="1654136"/>
                  </a:lnTo>
                  <a:lnTo>
                    <a:pt x="1524" y="1626704"/>
                  </a:lnTo>
                  <a:close/>
                </a:path>
                <a:path w="1904" h="1654175">
                  <a:moveTo>
                    <a:pt x="1524" y="0"/>
                  </a:moveTo>
                  <a:lnTo>
                    <a:pt x="0" y="0"/>
                  </a:lnTo>
                  <a:lnTo>
                    <a:pt x="0" y="1525778"/>
                  </a:lnTo>
                  <a:lnTo>
                    <a:pt x="1524" y="1525778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3863314" y="11364805"/>
              <a:ext cx="27940" cy="979169"/>
            </a:xfrm>
            <a:custGeom>
              <a:avLst/>
              <a:gdLst/>
              <a:ahLst/>
              <a:cxnLst/>
              <a:rect l="l" t="t" r="r" b="b"/>
              <a:pathLst>
                <a:path w="27939" h="979170">
                  <a:moveTo>
                    <a:pt x="9144" y="0"/>
                  </a:moveTo>
                  <a:lnTo>
                    <a:pt x="0" y="0"/>
                  </a:lnTo>
                  <a:lnTo>
                    <a:pt x="0" y="73367"/>
                  </a:lnTo>
                  <a:lnTo>
                    <a:pt x="0" y="100799"/>
                  </a:lnTo>
                  <a:lnTo>
                    <a:pt x="0" y="978712"/>
                  </a:lnTo>
                  <a:lnTo>
                    <a:pt x="9144" y="978712"/>
                  </a:lnTo>
                  <a:lnTo>
                    <a:pt x="9144" y="100799"/>
                  </a:lnTo>
                  <a:lnTo>
                    <a:pt x="9144" y="73367"/>
                  </a:lnTo>
                  <a:lnTo>
                    <a:pt x="9144" y="0"/>
                  </a:lnTo>
                  <a:close/>
                </a:path>
                <a:path w="27939" h="979170">
                  <a:moveTo>
                    <a:pt x="27432" y="0"/>
                  </a:moveTo>
                  <a:lnTo>
                    <a:pt x="18288" y="0"/>
                  </a:lnTo>
                  <a:lnTo>
                    <a:pt x="18288" y="73367"/>
                  </a:lnTo>
                  <a:lnTo>
                    <a:pt x="18288" y="100799"/>
                  </a:lnTo>
                  <a:lnTo>
                    <a:pt x="18288" y="978712"/>
                  </a:lnTo>
                  <a:lnTo>
                    <a:pt x="27432" y="978712"/>
                  </a:lnTo>
                  <a:lnTo>
                    <a:pt x="27432" y="100799"/>
                  </a:lnTo>
                  <a:lnTo>
                    <a:pt x="27432" y="73367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3861791" y="11364799"/>
              <a:ext cx="1905" cy="979169"/>
            </a:xfrm>
            <a:custGeom>
              <a:avLst/>
              <a:gdLst/>
              <a:ahLst/>
              <a:cxnLst/>
              <a:rect l="l" t="t" r="r" b="b"/>
              <a:pathLst>
                <a:path w="1904" h="979170">
                  <a:moveTo>
                    <a:pt x="1522" y="0"/>
                  </a:moveTo>
                  <a:lnTo>
                    <a:pt x="0" y="0"/>
                  </a:lnTo>
                  <a:lnTo>
                    <a:pt x="0" y="978710"/>
                  </a:lnTo>
                  <a:lnTo>
                    <a:pt x="1522" y="978710"/>
                  </a:lnTo>
                  <a:lnTo>
                    <a:pt x="15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 descr=""/>
          <p:cNvSpPr/>
          <p:nvPr/>
        </p:nvSpPr>
        <p:spPr>
          <a:xfrm>
            <a:off x="3535641" y="3191847"/>
            <a:ext cx="27940" cy="9152255"/>
          </a:xfrm>
          <a:custGeom>
            <a:avLst/>
            <a:gdLst/>
            <a:ahLst/>
            <a:cxnLst/>
            <a:rect l="l" t="t" r="r" b="b"/>
            <a:pathLst>
              <a:path w="27939" h="9152255">
                <a:moveTo>
                  <a:pt x="27432" y="8163814"/>
                </a:moveTo>
                <a:lnTo>
                  <a:pt x="0" y="8163814"/>
                </a:lnTo>
                <a:lnTo>
                  <a:pt x="0" y="8237182"/>
                </a:lnTo>
                <a:lnTo>
                  <a:pt x="0" y="8264614"/>
                </a:lnTo>
                <a:lnTo>
                  <a:pt x="0" y="9151671"/>
                </a:lnTo>
                <a:lnTo>
                  <a:pt x="27432" y="9151671"/>
                </a:lnTo>
                <a:lnTo>
                  <a:pt x="27432" y="8264614"/>
                </a:lnTo>
                <a:lnTo>
                  <a:pt x="27432" y="8237182"/>
                </a:lnTo>
                <a:lnTo>
                  <a:pt x="27432" y="8163814"/>
                </a:lnTo>
                <a:close/>
              </a:path>
              <a:path w="27939" h="9152255">
                <a:moveTo>
                  <a:pt x="27432" y="0"/>
                </a:moveTo>
                <a:lnTo>
                  <a:pt x="0" y="0"/>
                </a:lnTo>
                <a:lnTo>
                  <a:pt x="0" y="1315466"/>
                </a:lnTo>
                <a:lnTo>
                  <a:pt x="0" y="1324610"/>
                </a:lnTo>
                <a:lnTo>
                  <a:pt x="0" y="8145399"/>
                </a:lnTo>
                <a:lnTo>
                  <a:pt x="27432" y="8145399"/>
                </a:lnTo>
                <a:lnTo>
                  <a:pt x="27432" y="1315466"/>
                </a:lnTo>
                <a:lnTo>
                  <a:pt x="274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 txBox="1"/>
          <p:nvPr/>
        </p:nvSpPr>
        <p:spPr>
          <a:xfrm>
            <a:off x="3368713" y="3256866"/>
            <a:ext cx="201930" cy="3193415"/>
          </a:xfrm>
          <a:prstGeom prst="rect">
            <a:avLst/>
          </a:prstGeom>
        </p:spPr>
        <p:txBody>
          <a:bodyPr wrap="square" lIns="0" tIns="13970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90" b="1" i="1">
                <a:latin typeface="Arial"/>
                <a:cs typeface="Arial"/>
              </a:rPr>
              <a:t>Source</a:t>
            </a:r>
            <a:r>
              <a:rPr dirty="0" sz="1000" spc="-90" i="1">
                <a:latin typeface="Trebuchet MS"/>
                <a:cs typeface="Trebuchet MS"/>
              </a:rPr>
              <a:t>:</a:t>
            </a:r>
            <a:r>
              <a:rPr dirty="0" sz="1000" spc="-10" i="1">
                <a:latin typeface="Trebuchet MS"/>
                <a:cs typeface="Trebuchet MS"/>
              </a:rPr>
              <a:t> </a:t>
            </a:r>
            <a:r>
              <a:rPr dirty="0" sz="1000" spc="-35">
                <a:latin typeface="Trebuchet MS"/>
                <a:cs typeface="Trebuchet MS"/>
              </a:rPr>
              <a:t>School</a:t>
            </a:r>
            <a:r>
              <a:rPr dirty="0" sz="1000" spc="-10">
                <a:latin typeface="Trebuchet MS"/>
                <a:cs typeface="Trebuchet MS"/>
              </a:rPr>
              <a:t> </a:t>
            </a:r>
            <a:r>
              <a:rPr dirty="0" sz="1000" spc="-60">
                <a:latin typeface="Trebuchet MS"/>
                <a:cs typeface="Trebuchet MS"/>
              </a:rPr>
              <a:t>Strategic</a:t>
            </a:r>
            <a:r>
              <a:rPr dirty="0" sz="1000" spc="15">
                <a:latin typeface="Trebuchet MS"/>
                <a:cs typeface="Trebuchet MS"/>
              </a:rPr>
              <a:t> </a:t>
            </a:r>
            <a:r>
              <a:rPr dirty="0" sz="1000" spc="-85">
                <a:latin typeface="Trebuchet MS"/>
                <a:cs typeface="Trebuchet MS"/>
              </a:rPr>
              <a:t>Plan</a:t>
            </a:r>
            <a:r>
              <a:rPr dirty="0" sz="1000" spc="10">
                <a:latin typeface="Trebuchet MS"/>
                <a:cs typeface="Trebuchet MS"/>
              </a:rPr>
              <a:t> </a:t>
            </a:r>
            <a:r>
              <a:rPr dirty="0" sz="1000" spc="-45">
                <a:latin typeface="Trebuchet MS"/>
                <a:cs typeface="Trebuchet MS"/>
              </a:rPr>
              <a:t>Development</a:t>
            </a:r>
            <a:r>
              <a:rPr dirty="0" sz="1000" spc="15">
                <a:latin typeface="Trebuchet MS"/>
                <a:cs typeface="Trebuchet MS"/>
              </a:rPr>
              <a:t> </a:t>
            </a:r>
            <a:r>
              <a:rPr dirty="0" sz="1000" spc="-60">
                <a:latin typeface="Trebuchet MS"/>
                <a:cs typeface="Trebuchet MS"/>
              </a:rPr>
              <a:t>Committee,</a:t>
            </a:r>
            <a:r>
              <a:rPr dirty="0" sz="1000" spc="-110">
                <a:latin typeface="Trebuchet MS"/>
                <a:cs typeface="Trebuchet MS"/>
              </a:rPr>
              <a:t> </a:t>
            </a:r>
            <a:r>
              <a:rPr dirty="0" sz="1000" spc="-20">
                <a:latin typeface="Trebuchet MS"/>
                <a:cs typeface="Trebuchet MS"/>
              </a:rPr>
              <a:t>2023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6" name="object 4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47" name="object 4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36</a:t>
            </a:r>
            <a:r>
              <a:rPr dirty="0"/>
              <a:t> | </a:t>
            </a:r>
            <a:r>
              <a:rPr dirty="0" spc="-30">
                <a:solidFill>
                  <a:srgbClr val="FFFFFF"/>
                </a:solidFill>
              </a:rPr>
              <a:t>Page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241771" y="3061716"/>
            <a:ext cx="480059" cy="9142095"/>
          </a:xfrm>
          <a:custGeom>
            <a:avLst/>
            <a:gdLst/>
            <a:ahLst/>
            <a:cxnLst/>
            <a:rect l="l" t="t" r="r" b="b"/>
            <a:pathLst>
              <a:path w="480059" h="9142095">
                <a:moveTo>
                  <a:pt x="480059" y="0"/>
                </a:moveTo>
                <a:lnTo>
                  <a:pt x="0" y="0"/>
                </a:lnTo>
                <a:lnTo>
                  <a:pt x="0" y="9141645"/>
                </a:lnTo>
                <a:lnTo>
                  <a:pt x="480059" y="9141645"/>
                </a:lnTo>
                <a:lnTo>
                  <a:pt x="480059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8184122" y="3115242"/>
            <a:ext cx="201930" cy="56324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4.12.1.4.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184122" y="3834824"/>
            <a:ext cx="201930" cy="773112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Strategic</a:t>
            </a:r>
            <a:r>
              <a:rPr dirty="0" sz="1100" spc="-2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Objective</a:t>
            </a:r>
            <a:r>
              <a:rPr dirty="0" sz="1100" spc="-2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No.</a:t>
            </a:r>
            <a:r>
              <a:rPr dirty="0" sz="1100" spc="-1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4: </a:t>
            </a:r>
            <a:r>
              <a:rPr dirty="0" sz="1100" spc="-25" b="1">
                <a:solidFill>
                  <a:srgbClr val="2F5496"/>
                </a:solidFill>
                <a:latin typeface="Arial"/>
                <a:cs typeface="Arial"/>
              </a:rPr>
              <a:t>Achieving</a:t>
            </a:r>
            <a:r>
              <a:rPr dirty="0" sz="1100" spc="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2F5496"/>
                </a:solidFill>
                <a:latin typeface="Arial"/>
                <a:cs typeface="Arial"/>
              </a:rPr>
              <a:t>Excellence</a:t>
            </a:r>
            <a:r>
              <a:rPr dirty="0" sz="1100" spc="-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in</a:t>
            </a:r>
            <a:r>
              <a:rPr dirty="0" sz="1100" spc="-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Co-curricular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2F5496"/>
                </a:solidFill>
                <a:latin typeface="Arial"/>
                <a:cs typeface="Arial"/>
              </a:rPr>
              <a:t>activities</a:t>
            </a:r>
            <a:r>
              <a:rPr dirty="0" sz="1100" spc="-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35" b="1">
                <a:solidFill>
                  <a:srgbClr val="2F5496"/>
                </a:solidFill>
                <a:latin typeface="Arial"/>
                <a:cs typeface="Arial"/>
              </a:rPr>
              <a:t>including</a:t>
            </a:r>
            <a:r>
              <a:rPr dirty="0" sz="1100" spc="-1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drama,</a:t>
            </a:r>
            <a:r>
              <a:rPr dirty="0" sz="1100" spc="-11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40" b="1">
                <a:solidFill>
                  <a:srgbClr val="2F5496"/>
                </a:solidFill>
                <a:latin typeface="Arial"/>
                <a:cs typeface="Arial"/>
              </a:rPr>
              <a:t>games,</a:t>
            </a:r>
            <a:r>
              <a:rPr dirty="0" sz="1100" spc="-11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30" b="1">
                <a:solidFill>
                  <a:srgbClr val="2F5496"/>
                </a:solidFill>
                <a:latin typeface="Arial"/>
                <a:cs typeface="Arial"/>
              </a:rPr>
              <a:t>sports</a:t>
            </a:r>
            <a:r>
              <a:rPr dirty="0" sz="1100" spc="-1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2F5496"/>
                </a:solidFill>
                <a:latin typeface="Arial"/>
                <a:cs typeface="Arial"/>
              </a:rPr>
              <a:t>and</a:t>
            </a:r>
            <a:r>
              <a:rPr dirty="0" sz="1100" spc="-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athletics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411382" y="3115242"/>
            <a:ext cx="154305" cy="985519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65" b="1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r>
              <a:rPr dirty="0" sz="8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10" b="1">
                <a:solidFill>
                  <a:srgbClr val="FFFFFF"/>
                </a:solidFill>
                <a:latin typeface="Arial"/>
                <a:cs typeface="Arial"/>
              </a:rPr>
              <a:t>POINT(S)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475390" y="4299641"/>
            <a:ext cx="154305" cy="497205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55" b="1">
                <a:solidFill>
                  <a:srgbClr val="FFFFFF"/>
                </a:solidFill>
                <a:latin typeface="Arial"/>
                <a:cs typeface="Arial"/>
              </a:rPr>
              <a:t>OUTPUT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475390" y="6224836"/>
            <a:ext cx="154305" cy="662940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45" b="1">
                <a:solidFill>
                  <a:srgbClr val="FFFFFF"/>
                </a:solidFill>
                <a:latin typeface="Arial"/>
                <a:cs typeface="Arial"/>
              </a:rPr>
              <a:t>INDICATOR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475390" y="8511091"/>
            <a:ext cx="154305" cy="534670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-10" b="1">
                <a:solidFill>
                  <a:srgbClr val="FFFFFF"/>
                </a:solidFill>
                <a:latin typeface="Arial"/>
                <a:cs typeface="Arial"/>
              </a:rPr>
              <a:t>TIMELINE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475390" y="9698284"/>
            <a:ext cx="154305" cy="904240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-10" b="1">
                <a:solidFill>
                  <a:srgbClr val="FFFFFF"/>
                </a:solidFill>
                <a:latin typeface="Arial"/>
                <a:cs typeface="Arial"/>
              </a:rPr>
              <a:t>RESPONSIBILITY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358045" y="11253145"/>
            <a:ext cx="388620" cy="876300"/>
          </a:xfrm>
          <a:prstGeom prst="rect">
            <a:avLst/>
          </a:prstGeom>
        </p:spPr>
        <p:txBody>
          <a:bodyPr wrap="square" lIns="0" tIns="14604" rIns="0" bIns="0" rtlCol="0" vert="vert">
            <a:spAutoFit/>
          </a:bodyPr>
          <a:lstStyle/>
          <a:p>
            <a:pPr marL="12700" marR="5080">
              <a:lnSpc>
                <a:spcPts val="919"/>
              </a:lnSpc>
              <a:spcBef>
                <a:spcPts val="114"/>
              </a:spcBef>
            </a:pPr>
            <a:r>
              <a:rPr dirty="0" sz="800" spc="-10" b="1">
                <a:solidFill>
                  <a:srgbClr val="FFFFFF"/>
                </a:solidFill>
                <a:latin typeface="Arial"/>
                <a:cs typeface="Arial"/>
              </a:rPr>
              <a:t>ESTIMATE</a:t>
            </a:r>
            <a:r>
              <a:rPr dirty="0" sz="800" spc="5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dirty="0" sz="800" spc="1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10" b="1">
                <a:solidFill>
                  <a:srgbClr val="FFFFFF"/>
                </a:solidFill>
                <a:latin typeface="Arial"/>
                <a:cs typeface="Arial"/>
              </a:rPr>
              <a:t>BUDGET </a:t>
            </a:r>
            <a:r>
              <a:rPr dirty="0" sz="800" spc="7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8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5" b="1">
                <a:solidFill>
                  <a:srgbClr val="FFFFFF"/>
                </a:solidFill>
                <a:latin typeface="Arial"/>
                <a:cs typeface="Arial"/>
              </a:rPr>
              <a:t>KES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7721830" y="3059362"/>
            <a:ext cx="29845" cy="9142730"/>
            <a:chOff x="7721830" y="3059362"/>
            <a:chExt cx="29845" cy="9142730"/>
          </a:xfrm>
        </p:grpSpPr>
        <p:sp>
          <p:nvSpPr>
            <p:cNvPr id="12" name="object 12" descr=""/>
            <p:cNvSpPr/>
            <p:nvPr/>
          </p:nvSpPr>
          <p:spPr>
            <a:xfrm>
              <a:off x="7723357" y="3059362"/>
              <a:ext cx="27940" cy="1183005"/>
            </a:xfrm>
            <a:custGeom>
              <a:avLst/>
              <a:gdLst/>
              <a:ahLst/>
              <a:cxnLst/>
              <a:rect l="l" t="t" r="r" b="b"/>
              <a:pathLst>
                <a:path w="27940" h="1183004">
                  <a:moveTo>
                    <a:pt x="27734" y="0"/>
                  </a:moveTo>
                  <a:lnTo>
                    <a:pt x="0" y="0"/>
                  </a:lnTo>
                  <a:lnTo>
                    <a:pt x="0" y="1182927"/>
                  </a:lnTo>
                  <a:lnTo>
                    <a:pt x="27734" y="1182927"/>
                  </a:lnTo>
                  <a:lnTo>
                    <a:pt x="277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721828" y="3059373"/>
              <a:ext cx="1905" cy="1210310"/>
            </a:xfrm>
            <a:custGeom>
              <a:avLst/>
              <a:gdLst/>
              <a:ahLst/>
              <a:cxnLst/>
              <a:rect l="l" t="t" r="r" b="b"/>
              <a:pathLst>
                <a:path w="1904" h="1210310">
                  <a:moveTo>
                    <a:pt x="1524" y="0"/>
                  </a:moveTo>
                  <a:lnTo>
                    <a:pt x="0" y="0"/>
                  </a:lnTo>
                  <a:lnTo>
                    <a:pt x="0" y="1182865"/>
                  </a:lnTo>
                  <a:lnTo>
                    <a:pt x="0" y="1210297"/>
                  </a:lnTo>
                  <a:lnTo>
                    <a:pt x="1524" y="1210297"/>
                  </a:lnTo>
                  <a:lnTo>
                    <a:pt x="1524" y="1182916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723352" y="4242238"/>
              <a:ext cx="27940" cy="1926589"/>
            </a:xfrm>
            <a:custGeom>
              <a:avLst/>
              <a:gdLst/>
              <a:ahLst/>
              <a:cxnLst/>
              <a:rect l="l" t="t" r="r" b="b"/>
              <a:pathLst>
                <a:path w="27940" h="1926589">
                  <a:moveTo>
                    <a:pt x="27736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1926590"/>
                  </a:lnTo>
                  <a:lnTo>
                    <a:pt x="27736" y="1926590"/>
                  </a:lnTo>
                  <a:lnTo>
                    <a:pt x="27736" y="27432"/>
                  </a:lnTo>
                  <a:lnTo>
                    <a:pt x="277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721828" y="4269670"/>
              <a:ext cx="1905" cy="1927225"/>
            </a:xfrm>
            <a:custGeom>
              <a:avLst/>
              <a:gdLst/>
              <a:ahLst/>
              <a:cxnLst/>
              <a:rect l="l" t="t" r="r" b="b"/>
              <a:pathLst>
                <a:path w="1904" h="1927225">
                  <a:moveTo>
                    <a:pt x="1524" y="1899285"/>
                  </a:moveTo>
                  <a:lnTo>
                    <a:pt x="0" y="1899285"/>
                  </a:lnTo>
                  <a:lnTo>
                    <a:pt x="0" y="1926717"/>
                  </a:lnTo>
                  <a:lnTo>
                    <a:pt x="1524" y="1926717"/>
                  </a:lnTo>
                  <a:lnTo>
                    <a:pt x="1524" y="1899285"/>
                  </a:lnTo>
                  <a:close/>
                </a:path>
                <a:path w="1904" h="1927225">
                  <a:moveTo>
                    <a:pt x="1524" y="0"/>
                  </a:moveTo>
                  <a:lnTo>
                    <a:pt x="0" y="0"/>
                  </a:lnTo>
                  <a:lnTo>
                    <a:pt x="0" y="1899158"/>
                  </a:lnTo>
                  <a:lnTo>
                    <a:pt x="1524" y="1899158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723352" y="6168955"/>
              <a:ext cx="27940" cy="2284730"/>
            </a:xfrm>
            <a:custGeom>
              <a:avLst/>
              <a:gdLst/>
              <a:ahLst/>
              <a:cxnLst/>
              <a:rect l="l" t="t" r="r" b="b"/>
              <a:pathLst>
                <a:path w="27940" h="2284729">
                  <a:moveTo>
                    <a:pt x="27736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2284730"/>
                  </a:lnTo>
                  <a:lnTo>
                    <a:pt x="27736" y="2284730"/>
                  </a:lnTo>
                  <a:lnTo>
                    <a:pt x="27736" y="27432"/>
                  </a:lnTo>
                  <a:lnTo>
                    <a:pt x="277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721828" y="6196387"/>
              <a:ext cx="1905" cy="2284730"/>
            </a:xfrm>
            <a:custGeom>
              <a:avLst/>
              <a:gdLst/>
              <a:ahLst/>
              <a:cxnLst/>
              <a:rect l="l" t="t" r="r" b="b"/>
              <a:pathLst>
                <a:path w="1904" h="2284729">
                  <a:moveTo>
                    <a:pt x="1524" y="0"/>
                  </a:moveTo>
                  <a:lnTo>
                    <a:pt x="0" y="0"/>
                  </a:lnTo>
                  <a:lnTo>
                    <a:pt x="0" y="2257298"/>
                  </a:lnTo>
                  <a:lnTo>
                    <a:pt x="0" y="2284730"/>
                  </a:lnTo>
                  <a:lnTo>
                    <a:pt x="1524" y="2284730"/>
                  </a:lnTo>
                  <a:lnTo>
                    <a:pt x="1524" y="2257298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723352" y="8453685"/>
              <a:ext cx="27940" cy="1188720"/>
            </a:xfrm>
            <a:custGeom>
              <a:avLst/>
              <a:gdLst/>
              <a:ahLst/>
              <a:cxnLst/>
              <a:rect l="l" t="t" r="r" b="b"/>
              <a:pathLst>
                <a:path w="27940" h="1188720">
                  <a:moveTo>
                    <a:pt x="27736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1188720"/>
                  </a:lnTo>
                  <a:lnTo>
                    <a:pt x="27736" y="1188720"/>
                  </a:lnTo>
                  <a:lnTo>
                    <a:pt x="27736" y="27432"/>
                  </a:lnTo>
                  <a:lnTo>
                    <a:pt x="277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721828" y="8481117"/>
              <a:ext cx="1905" cy="1188720"/>
            </a:xfrm>
            <a:custGeom>
              <a:avLst/>
              <a:gdLst/>
              <a:ahLst/>
              <a:cxnLst/>
              <a:rect l="l" t="t" r="r" b="b"/>
              <a:pathLst>
                <a:path w="1904" h="1188720">
                  <a:moveTo>
                    <a:pt x="1524" y="0"/>
                  </a:moveTo>
                  <a:lnTo>
                    <a:pt x="0" y="0"/>
                  </a:lnTo>
                  <a:lnTo>
                    <a:pt x="0" y="1161288"/>
                  </a:lnTo>
                  <a:lnTo>
                    <a:pt x="0" y="1188720"/>
                  </a:lnTo>
                  <a:lnTo>
                    <a:pt x="1524" y="1188720"/>
                  </a:lnTo>
                  <a:lnTo>
                    <a:pt x="1524" y="1161288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723352" y="9642405"/>
              <a:ext cx="27940" cy="1553845"/>
            </a:xfrm>
            <a:custGeom>
              <a:avLst/>
              <a:gdLst/>
              <a:ahLst/>
              <a:cxnLst/>
              <a:rect l="l" t="t" r="r" b="b"/>
              <a:pathLst>
                <a:path w="27940" h="1553845">
                  <a:moveTo>
                    <a:pt x="27736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1553222"/>
                  </a:lnTo>
                  <a:lnTo>
                    <a:pt x="27736" y="1553222"/>
                  </a:lnTo>
                  <a:lnTo>
                    <a:pt x="27736" y="27432"/>
                  </a:lnTo>
                  <a:lnTo>
                    <a:pt x="277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721828" y="9669838"/>
              <a:ext cx="1905" cy="1553845"/>
            </a:xfrm>
            <a:custGeom>
              <a:avLst/>
              <a:gdLst/>
              <a:ahLst/>
              <a:cxnLst/>
              <a:rect l="l" t="t" r="r" b="b"/>
              <a:pathLst>
                <a:path w="1904" h="1553845">
                  <a:moveTo>
                    <a:pt x="1524" y="1525905"/>
                  </a:moveTo>
                  <a:lnTo>
                    <a:pt x="0" y="1525905"/>
                  </a:lnTo>
                  <a:lnTo>
                    <a:pt x="0" y="1553337"/>
                  </a:lnTo>
                  <a:lnTo>
                    <a:pt x="1524" y="1553337"/>
                  </a:lnTo>
                  <a:lnTo>
                    <a:pt x="1524" y="1525905"/>
                  </a:lnTo>
                  <a:close/>
                </a:path>
                <a:path w="1904" h="1553845">
                  <a:moveTo>
                    <a:pt x="1524" y="0"/>
                  </a:moveTo>
                  <a:lnTo>
                    <a:pt x="0" y="0"/>
                  </a:lnTo>
                  <a:lnTo>
                    <a:pt x="0" y="1525790"/>
                  </a:lnTo>
                  <a:lnTo>
                    <a:pt x="1524" y="1525790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723352" y="11195743"/>
              <a:ext cx="27940" cy="1006475"/>
            </a:xfrm>
            <a:custGeom>
              <a:avLst/>
              <a:gdLst/>
              <a:ahLst/>
              <a:cxnLst/>
              <a:rect l="l" t="t" r="r" b="b"/>
              <a:pathLst>
                <a:path w="27940" h="1006475">
                  <a:moveTo>
                    <a:pt x="27736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1006144"/>
                  </a:lnTo>
                  <a:lnTo>
                    <a:pt x="27736" y="1006144"/>
                  </a:lnTo>
                  <a:lnTo>
                    <a:pt x="27736" y="27432"/>
                  </a:lnTo>
                  <a:lnTo>
                    <a:pt x="277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721830" y="11223175"/>
              <a:ext cx="1905" cy="979169"/>
            </a:xfrm>
            <a:custGeom>
              <a:avLst/>
              <a:gdLst/>
              <a:ahLst/>
              <a:cxnLst/>
              <a:rect l="l" t="t" r="r" b="b"/>
              <a:pathLst>
                <a:path w="1904" h="979170">
                  <a:moveTo>
                    <a:pt x="1526" y="0"/>
                  </a:moveTo>
                  <a:lnTo>
                    <a:pt x="0" y="0"/>
                  </a:lnTo>
                  <a:lnTo>
                    <a:pt x="0" y="978711"/>
                  </a:lnTo>
                  <a:lnTo>
                    <a:pt x="1526" y="978711"/>
                  </a:lnTo>
                  <a:lnTo>
                    <a:pt x="1526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6616587" y="3115242"/>
            <a:ext cx="619125" cy="1017269"/>
          </a:xfrm>
          <a:prstGeom prst="rect">
            <a:avLst/>
          </a:prstGeom>
        </p:spPr>
        <p:txBody>
          <a:bodyPr wrap="square" lIns="0" tIns="8890" rIns="0" bIns="0" rtlCol="0" vert="vert">
            <a:spAutoFit/>
          </a:bodyPr>
          <a:lstStyle/>
          <a:p>
            <a:pPr marL="12700" marR="5080">
              <a:lnSpc>
                <a:spcPct val="96600"/>
              </a:lnSpc>
              <a:spcBef>
                <a:spcPts val="70"/>
              </a:spcBef>
            </a:pPr>
            <a:r>
              <a:rPr dirty="0" sz="800" spc="-45">
                <a:latin typeface="Trebuchet MS"/>
                <a:cs typeface="Trebuchet MS"/>
              </a:rPr>
              <a:t>Listing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Students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by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their</a:t>
            </a:r>
            <a:r>
              <a:rPr dirty="0" sz="800" spc="-30">
                <a:latin typeface="Trebuchet MS"/>
                <a:cs typeface="Trebuchet MS"/>
              </a:rPr>
              <a:t> Talents</a:t>
            </a:r>
            <a:r>
              <a:rPr dirty="0" sz="800" spc="-20">
                <a:latin typeface="Trebuchet MS"/>
                <a:cs typeface="Trebuchet MS"/>
              </a:rPr>
              <a:t> Areas </a:t>
            </a:r>
            <a:r>
              <a:rPr dirty="0" sz="800" spc="-10">
                <a:latin typeface="Trebuchet MS"/>
                <a:cs typeface="Trebuchet MS"/>
              </a:rPr>
              <a:t>during </a:t>
            </a:r>
            <a:r>
              <a:rPr dirty="0" sz="800" spc="-25">
                <a:latin typeface="Trebuchet MS"/>
                <a:cs typeface="Trebuchet MS"/>
              </a:rPr>
              <a:t>Admission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into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Senior </a:t>
            </a:r>
            <a:r>
              <a:rPr dirty="0" sz="800" spc="-40">
                <a:latin typeface="Trebuchet MS"/>
                <a:cs typeface="Trebuchet MS"/>
              </a:rPr>
              <a:t>Secondary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School Classes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852804" y="4299641"/>
            <a:ext cx="382905" cy="1663700"/>
          </a:xfrm>
          <a:prstGeom prst="rect">
            <a:avLst/>
          </a:prstGeom>
        </p:spPr>
        <p:txBody>
          <a:bodyPr wrap="square" lIns="0" tIns="12700" rIns="0" bIns="0" rtlCol="0" vert="vert">
            <a:spAutoFit/>
          </a:bodyPr>
          <a:lstStyle/>
          <a:p>
            <a:pPr marL="12700" marR="5080">
              <a:lnSpc>
                <a:spcPts val="919"/>
              </a:lnSpc>
              <a:spcBef>
                <a:spcPts val="100"/>
              </a:spcBef>
            </a:pPr>
            <a:r>
              <a:rPr dirty="0" sz="800" spc="-60">
                <a:latin typeface="Trebuchet MS"/>
                <a:cs typeface="Trebuchet MS"/>
              </a:rPr>
              <a:t>Each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student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is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properly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correctly </a:t>
            </a:r>
            <a:r>
              <a:rPr dirty="0" sz="800" spc="-65">
                <a:latin typeface="Trebuchet MS"/>
                <a:cs typeface="Trebuchet MS"/>
              </a:rPr>
              <a:t>placed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where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he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belongs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terms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his </a:t>
            </a:r>
            <a:r>
              <a:rPr dirty="0" sz="800" spc="-55">
                <a:latin typeface="Trebuchet MS"/>
                <a:cs typeface="Trebuchet MS"/>
              </a:rPr>
              <a:t>natural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talents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areas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of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interests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970153" y="6224836"/>
            <a:ext cx="265430" cy="2009775"/>
          </a:xfrm>
          <a:prstGeom prst="rect">
            <a:avLst/>
          </a:prstGeom>
        </p:spPr>
        <p:txBody>
          <a:bodyPr wrap="square" lIns="0" tIns="12700" rIns="0" bIns="0" rtlCol="0" vert="vert">
            <a:spAutoFit/>
          </a:bodyPr>
          <a:lstStyle/>
          <a:p>
            <a:pPr marL="12700" marR="5080">
              <a:lnSpc>
                <a:spcPts val="919"/>
              </a:lnSpc>
              <a:spcBef>
                <a:spcPts val="100"/>
              </a:spcBef>
            </a:pPr>
            <a:r>
              <a:rPr dirty="0" sz="800">
                <a:latin typeface="Trebuchet MS"/>
                <a:cs typeface="Trebuchet MS"/>
              </a:rPr>
              <a:t>No.</a:t>
            </a:r>
            <a:r>
              <a:rPr dirty="0" sz="800" spc="8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students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listed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per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70">
                <a:latin typeface="Trebuchet MS"/>
                <a:cs typeface="Trebuchet MS"/>
              </a:rPr>
              <a:t>available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club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and </a:t>
            </a:r>
            <a:r>
              <a:rPr dirty="0" sz="800" spc="-55">
                <a:latin typeface="Trebuchet MS"/>
                <a:cs typeface="Trebuchet MS"/>
              </a:rPr>
              <a:t>students’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driven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organization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70">
                <a:latin typeface="Trebuchet MS"/>
                <a:cs typeface="Trebuchet MS"/>
              </a:rPr>
              <a:t>at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admission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stage.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970153" y="8511091"/>
            <a:ext cx="265430" cy="1056640"/>
          </a:xfrm>
          <a:prstGeom prst="rect">
            <a:avLst/>
          </a:prstGeom>
        </p:spPr>
        <p:txBody>
          <a:bodyPr wrap="square" lIns="0" tIns="12700" rIns="0" bIns="0" rtlCol="0" vert="vert">
            <a:spAutoFit/>
          </a:bodyPr>
          <a:lstStyle/>
          <a:p>
            <a:pPr marL="12700" marR="5080">
              <a:lnSpc>
                <a:spcPts val="919"/>
              </a:lnSpc>
              <a:spcBef>
                <a:spcPts val="100"/>
              </a:spcBef>
            </a:pPr>
            <a:r>
              <a:rPr dirty="0" sz="800" spc="-45">
                <a:latin typeface="Trebuchet MS"/>
                <a:cs typeface="Trebuchet MS"/>
              </a:rPr>
              <a:t>Annually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70">
                <a:latin typeface="Trebuchet MS"/>
                <a:cs typeface="Trebuchet MS"/>
              </a:rPr>
              <a:t>at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the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beginning</a:t>
            </a:r>
            <a:r>
              <a:rPr dirty="0" sz="800">
                <a:latin typeface="Trebuchet MS"/>
                <a:cs typeface="Trebuchet MS"/>
              </a:rPr>
              <a:t> of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Academic</a:t>
            </a:r>
            <a:r>
              <a:rPr dirty="0" sz="800" spc="-20">
                <a:latin typeface="Trebuchet MS"/>
                <a:cs typeface="Trebuchet MS"/>
              </a:rPr>
              <a:t> Year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079881" y="9716572"/>
            <a:ext cx="147955" cy="56261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25">
                <a:latin typeface="Trebuchet MS"/>
                <a:cs typeface="Trebuchet MS"/>
              </a:rPr>
              <a:t>The</a:t>
            </a:r>
            <a:r>
              <a:rPr dirty="0" sz="800" spc="-3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principal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828421" y="9716572"/>
            <a:ext cx="147955" cy="124269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20">
                <a:latin typeface="Trebuchet MS"/>
                <a:cs typeface="Trebuchet MS"/>
              </a:rPr>
              <a:t>Deputy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Principal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(Academics)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6575438" y="9716572"/>
            <a:ext cx="147955" cy="73723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20">
                <a:latin typeface="Trebuchet MS"/>
                <a:cs typeface="Trebuchet MS"/>
              </a:rPr>
              <a:t>Dean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Students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6322452" y="9716572"/>
            <a:ext cx="147955" cy="820419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10">
                <a:latin typeface="Trebuchet MS"/>
                <a:cs typeface="Trebuchet MS"/>
              </a:rPr>
              <a:t>Director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Studies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7087503" y="11670721"/>
            <a:ext cx="147955" cy="476884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5">
                <a:latin typeface="Trebuchet MS"/>
                <a:cs typeface="Trebuchet MS"/>
              </a:rPr>
              <a:t>500,000.00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3" name="object 33" descr=""/>
          <p:cNvSpPr/>
          <p:nvPr/>
        </p:nvSpPr>
        <p:spPr>
          <a:xfrm>
            <a:off x="7214337" y="3059373"/>
            <a:ext cx="27940" cy="9142730"/>
          </a:xfrm>
          <a:custGeom>
            <a:avLst/>
            <a:gdLst/>
            <a:ahLst/>
            <a:cxnLst/>
            <a:rect l="l" t="t" r="r" b="b"/>
            <a:pathLst>
              <a:path w="27940" h="9142730">
                <a:moveTo>
                  <a:pt x="27432" y="8136369"/>
                </a:moveTo>
                <a:lnTo>
                  <a:pt x="0" y="8136369"/>
                </a:lnTo>
                <a:lnTo>
                  <a:pt x="0" y="8163801"/>
                </a:lnTo>
                <a:lnTo>
                  <a:pt x="0" y="9142514"/>
                </a:lnTo>
                <a:lnTo>
                  <a:pt x="27432" y="9142514"/>
                </a:lnTo>
                <a:lnTo>
                  <a:pt x="27432" y="8163801"/>
                </a:lnTo>
                <a:lnTo>
                  <a:pt x="27432" y="8136369"/>
                </a:lnTo>
                <a:close/>
              </a:path>
              <a:path w="27940" h="9142730">
                <a:moveTo>
                  <a:pt x="27432" y="3109582"/>
                </a:moveTo>
                <a:lnTo>
                  <a:pt x="0" y="3109582"/>
                </a:lnTo>
                <a:lnTo>
                  <a:pt x="0" y="3137014"/>
                </a:lnTo>
                <a:lnTo>
                  <a:pt x="0" y="5394312"/>
                </a:lnTo>
                <a:lnTo>
                  <a:pt x="0" y="5421744"/>
                </a:lnTo>
                <a:lnTo>
                  <a:pt x="0" y="6583032"/>
                </a:lnTo>
                <a:lnTo>
                  <a:pt x="0" y="6610464"/>
                </a:lnTo>
                <a:lnTo>
                  <a:pt x="0" y="8136255"/>
                </a:lnTo>
                <a:lnTo>
                  <a:pt x="27432" y="8136255"/>
                </a:lnTo>
                <a:lnTo>
                  <a:pt x="27432" y="3137014"/>
                </a:lnTo>
                <a:lnTo>
                  <a:pt x="27432" y="3109582"/>
                </a:lnTo>
                <a:close/>
              </a:path>
              <a:path w="27940" h="9142730">
                <a:moveTo>
                  <a:pt x="27432" y="0"/>
                </a:moveTo>
                <a:lnTo>
                  <a:pt x="0" y="0"/>
                </a:lnTo>
                <a:lnTo>
                  <a:pt x="0" y="1182865"/>
                </a:lnTo>
                <a:lnTo>
                  <a:pt x="0" y="1210297"/>
                </a:lnTo>
                <a:lnTo>
                  <a:pt x="0" y="3109455"/>
                </a:lnTo>
                <a:lnTo>
                  <a:pt x="27432" y="3109455"/>
                </a:lnTo>
                <a:lnTo>
                  <a:pt x="27432" y="1210297"/>
                </a:lnTo>
                <a:lnTo>
                  <a:pt x="27432" y="1182916"/>
                </a:lnTo>
                <a:lnTo>
                  <a:pt x="274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 txBox="1"/>
          <p:nvPr/>
        </p:nvSpPr>
        <p:spPr>
          <a:xfrm>
            <a:off x="6490093" y="4299641"/>
            <a:ext cx="265430" cy="1812925"/>
          </a:xfrm>
          <a:prstGeom prst="rect">
            <a:avLst/>
          </a:prstGeom>
        </p:spPr>
        <p:txBody>
          <a:bodyPr wrap="square" lIns="0" tIns="12700" rIns="0" bIns="0" rtlCol="0" vert="vert">
            <a:spAutoFit/>
          </a:bodyPr>
          <a:lstStyle/>
          <a:p>
            <a:pPr marL="12700" marR="5080">
              <a:lnSpc>
                <a:spcPts val="919"/>
              </a:lnSpc>
              <a:spcBef>
                <a:spcPts val="100"/>
              </a:spcBef>
            </a:pPr>
            <a:r>
              <a:rPr dirty="0" sz="800" spc="-35">
                <a:latin typeface="Trebuchet MS"/>
                <a:cs typeface="Trebuchet MS"/>
              </a:rPr>
              <a:t>Assigning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70">
                <a:latin typeface="Trebuchet MS"/>
                <a:cs typeface="Trebuchet MS"/>
              </a:rPr>
              <a:t>each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listed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student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to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85">
                <a:latin typeface="Trebuchet MS"/>
                <a:cs typeface="Trebuchet MS"/>
              </a:rPr>
              <a:t>a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particular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club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for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purpose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training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-10">
                <a:latin typeface="Trebuchet MS"/>
                <a:cs typeface="Trebuchet MS"/>
              </a:rPr>
              <a:t> mentoring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5723142" y="4299641"/>
            <a:ext cx="502284" cy="1701164"/>
          </a:xfrm>
          <a:prstGeom prst="rect">
            <a:avLst/>
          </a:prstGeom>
        </p:spPr>
        <p:txBody>
          <a:bodyPr wrap="square" lIns="0" tIns="8255" rIns="0" bIns="0" rtlCol="0" vert="vert">
            <a:spAutoFit/>
          </a:bodyPr>
          <a:lstStyle/>
          <a:p>
            <a:pPr marL="12700" marR="5080">
              <a:lnSpc>
                <a:spcPct val="96800"/>
              </a:lnSpc>
              <a:spcBef>
                <a:spcPts val="65"/>
              </a:spcBef>
            </a:pPr>
            <a:r>
              <a:rPr dirty="0" sz="800" spc="-60">
                <a:latin typeface="Trebuchet MS"/>
                <a:cs typeface="Trebuchet MS"/>
              </a:rPr>
              <a:t>Each</a:t>
            </a:r>
            <a:r>
              <a:rPr dirty="0" sz="800" spc="3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student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[participates]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his</a:t>
            </a:r>
            <a:r>
              <a:rPr dirty="0" sz="800" spc="3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club </a:t>
            </a:r>
            <a:r>
              <a:rPr dirty="0" sz="800" spc="-55">
                <a:latin typeface="Trebuchet MS"/>
                <a:cs typeface="Trebuchet MS"/>
              </a:rPr>
              <a:t>activities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both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within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outside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the school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with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regular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outings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for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academic</a:t>
            </a:r>
            <a:r>
              <a:rPr dirty="0" sz="800" spc="-10">
                <a:latin typeface="Trebuchet MS"/>
                <a:cs typeface="Trebuchet MS"/>
              </a:rPr>
              <a:t> purposes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5723142" y="6224836"/>
            <a:ext cx="502284" cy="2050414"/>
          </a:xfrm>
          <a:prstGeom prst="rect">
            <a:avLst/>
          </a:prstGeom>
        </p:spPr>
        <p:txBody>
          <a:bodyPr wrap="square" lIns="0" tIns="8255" rIns="0" bIns="0" rtlCol="0" vert="vert">
            <a:spAutoFit/>
          </a:bodyPr>
          <a:lstStyle/>
          <a:p>
            <a:pPr marL="12700" marR="5080">
              <a:lnSpc>
                <a:spcPct val="96800"/>
              </a:lnSpc>
              <a:spcBef>
                <a:spcPts val="65"/>
              </a:spcBef>
            </a:pPr>
            <a:r>
              <a:rPr dirty="0" sz="800">
                <a:latin typeface="Trebuchet MS"/>
                <a:cs typeface="Trebuchet MS"/>
              </a:rPr>
              <a:t>No.</a:t>
            </a:r>
            <a:r>
              <a:rPr dirty="0" sz="800" spc="1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students </a:t>
            </a:r>
            <a:r>
              <a:rPr dirty="0" sz="800" spc="-60">
                <a:latin typeface="Trebuchet MS"/>
                <a:cs typeface="Trebuchet MS"/>
              </a:rPr>
              <a:t>actively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participating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approved </a:t>
            </a:r>
            <a:r>
              <a:rPr dirty="0" sz="800" spc="-35">
                <a:latin typeface="Trebuchet MS"/>
                <a:cs typeface="Trebuchet MS"/>
              </a:rPr>
              <a:t>co-</a:t>
            </a:r>
            <a:r>
              <a:rPr dirty="0" sz="800" spc="-40">
                <a:latin typeface="Trebuchet MS"/>
                <a:cs typeface="Trebuchet MS"/>
              </a:rPr>
              <a:t>curricular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or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club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activities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the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school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and </a:t>
            </a:r>
            <a:r>
              <a:rPr dirty="0" sz="800" spc="-35">
                <a:latin typeface="Trebuchet MS"/>
                <a:cs typeface="Trebuchet MS"/>
              </a:rPr>
              <a:t>outside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the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school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by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type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level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of </a:t>
            </a:r>
            <a:r>
              <a:rPr dirty="0" sz="800" spc="-10">
                <a:latin typeface="Trebuchet MS"/>
                <a:cs typeface="Trebuchet MS"/>
              </a:rPr>
              <a:t>participation.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5723142" y="8511091"/>
            <a:ext cx="502284" cy="876935"/>
          </a:xfrm>
          <a:prstGeom prst="rect">
            <a:avLst/>
          </a:prstGeom>
        </p:spPr>
        <p:txBody>
          <a:bodyPr wrap="square" lIns="0" tIns="8255" rIns="0" bIns="0" rtlCol="0" vert="vert">
            <a:spAutoFit/>
          </a:bodyPr>
          <a:lstStyle/>
          <a:p>
            <a:pPr marL="12700" marR="5080">
              <a:lnSpc>
                <a:spcPct val="96800"/>
              </a:lnSpc>
              <a:spcBef>
                <a:spcPts val="65"/>
              </a:spcBef>
            </a:pPr>
            <a:r>
              <a:rPr dirty="0" sz="800" spc="-40">
                <a:latin typeface="Trebuchet MS"/>
                <a:cs typeface="Trebuchet MS"/>
              </a:rPr>
              <a:t>Annually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within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the </a:t>
            </a:r>
            <a:r>
              <a:rPr dirty="0" sz="800" spc="-10">
                <a:latin typeface="Trebuchet MS"/>
                <a:cs typeface="Trebuchet MS"/>
              </a:rPr>
              <a:t>MoE’s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approved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Co- </a:t>
            </a:r>
            <a:r>
              <a:rPr dirty="0" sz="800" spc="-30">
                <a:latin typeface="Trebuchet MS"/>
                <a:cs typeface="Trebuchet MS"/>
              </a:rPr>
              <a:t>Curricular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Calendar </a:t>
            </a:r>
            <a:r>
              <a:rPr dirty="0" sz="800" spc="-50">
                <a:latin typeface="Trebuchet MS"/>
                <a:cs typeface="Trebuchet MS"/>
              </a:rPr>
              <a:t>published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annually.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6069469" y="9716572"/>
            <a:ext cx="147955" cy="56261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25">
                <a:latin typeface="Trebuchet MS"/>
                <a:cs typeface="Trebuchet MS"/>
              </a:rPr>
              <a:t>The</a:t>
            </a:r>
            <a:r>
              <a:rPr dirty="0" sz="800" spc="-3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principal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5817627" y="9716572"/>
            <a:ext cx="147955" cy="124206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25">
                <a:latin typeface="Trebuchet MS"/>
                <a:cs typeface="Trebuchet MS"/>
              </a:rPr>
              <a:t>Deputy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Principal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(Academics)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5564644" y="9716572"/>
            <a:ext cx="147955" cy="1042669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95">
                <a:latin typeface="Trebuchet MS"/>
                <a:cs typeface="Trebuchet MS"/>
              </a:rPr>
              <a:t>HOD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Games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Sports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5311662" y="9716572"/>
            <a:ext cx="147955" cy="133286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95">
                <a:latin typeface="Trebuchet MS"/>
                <a:cs typeface="Trebuchet MS"/>
              </a:rPr>
              <a:t>HOD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Guidance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15">
                <a:latin typeface="Trebuchet MS"/>
                <a:cs typeface="Trebuchet MS"/>
              </a:rPr>
              <a:t>Counseling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5058675" y="9716572"/>
            <a:ext cx="147955" cy="70167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95">
                <a:latin typeface="Trebuchet MS"/>
                <a:cs typeface="Trebuchet MS"/>
              </a:rPr>
              <a:t>HOD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Languages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4814837" y="9698284"/>
            <a:ext cx="147955" cy="820419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10">
                <a:latin typeface="Trebuchet MS"/>
                <a:cs typeface="Trebuchet MS"/>
              </a:rPr>
              <a:t>Director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Studies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6077091" y="11597569"/>
            <a:ext cx="147955" cy="55054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5">
                <a:latin typeface="Trebuchet MS"/>
                <a:cs typeface="Trebuchet MS"/>
              </a:rPr>
              <a:t>5,000,000.00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4394751" y="3115242"/>
            <a:ext cx="1830705" cy="1046480"/>
          </a:xfrm>
          <a:prstGeom prst="rect">
            <a:avLst/>
          </a:prstGeom>
        </p:spPr>
        <p:txBody>
          <a:bodyPr wrap="square" lIns="0" tIns="8890" rIns="0" bIns="0" rtlCol="0" vert="vert">
            <a:spAutoFit/>
          </a:bodyPr>
          <a:lstStyle/>
          <a:p>
            <a:pPr marL="12700" marR="5080">
              <a:lnSpc>
                <a:spcPct val="96700"/>
              </a:lnSpc>
              <a:spcBef>
                <a:spcPts val="70"/>
              </a:spcBef>
            </a:pPr>
            <a:r>
              <a:rPr dirty="0" sz="800" spc="-35">
                <a:latin typeface="Trebuchet MS"/>
                <a:cs typeface="Trebuchet MS"/>
              </a:rPr>
              <a:t>Exposing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students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to </a:t>
            </a:r>
            <a:r>
              <a:rPr dirty="0" sz="800" spc="-55">
                <a:latin typeface="Trebuchet MS"/>
                <a:cs typeface="Trebuchet MS"/>
              </a:rPr>
              <a:t>intra-</a:t>
            </a:r>
            <a:r>
              <a:rPr dirty="0" sz="800" spc="-30">
                <a:latin typeface="Trebuchet MS"/>
                <a:cs typeface="Trebuchet MS"/>
              </a:rPr>
              <a:t>school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inter- </a:t>
            </a:r>
            <a:r>
              <a:rPr dirty="0" sz="800" spc="-40">
                <a:latin typeface="Trebuchet MS"/>
                <a:cs typeface="Trebuchet MS"/>
              </a:rPr>
              <a:t>schools’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competitions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in </a:t>
            </a:r>
            <a:r>
              <a:rPr dirty="0" sz="800" spc="-55">
                <a:latin typeface="Trebuchet MS"/>
                <a:cs typeface="Trebuchet MS"/>
              </a:rPr>
              <a:t>the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respective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co- </a:t>
            </a:r>
            <a:r>
              <a:rPr dirty="0" sz="800" spc="-45">
                <a:latin typeface="Trebuchet MS"/>
                <a:cs typeface="Trebuchet MS"/>
              </a:rPr>
              <a:t>curricular</a:t>
            </a:r>
            <a:r>
              <a:rPr dirty="0" sz="800" spc="3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areas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(Sports; </a:t>
            </a:r>
            <a:r>
              <a:rPr dirty="0" sz="800" spc="-45">
                <a:latin typeface="Trebuchet MS"/>
                <a:cs typeface="Trebuchet MS"/>
              </a:rPr>
              <a:t>Athletics;</a:t>
            </a:r>
            <a:r>
              <a:rPr dirty="0" sz="800" spc="3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Subject-</a:t>
            </a:r>
            <a:r>
              <a:rPr dirty="0" sz="800" spc="-20">
                <a:latin typeface="Trebuchet MS"/>
                <a:cs typeface="Trebuchet MS"/>
              </a:rPr>
              <a:t>based Clubs </a:t>
            </a:r>
            <a:r>
              <a:rPr dirty="0" sz="800" spc="-10">
                <a:latin typeface="Trebuchet MS"/>
                <a:cs typeface="Trebuchet MS"/>
              </a:rPr>
              <a:t>including </a:t>
            </a:r>
            <a:r>
              <a:rPr dirty="0" sz="800" spc="-20">
                <a:latin typeface="Trebuchet MS"/>
                <a:cs typeface="Trebuchet MS"/>
              </a:rPr>
              <a:t>Computer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Club;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talents-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based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clubs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such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as </a:t>
            </a:r>
            <a:r>
              <a:rPr dirty="0" sz="800" spc="-55">
                <a:latin typeface="Trebuchet MS"/>
                <a:cs typeface="Trebuchet MS"/>
              </a:rPr>
              <a:t>music,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70">
                <a:latin typeface="Trebuchet MS"/>
                <a:cs typeface="Trebuchet MS"/>
              </a:rPr>
              <a:t>debating,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public </a:t>
            </a:r>
            <a:r>
              <a:rPr dirty="0" sz="800" spc="-60">
                <a:latin typeface="Trebuchet MS"/>
                <a:cs typeface="Trebuchet MS"/>
              </a:rPr>
              <a:t>speaking,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journalism,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and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dance;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Scouts, </a:t>
            </a:r>
            <a:r>
              <a:rPr dirty="0" sz="800" spc="-55">
                <a:latin typeface="Trebuchet MS"/>
                <a:cs typeface="Trebuchet MS"/>
              </a:rPr>
              <a:t>Environmental,</a:t>
            </a:r>
            <a:r>
              <a:rPr dirty="0" sz="800" spc="7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Games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Professional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Clubs)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800" spc="-10" b="1">
                <a:latin typeface="Arial"/>
                <a:cs typeface="Arial"/>
              </a:rPr>
              <a:t>SUBTOTAL</a:t>
            </a:r>
            <a:endParaRPr sz="8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4394751" y="11535087"/>
            <a:ext cx="154305" cy="614045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-10" b="1">
                <a:latin typeface="Arial"/>
                <a:cs typeface="Arial"/>
              </a:rPr>
              <a:t>5,500,000.00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7" name="object 47" descr=""/>
          <p:cNvGrpSpPr/>
          <p:nvPr/>
        </p:nvGrpSpPr>
        <p:grpSpPr>
          <a:xfrm>
            <a:off x="4524098" y="3059362"/>
            <a:ext cx="29209" cy="9142730"/>
            <a:chOff x="4524098" y="3059362"/>
            <a:chExt cx="29209" cy="9142730"/>
          </a:xfrm>
        </p:grpSpPr>
        <p:sp>
          <p:nvSpPr>
            <p:cNvPr id="48" name="object 48" descr=""/>
            <p:cNvSpPr/>
            <p:nvPr/>
          </p:nvSpPr>
          <p:spPr>
            <a:xfrm>
              <a:off x="4525619" y="3059373"/>
              <a:ext cx="27940" cy="1183005"/>
            </a:xfrm>
            <a:custGeom>
              <a:avLst/>
              <a:gdLst/>
              <a:ahLst/>
              <a:cxnLst/>
              <a:rect l="l" t="t" r="r" b="b"/>
              <a:pathLst>
                <a:path w="27939" h="1183004">
                  <a:moveTo>
                    <a:pt x="9144" y="0"/>
                  </a:moveTo>
                  <a:lnTo>
                    <a:pt x="0" y="0"/>
                  </a:lnTo>
                  <a:lnTo>
                    <a:pt x="0" y="1182916"/>
                  </a:lnTo>
                  <a:lnTo>
                    <a:pt x="9144" y="1182916"/>
                  </a:lnTo>
                  <a:lnTo>
                    <a:pt x="9144" y="0"/>
                  </a:lnTo>
                  <a:close/>
                </a:path>
                <a:path w="27939" h="1183004">
                  <a:moveTo>
                    <a:pt x="27432" y="0"/>
                  </a:moveTo>
                  <a:lnTo>
                    <a:pt x="18288" y="0"/>
                  </a:lnTo>
                  <a:lnTo>
                    <a:pt x="18288" y="1182916"/>
                  </a:lnTo>
                  <a:lnTo>
                    <a:pt x="27432" y="1182916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4524095" y="3059373"/>
              <a:ext cx="1905" cy="1210310"/>
            </a:xfrm>
            <a:custGeom>
              <a:avLst/>
              <a:gdLst/>
              <a:ahLst/>
              <a:cxnLst/>
              <a:rect l="l" t="t" r="r" b="b"/>
              <a:pathLst>
                <a:path w="1904" h="1210310">
                  <a:moveTo>
                    <a:pt x="1524" y="0"/>
                  </a:moveTo>
                  <a:lnTo>
                    <a:pt x="0" y="0"/>
                  </a:lnTo>
                  <a:lnTo>
                    <a:pt x="0" y="1182865"/>
                  </a:lnTo>
                  <a:lnTo>
                    <a:pt x="0" y="1210297"/>
                  </a:lnTo>
                  <a:lnTo>
                    <a:pt x="1524" y="1210297"/>
                  </a:lnTo>
                  <a:lnTo>
                    <a:pt x="1524" y="1182916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4525619" y="4242238"/>
              <a:ext cx="27940" cy="1926589"/>
            </a:xfrm>
            <a:custGeom>
              <a:avLst/>
              <a:gdLst/>
              <a:ahLst/>
              <a:cxnLst/>
              <a:rect l="l" t="t" r="r" b="b"/>
              <a:pathLst>
                <a:path w="27939" h="1926589">
                  <a:moveTo>
                    <a:pt x="9144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1926590"/>
                  </a:lnTo>
                  <a:lnTo>
                    <a:pt x="9144" y="1926590"/>
                  </a:lnTo>
                  <a:lnTo>
                    <a:pt x="9144" y="27432"/>
                  </a:lnTo>
                  <a:lnTo>
                    <a:pt x="9144" y="0"/>
                  </a:lnTo>
                  <a:close/>
                </a:path>
                <a:path w="27939" h="1926589">
                  <a:moveTo>
                    <a:pt x="27432" y="0"/>
                  </a:moveTo>
                  <a:lnTo>
                    <a:pt x="18288" y="0"/>
                  </a:lnTo>
                  <a:lnTo>
                    <a:pt x="18288" y="27432"/>
                  </a:lnTo>
                  <a:lnTo>
                    <a:pt x="18288" y="1926590"/>
                  </a:lnTo>
                  <a:lnTo>
                    <a:pt x="27432" y="1926590"/>
                  </a:lnTo>
                  <a:lnTo>
                    <a:pt x="27432" y="2743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4524095" y="4269670"/>
              <a:ext cx="1905" cy="1927225"/>
            </a:xfrm>
            <a:custGeom>
              <a:avLst/>
              <a:gdLst/>
              <a:ahLst/>
              <a:cxnLst/>
              <a:rect l="l" t="t" r="r" b="b"/>
              <a:pathLst>
                <a:path w="1904" h="1927225">
                  <a:moveTo>
                    <a:pt x="1524" y="1899285"/>
                  </a:moveTo>
                  <a:lnTo>
                    <a:pt x="0" y="1899285"/>
                  </a:lnTo>
                  <a:lnTo>
                    <a:pt x="0" y="1926717"/>
                  </a:lnTo>
                  <a:lnTo>
                    <a:pt x="1524" y="1926717"/>
                  </a:lnTo>
                  <a:lnTo>
                    <a:pt x="1524" y="1899285"/>
                  </a:lnTo>
                  <a:close/>
                </a:path>
                <a:path w="1904" h="1927225">
                  <a:moveTo>
                    <a:pt x="1524" y="0"/>
                  </a:moveTo>
                  <a:lnTo>
                    <a:pt x="0" y="0"/>
                  </a:lnTo>
                  <a:lnTo>
                    <a:pt x="0" y="1899158"/>
                  </a:lnTo>
                  <a:lnTo>
                    <a:pt x="1524" y="1899158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4525619" y="6168955"/>
              <a:ext cx="27940" cy="2284730"/>
            </a:xfrm>
            <a:custGeom>
              <a:avLst/>
              <a:gdLst/>
              <a:ahLst/>
              <a:cxnLst/>
              <a:rect l="l" t="t" r="r" b="b"/>
              <a:pathLst>
                <a:path w="27939" h="2284729">
                  <a:moveTo>
                    <a:pt x="9144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2284730"/>
                  </a:lnTo>
                  <a:lnTo>
                    <a:pt x="9144" y="2284730"/>
                  </a:lnTo>
                  <a:lnTo>
                    <a:pt x="9144" y="27432"/>
                  </a:lnTo>
                  <a:lnTo>
                    <a:pt x="9144" y="0"/>
                  </a:lnTo>
                  <a:close/>
                </a:path>
                <a:path w="27939" h="2284729">
                  <a:moveTo>
                    <a:pt x="27432" y="0"/>
                  </a:moveTo>
                  <a:lnTo>
                    <a:pt x="18288" y="0"/>
                  </a:lnTo>
                  <a:lnTo>
                    <a:pt x="18288" y="27432"/>
                  </a:lnTo>
                  <a:lnTo>
                    <a:pt x="18288" y="2284730"/>
                  </a:lnTo>
                  <a:lnTo>
                    <a:pt x="27432" y="2284730"/>
                  </a:lnTo>
                  <a:lnTo>
                    <a:pt x="27432" y="2743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4524095" y="6196387"/>
              <a:ext cx="1905" cy="2284730"/>
            </a:xfrm>
            <a:custGeom>
              <a:avLst/>
              <a:gdLst/>
              <a:ahLst/>
              <a:cxnLst/>
              <a:rect l="l" t="t" r="r" b="b"/>
              <a:pathLst>
                <a:path w="1904" h="2284729">
                  <a:moveTo>
                    <a:pt x="1524" y="0"/>
                  </a:moveTo>
                  <a:lnTo>
                    <a:pt x="0" y="0"/>
                  </a:lnTo>
                  <a:lnTo>
                    <a:pt x="0" y="2257298"/>
                  </a:lnTo>
                  <a:lnTo>
                    <a:pt x="0" y="2284730"/>
                  </a:lnTo>
                  <a:lnTo>
                    <a:pt x="1524" y="2284730"/>
                  </a:lnTo>
                  <a:lnTo>
                    <a:pt x="1524" y="2257298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4525619" y="8453685"/>
              <a:ext cx="27940" cy="1188720"/>
            </a:xfrm>
            <a:custGeom>
              <a:avLst/>
              <a:gdLst/>
              <a:ahLst/>
              <a:cxnLst/>
              <a:rect l="l" t="t" r="r" b="b"/>
              <a:pathLst>
                <a:path w="27939" h="1188720">
                  <a:moveTo>
                    <a:pt x="9144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1188720"/>
                  </a:lnTo>
                  <a:lnTo>
                    <a:pt x="9144" y="1188720"/>
                  </a:lnTo>
                  <a:lnTo>
                    <a:pt x="9144" y="27432"/>
                  </a:lnTo>
                  <a:lnTo>
                    <a:pt x="9144" y="0"/>
                  </a:lnTo>
                  <a:close/>
                </a:path>
                <a:path w="27939" h="1188720">
                  <a:moveTo>
                    <a:pt x="27432" y="0"/>
                  </a:moveTo>
                  <a:lnTo>
                    <a:pt x="18288" y="0"/>
                  </a:lnTo>
                  <a:lnTo>
                    <a:pt x="18288" y="27432"/>
                  </a:lnTo>
                  <a:lnTo>
                    <a:pt x="18288" y="1188720"/>
                  </a:lnTo>
                  <a:lnTo>
                    <a:pt x="27432" y="1188720"/>
                  </a:lnTo>
                  <a:lnTo>
                    <a:pt x="27432" y="2743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4524095" y="8481117"/>
              <a:ext cx="1905" cy="1188720"/>
            </a:xfrm>
            <a:custGeom>
              <a:avLst/>
              <a:gdLst/>
              <a:ahLst/>
              <a:cxnLst/>
              <a:rect l="l" t="t" r="r" b="b"/>
              <a:pathLst>
                <a:path w="1904" h="1188720">
                  <a:moveTo>
                    <a:pt x="1524" y="0"/>
                  </a:moveTo>
                  <a:lnTo>
                    <a:pt x="0" y="0"/>
                  </a:lnTo>
                  <a:lnTo>
                    <a:pt x="0" y="1161288"/>
                  </a:lnTo>
                  <a:lnTo>
                    <a:pt x="0" y="1188720"/>
                  </a:lnTo>
                  <a:lnTo>
                    <a:pt x="1524" y="1188720"/>
                  </a:lnTo>
                  <a:lnTo>
                    <a:pt x="1524" y="1161288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4525619" y="9642405"/>
              <a:ext cx="27940" cy="1553845"/>
            </a:xfrm>
            <a:custGeom>
              <a:avLst/>
              <a:gdLst/>
              <a:ahLst/>
              <a:cxnLst/>
              <a:rect l="l" t="t" r="r" b="b"/>
              <a:pathLst>
                <a:path w="27939" h="1553845">
                  <a:moveTo>
                    <a:pt x="9144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1553222"/>
                  </a:lnTo>
                  <a:lnTo>
                    <a:pt x="9144" y="1553222"/>
                  </a:lnTo>
                  <a:lnTo>
                    <a:pt x="9144" y="27432"/>
                  </a:lnTo>
                  <a:lnTo>
                    <a:pt x="9144" y="0"/>
                  </a:lnTo>
                  <a:close/>
                </a:path>
                <a:path w="27939" h="1553845">
                  <a:moveTo>
                    <a:pt x="27432" y="0"/>
                  </a:moveTo>
                  <a:lnTo>
                    <a:pt x="18288" y="0"/>
                  </a:lnTo>
                  <a:lnTo>
                    <a:pt x="18288" y="27432"/>
                  </a:lnTo>
                  <a:lnTo>
                    <a:pt x="18288" y="1553222"/>
                  </a:lnTo>
                  <a:lnTo>
                    <a:pt x="27432" y="1553222"/>
                  </a:lnTo>
                  <a:lnTo>
                    <a:pt x="27432" y="2743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4524095" y="9669838"/>
              <a:ext cx="1905" cy="1553845"/>
            </a:xfrm>
            <a:custGeom>
              <a:avLst/>
              <a:gdLst/>
              <a:ahLst/>
              <a:cxnLst/>
              <a:rect l="l" t="t" r="r" b="b"/>
              <a:pathLst>
                <a:path w="1904" h="1553845">
                  <a:moveTo>
                    <a:pt x="1524" y="1525905"/>
                  </a:moveTo>
                  <a:lnTo>
                    <a:pt x="0" y="1525905"/>
                  </a:lnTo>
                  <a:lnTo>
                    <a:pt x="0" y="1553337"/>
                  </a:lnTo>
                  <a:lnTo>
                    <a:pt x="1524" y="1553337"/>
                  </a:lnTo>
                  <a:lnTo>
                    <a:pt x="1524" y="1525905"/>
                  </a:lnTo>
                  <a:close/>
                </a:path>
                <a:path w="1904" h="1553845">
                  <a:moveTo>
                    <a:pt x="1524" y="0"/>
                  </a:moveTo>
                  <a:lnTo>
                    <a:pt x="0" y="0"/>
                  </a:lnTo>
                  <a:lnTo>
                    <a:pt x="0" y="1525790"/>
                  </a:lnTo>
                  <a:lnTo>
                    <a:pt x="1524" y="1525790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4525619" y="11195743"/>
              <a:ext cx="27940" cy="1006475"/>
            </a:xfrm>
            <a:custGeom>
              <a:avLst/>
              <a:gdLst/>
              <a:ahLst/>
              <a:cxnLst/>
              <a:rect l="l" t="t" r="r" b="b"/>
              <a:pathLst>
                <a:path w="27939" h="1006475">
                  <a:moveTo>
                    <a:pt x="9144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1006144"/>
                  </a:lnTo>
                  <a:lnTo>
                    <a:pt x="9144" y="1006144"/>
                  </a:lnTo>
                  <a:lnTo>
                    <a:pt x="9144" y="27432"/>
                  </a:lnTo>
                  <a:lnTo>
                    <a:pt x="9144" y="0"/>
                  </a:lnTo>
                  <a:close/>
                </a:path>
                <a:path w="27939" h="1006475">
                  <a:moveTo>
                    <a:pt x="27432" y="0"/>
                  </a:moveTo>
                  <a:lnTo>
                    <a:pt x="18288" y="0"/>
                  </a:lnTo>
                  <a:lnTo>
                    <a:pt x="18288" y="27432"/>
                  </a:lnTo>
                  <a:lnTo>
                    <a:pt x="18288" y="1006144"/>
                  </a:lnTo>
                  <a:lnTo>
                    <a:pt x="27432" y="1006144"/>
                  </a:lnTo>
                  <a:lnTo>
                    <a:pt x="27432" y="2743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4524098" y="11223175"/>
              <a:ext cx="1905" cy="979169"/>
            </a:xfrm>
            <a:custGeom>
              <a:avLst/>
              <a:gdLst/>
              <a:ahLst/>
              <a:cxnLst/>
              <a:rect l="l" t="t" r="r" b="b"/>
              <a:pathLst>
                <a:path w="1904" h="979170">
                  <a:moveTo>
                    <a:pt x="1526" y="0"/>
                  </a:moveTo>
                  <a:lnTo>
                    <a:pt x="0" y="0"/>
                  </a:lnTo>
                  <a:lnTo>
                    <a:pt x="0" y="978711"/>
                  </a:lnTo>
                  <a:lnTo>
                    <a:pt x="1526" y="978711"/>
                  </a:lnTo>
                  <a:lnTo>
                    <a:pt x="15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 descr=""/>
          <p:cNvSpPr/>
          <p:nvPr/>
        </p:nvSpPr>
        <p:spPr>
          <a:xfrm>
            <a:off x="4251045" y="3050229"/>
            <a:ext cx="27940" cy="9152255"/>
          </a:xfrm>
          <a:custGeom>
            <a:avLst/>
            <a:gdLst/>
            <a:ahLst/>
            <a:cxnLst/>
            <a:rect l="l" t="t" r="r" b="b"/>
            <a:pathLst>
              <a:path w="27939" h="9152255">
                <a:moveTo>
                  <a:pt x="27432" y="0"/>
                </a:moveTo>
                <a:lnTo>
                  <a:pt x="0" y="0"/>
                </a:lnTo>
                <a:lnTo>
                  <a:pt x="0" y="1182865"/>
                </a:lnTo>
                <a:lnTo>
                  <a:pt x="0" y="1192060"/>
                </a:lnTo>
                <a:lnTo>
                  <a:pt x="0" y="9151658"/>
                </a:lnTo>
                <a:lnTo>
                  <a:pt x="27432" y="9151658"/>
                </a:lnTo>
                <a:lnTo>
                  <a:pt x="27432" y="1182865"/>
                </a:lnTo>
                <a:lnTo>
                  <a:pt x="274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 txBox="1"/>
          <p:nvPr/>
        </p:nvSpPr>
        <p:spPr>
          <a:xfrm>
            <a:off x="4084109" y="3115242"/>
            <a:ext cx="201930" cy="3193415"/>
          </a:xfrm>
          <a:prstGeom prst="rect">
            <a:avLst/>
          </a:prstGeom>
        </p:spPr>
        <p:txBody>
          <a:bodyPr wrap="square" lIns="0" tIns="13970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90" b="1" i="1">
                <a:latin typeface="Arial"/>
                <a:cs typeface="Arial"/>
              </a:rPr>
              <a:t>Source</a:t>
            </a:r>
            <a:r>
              <a:rPr dirty="0" sz="1000" spc="-90" i="1">
                <a:latin typeface="Trebuchet MS"/>
                <a:cs typeface="Trebuchet MS"/>
              </a:rPr>
              <a:t>:</a:t>
            </a:r>
            <a:r>
              <a:rPr dirty="0" sz="1000" spc="-10" i="1">
                <a:latin typeface="Trebuchet MS"/>
                <a:cs typeface="Trebuchet MS"/>
              </a:rPr>
              <a:t> </a:t>
            </a:r>
            <a:r>
              <a:rPr dirty="0" sz="1000" spc="-35">
                <a:latin typeface="Trebuchet MS"/>
                <a:cs typeface="Trebuchet MS"/>
              </a:rPr>
              <a:t>School</a:t>
            </a:r>
            <a:r>
              <a:rPr dirty="0" sz="1000" spc="-10">
                <a:latin typeface="Trebuchet MS"/>
                <a:cs typeface="Trebuchet MS"/>
              </a:rPr>
              <a:t> </a:t>
            </a:r>
            <a:r>
              <a:rPr dirty="0" sz="1000" spc="-60">
                <a:latin typeface="Trebuchet MS"/>
                <a:cs typeface="Trebuchet MS"/>
              </a:rPr>
              <a:t>Strategic</a:t>
            </a:r>
            <a:r>
              <a:rPr dirty="0" sz="1000" spc="15">
                <a:latin typeface="Trebuchet MS"/>
                <a:cs typeface="Trebuchet MS"/>
              </a:rPr>
              <a:t> </a:t>
            </a:r>
            <a:r>
              <a:rPr dirty="0" sz="1000" spc="-85">
                <a:latin typeface="Trebuchet MS"/>
                <a:cs typeface="Trebuchet MS"/>
              </a:rPr>
              <a:t>Plan</a:t>
            </a:r>
            <a:r>
              <a:rPr dirty="0" sz="1000" spc="10">
                <a:latin typeface="Trebuchet MS"/>
                <a:cs typeface="Trebuchet MS"/>
              </a:rPr>
              <a:t> </a:t>
            </a:r>
            <a:r>
              <a:rPr dirty="0" sz="1000" spc="-45">
                <a:latin typeface="Trebuchet MS"/>
                <a:cs typeface="Trebuchet MS"/>
              </a:rPr>
              <a:t>Development</a:t>
            </a:r>
            <a:r>
              <a:rPr dirty="0" sz="1000" spc="15">
                <a:latin typeface="Trebuchet MS"/>
                <a:cs typeface="Trebuchet MS"/>
              </a:rPr>
              <a:t> </a:t>
            </a:r>
            <a:r>
              <a:rPr dirty="0" sz="1000" spc="-60">
                <a:latin typeface="Trebuchet MS"/>
                <a:cs typeface="Trebuchet MS"/>
              </a:rPr>
              <a:t>Committee,</a:t>
            </a:r>
            <a:r>
              <a:rPr dirty="0" sz="1000" spc="-110">
                <a:latin typeface="Trebuchet MS"/>
                <a:cs typeface="Trebuchet MS"/>
              </a:rPr>
              <a:t> </a:t>
            </a:r>
            <a:r>
              <a:rPr dirty="0" sz="1000" spc="-20">
                <a:latin typeface="Trebuchet MS"/>
                <a:cs typeface="Trebuchet MS"/>
              </a:rPr>
              <a:t>2023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3" name="object 6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64" name="object 6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37</a:t>
            </a:r>
            <a:r>
              <a:rPr dirty="0"/>
              <a:t> | </a:t>
            </a:r>
            <a:r>
              <a:rPr dirty="0" spc="-30">
                <a:solidFill>
                  <a:srgbClr val="FFFFFF"/>
                </a:solidFill>
              </a:rPr>
              <a:t>Page</a:t>
            </a:r>
          </a:p>
        </p:txBody>
      </p:sp>
      <p:sp>
        <p:nvSpPr>
          <p:cNvPr id="62" name="object 62" descr=""/>
          <p:cNvSpPr txBox="1"/>
          <p:nvPr/>
        </p:nvSpPr>
        <p:spPr>
          <a:xfrm>
            <a:off x="7837383" y="3113009"/>
            <a:ext cx="177800" cy="2705735"/>
          </a:xfrm>
          <a:prstGeom prst="rect">
            <a:avLst/>
          </a:prstGeom>
        </p:spPr>
        <p:txBody>
          <a:bodyPr wrap="square" lIns="0" tIns="15240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00" spc="-20" i="1">
                <a:solidFill>
                  <a:srgbClr val="44546A"/>
                </a:solidFill>
                <a:latin typeface="Times New Roman"/>
                <a:cs typeface="Times New Roman"/>
              </a:rPr>
              <a:t>Table</a:t>
            </a:r>
            <a:r>
              <a:rPr dirty="0" sz="900" spc="-10" i="1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900" i="1">
                <a:solidFill>
                  <a:srgbClr val="44546A"/>
                </a:solidFill>
                <a:latin typeface="Times New Roman"/>
                <a:cs typeface="Times New Roman"/>
              </a:rPr>
              <a:t>17:</a:t>
            </a:r>
            <a:r>
              <a:rPr dirty="0" sz="900" spc="-10" i="1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900" i="1">
                <a:solidFill>
                  <a:srgbClr val="44546A"/>
                </a:solidFill>
                <a:latin typeface="Times New Roman"/>
                <a:cs typeface="Times New Roman"/>
              </a:rPr>
              <a:t>Logical</a:t>
            </a:r>
            <a:r>
              <a:rPr dirty="0" sz="900" spc="-10" i="1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900" i="1">
                <a:solidFill>
                  <a:srgbClr val="44546A"/>
                </a:solidFill>
                <a:latin typeface="Times New Roman"/>
                <a:cs typeface="Times New Roman"/>
              </a:rPr>
              <a:t>Framework</a:t>
            </a:r>
            <a:r>
              <a:rPr dirty="0" sz="900" spc="-10" i="1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900" i="1">
                <a:solidFill>
                  <a:srgbClr val="44546A"/>
                </a:solidFill>
                <a:latin typeface="Times New Roman"/>
                <a:cs typeface="Times New Roman"/>
              </a:rPr>
              <a:t>for</a:t>
            </a:r>
            <a:r>
              <a:rPr dirty="0" sz="900" spc="-10" i="1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900" i="1">
                <a:solidFill>
                  <a:srgbClr val="44546A"/>
                </a:solidFill>
                <a:latin typeface="Times New Roman"/>
                <a:cs typeface="Times New Roman"/>
              </a:rPr>
              <a:t>Co-Curricular</a:t>
            </a:r>
            <a:r>
              <a:rPr dirty="0" sz="900" spc="-25" i="1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900" spc="-10" i="1">
                <a:solidFill>
                  <a:srgbClr val="44546A"/>
                </a:solidFill>
                <a:latin typeface="Times New Roman"/>
                <a:cs typeface="Times New Roman"/>
              </a:rPr>
              <a:t>Activities</a:t>
            </a:r>
            <a:endParaRPr sz="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392780" y="3057908"/>
            <a:ext cx="488950" cy="9136380"/>
          </a:xfrm>
          <a:custGeom>
            <a:avLst/>
            <a:gdLst/>
            <a:ahLst/>
            <a:cxnLst/>
            <a:rect l="l" t="t" r="r" b="b"/>
            <a:pathLst>
              <a:path w="488950" h="9136380">
                <a:moveTo>
                  <a:pt x="488821" y="0"/>
                </a:moveTo>
                <a:lnTo>
                  <a:pt x="0" y="0"/>
                </a:lnTo>
                <a:lnTo>
                  <a:pt x="0" y="9136324"/>
                </a:lnTo>
                <a:lnTo>
                  <a:pt x="488821" y="9136324"/>
                </a:lnTo>
                <a:lnTo>
                  <a:pt x="488821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8269053" y="3113788"/>
            <a:ext cx="201930" cy="56324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4.12.1.5.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269053" y="3833370"/>
            <a:ext cx="201930" cy="808609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Strategic</a:t>
            </a:r>
            <a:r>
              <a:rPr dirty="0" sz="1100" spc="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Objective No.</a:t>
            </a:r>
            <a:r>
              <a:rPr dirty="0" sz="1100" spc="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5:</a:t>
            </a:r>
            <a:r>
              <a:rPr dirty="0" sz="1100" spc="2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2F5496"/>
                </a:solidFill>
                <a:latin typeface="Arial"/>
                <a:cs typeface="Arial"/>
              </a:rPr>
              <a:t>Achieving</a:t>
            </a:r>
            <a:r>
              <a:rPr dirty="0" sz="1100" spc="2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Excellent</a:t>
            </a:r>
            <a:r>
              <a:rPr dirty="0" sz="1100" spc="-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Environmental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Quality </a:t>
            </a:r>
            <a:r>
              <a:rPr dirty="0" sz="1100" spc="-20" b="1">
                <a:solidFill>
                  <a:srgbClr val="2F5496"/>
                </a:solidFill>
                <a:latin typeface="Arial"/>
                <a:cs typeface="Arial"/>
              </a:rPr>
              <a:t>and</a:t>
            </a:r>
            <a:r>
              <a:rPr dirty="0" sz="1100" spc="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Contribution</a:t>
            </a:r>
            <a:r>
              <a:rPr dirty="0" sz="1100" spc="2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to</a:t>
            </a:r>
            <a:r>
              <a:rPr dirty="0" sz="1100" spc="1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Climate </a:t>
            </a:r>
            <a:r>
              <a:rPr dirty="0" sz="1100" spc="-20" b="1">
                <a:solidFill>
                  <a:srgbClr val="2F5496"/>
                </a:solidFill>
                <a:latin typeface="Arial"/>
                <a:cs typeface="Arial"/>
              </a:rPr>
              <a:t>Change</a:t>
            </a:r>
            <a:r>
              <a:rPr dirty="0" sz="1100" spc="2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75" b="1">
                <a:solidFill>
                  <a:srgbClr val="2F5496"/>
                </a:solidFill>
                <a:latin typeface="Arial"/>
                <a:cs typeface="Arial"/>
              </a:rPr>
              <a:t>Risks</a:t>
            </a:r>
            <a:r>
              <a:rPr dirty="0" sz="1100" spc="1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Mitigation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562391" y="3113788"/>
            <a:ext cx="154305" cy="985519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65" b="1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r>
              <a:rPr dirty="0" sz="8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10" b="1">
                <a:solidFill>
                  <a:srgbClr val="FFFFFF"/>
                </a:solidFill>
                <a:latin typeface="Arial"/>
                <a:cs typeface="Arial"/>
              </a:rPr>
              <a:t>POINT(S)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626400" y="4298187"/>
            <a:ext cx="154305" cy="497205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55" b="1">
                <a:solidFill>
                  <a:srgbClr val="FFFFFF"/>
                </a:solidFill>
                <a:latin typeface="Arial"/>
                <a:cs typeface="Arial"/>
              </a:rPr>
              <a:t>OUTPUT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626400" y="5729604"/>
            <a:ext cx="154305" cy="662940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45" b="1">
                <a:solidFill>
                  <a:srgbClr val="FFFFFF"/>
                </a:solidFill>
                <a:latin typeface="Arial"/>
                <a:cs typeface="Arial"/>
              </a:rPr>
              <a:t>INDICATOR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626400" y="8783957"/>
            <a:ext cx="154305" cy="534035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-10" b="1">
                <a:solidFill>
                  <a:srgbClr val="FFFFFF"/>
                </a:solidFill>
                <a:latin typeface="Arial"/>
                <a:cs typeface="Arial"/>
              </a:rPr>
              <a:t>TIMELINE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626400" y="9696830"/>
            <a:ext cx="154305" cy="904240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-10" b="1">
                <a:solidFill>
                  <a:srgbClr val="FFFFFF"/>
                </a:solidFill>
                <a:latin typeface="Arial"/>
                <a:cs typeface="Arial"/>
              </a:rPr>
              <a:t>RESPONSIBILITY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509054" y="11251691"/>
            <a:ext cx="388620" cy="876300"/>
          </a:xfrm>
          <a:prstGeom prst="rect">
            <a:avLst/>
          </a:prstGeom>
        </p:spPr>
        <p:txBody>
          <a:bodyPr wrap="square" lIns="0" tIns="14604" rIns="0" bIns="0" rtlCol="0" vert="vert">
            <a:spAutoFit/>
          </a:bodyPr>
          <a:lstStyle/>
          <a:p>
            <a:pPr marL="12700" marR="5080">
              <a:lnSpc>
                <a:spcPts val="919"/>
              </a:lnSpc>
              <a:spcBef>
                <a:spcPts val="114"/>
              </a:spcBef>
            </a:pPr>
            <a:r>
              <a:rPr dirty="0" sz="800" spc="-10" b="1">
                <a:solidFill>
                  <a:srgbClr val="FFFFFF"/>
                </a:solidFill>
                <a:latin typeface="Arial"/>
                <a:cs typeface="Arial"/>
              </a:rPr>
              <a:t>ESTIMATE</a:t>
            </a:r>
            <a:r>
              <a:rPr dirty="0" sz="800" spc="5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dirty="0" sz="800" spc="1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10" b="1">
                <a:solidFill>
                  <a:srgbClr val="FFFFFF"/>
                </a:solidFill>
                <a:latin typeface="Arial"/>
                <a:cs typeface="Arial"/>
              </a:rPr>
              <a:t>BUDGET </a:t>
            </a:r>
            <a:r>
              <a:rPr dirty="0" sz="800" spc="7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8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5" b="1">
                <a:solidFill>
                  <a:srgbClr val="FFFFFF"/>
                </a:solidFill>
                <a:latin typeface="Arial"/>
                <a:cs typeface="Arial"/>
              </a:rPr>
              <a:t>KES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7872840" y="3057908"/>
            <a:ext cx="29845" cy="9142730"/>
            <a:chOff x="7872840" y="3057908"/>
            <a:chExt cx="29845" cy="9142730"/>
          </a:xfrm>
        </p:grpSpPr>
        <p:sp>
          <p:nvSpPr>
            <p:cNvPr id="12" name="object 12" descr=""/>
            <p:cNvSpPr/>
            <p:nvPr/>
          </p:nvSpPr>
          <p:spPr>
            <a:xfrm>
              <a:off x="7874366" y="3057908"/>
              <a:ext cx="27940" cy="1183005"/>
            </a:xfrm>
            <a:custGeom>
              <a:avLst/>
              <a:gdLst/>
              <a:ahLst/>
              <a:cxnLst/>
              <a:rect l="l" t="t" r="r" b="b"/>
              <a:pathLst>
                <a:path w="27940" h="1183004">
                  <a:moveTo>
                    <a:pt x="27734" y="0"/>
                  </a:moveTo>
                  <a:lnTo>
                    <a:pt x="0" y="0"/>
                  </a:lnTo>
                  <a:lnTo>
                    <a:pt x="0" y="1182927"/>
                  </a:lnTo>
                  <a:lnTo>
                    <a:pt x="27734" y="1182927"/>
                  </a:lnTo>
                  <a:lnTo>
                    <a:pt x="277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872831" y="3057912"/>
              <a:ext cx="1905" cy="1210310"/>
            </a:xfrm>
            <a:custGeom>
              <a:avLst/>
              <a:gdLst/>
              <a:ahLst/>
              <a:cxnLst/>
              <a:rect l="l" t="t" r="r" b="b"/>
              <a:pathLst>
                <a:path w="1904" h="1210310">
                  <a:moveTo>
                    <a:pt x="1524" y="0"/>
                  </a:moveTo>
                  <a:lnTo>
                    <a:pt x="0" y="0"/>
                  </a:lnTo>
                  <a:lnTo>
                    <a:pt x="0" y="1182878"/>
                  </a:lnTo>
                  <a:lnTo>
                    <a:pt x="0" y="1210310"/>
                  </a:lnTo>
                  <a:lnTo>
                    <a:pt x="1524" y="1210310"/>
                  </a:lnTo>
                  <a:lnTo>
                    <a:pt x="1524" y="1182928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874355" y="4240790"/>
              <a:ext cx="27940" cy="1431290"/>
            </a:xfrm>
            <a:custGeom>
              <a:avLst/>
              <a:gdLst/>
              <a:ahLst/>
              <a:cxnLst/>
              <a:rect l="l" t="t" r="r" b="b"/>
              <a:pathLst>
                <a:path w="27940" h="1431289">
                  <a:moveTo>
                    <a:pt x="27736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1431036"/>
                  </a:lnTo>
                  <a:lnTo>
                    <a:pt x="27736" y="1431036"/>
                  </a:lnTo>
                  <a:lnTo>
                    <a:pt x="27736" y="27432"/>
                  </a:lnTo>
                  <a:lnTo>
                    <a:pt x="277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872831" y="4268222"/>
              <a:ext cx="1905" cy="1431925"/>
            </a:xfrm>
            <a:custGeom>
              <a:avLst/>
              <a:gdLst/>
              <a:ahLst/>
              <a:cxnLst/>
              <a:rect l="l" t="t" r="r" b="b"/>
              <a:pathLst>
                <a:path w="1904" h="1431925">
                  <a:moveTo>
                    <a:pt x="1524" y="0"/>
                  </a:moveTo>
                  <a:lnTo>
                    <a:pt x="0" y="0"/>
                  </a:lnTo>
                  <a:lnTo>
                    <a:pt x="0" y="1403604"/>
                  </a:lnTo>
                  <a:lnTo>
                    <a:pt x="0" y="1431340"/>
                  </a:lnTo>
                  <a:lnTo>
                    <a:pt x="1524" y="1431340"/>
                  </a:lnTo>
                  <a:lnTo>
                    <a:pt x="1524" y="1403604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874355" y="5671826"/>
              <a:ext cx="27940" cy="3056255"/>
            </a:xfrm>
            <a:custGeom>
              <a:avLst/>
              <a:gdLst/>
              <a:ahLst/>
              <a:cxnLst/>
              <a:rect l="l" t="t" r="r" b="b"/>
              <a:pathLst>
                <a:path w="27940" h="3056254">
                  <a:moveTo>
                    <a:pt x="27736" y="27813"/>
                  </a:moveTo>
                  <a:lnTo>
                    <a:pt x="0" y="27813"/>
                  </a:lnTo>
                  <a:lnTo>
                    <a:pt x="0" y="3056255"/>
                  </a:lnTo>
                  <a:lnTo>
                    <a:pt x="27736" y="3056255"/>
                  </a:lnTo>
                  <a:lnTo>
                    <a:pt x="27736" y="27813"/>
                  </a:lnTo>
                  <a:close/>
                </a:path>
                <a:path w="27940" h="3056254">
                  <a:moveTo>
                    <a:pt x="27736" y="0"/>
                  </a:moveTo>
                  <a:lnTo>
                    <a:pt x="0" y="0"/>
                  </a:lnTo>
                  <a:lnTo>
                    <a:pt x="0" y="27736"/>
                  </a:lnTo>
                  <a:lnTo>
                    <a:pt x="27736" y="27736"/>
                  </a:lnTo>
                  <a:lnTo>
                    <a:pt x="277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872831" y="5699639"/>
              <a:ext cx="1905" cy="3056255"/>
            </a:xfrm>
            <a:custGeom>
              <a:avLst/>
              <a:gdLst/>
              <a:ahLst/>
              <a:cxnLst/>
              <a:rect l="l" t="t" r="r" b="b"/>
              <a:pathLst>
                <a:path w="1904" h="3056254">
                  <a:moveTo>
                    <a:pt x="1524" y="0"/>
                  </a:moveTo>
                  <a:lnTo>
                    <a:pt x="0" y="0"/>
                  </a:lnTo>
                  <a:lnTo>
                    <a:pt x="0" y="3028442"/>
                  </a:lnTo>
                  <a:lnTo>
                    <a:pt x="0" y="3055874"/>
                  </a:lnTo>
                  <a:lnTo>
                    <a:pt x="1524" y="3055874"/>
                  </a:lnTo>
                  <a:lnTo>
                    <a:pt x="1524" y="3028442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874355" y="8728081"/>
              <a:ext cx="27940" cy="913130"/>
            </a:xfrm>
            <a:custGeom>
              <a:avLst/>
              <a:gdLst/>
              <a:ahLst/>
              <a:cxnLst/>
              <a:rect l="l" t="t" r="r" b="b"/>
              <a:pathLst>
                <a:path w="27940" h="913129">
                  <a:moveTo>
                    <a:pt x="27736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912876"/>
                  </a:lnTo>
                  <a:lnTo>
                    <a:pt x="27736" y="912876"/>
                  </a:lnTo>
                  <a:lnTo>
                    <a:pt x="27736" y="27432"/>
                  </a:lnTo>
                  <a:lnTo>
                    <a:pt x="277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872831" y="8755514"/>
              <a:ext cx="1905" cy="913130"/>
            </a:xfrm>
            <a:custGeom>
              <a:avLst/>
              <a:gdLst/>
              <a:ahLst/>
              <a:cxnLst/>
              <a:rect l="l" t="t" r="r" b="b"/>
              <a:pathLst>
                <a:path w="1904" h="913129">
                  <a:moveTo>
                    <a:pt x="1524" y="0"/>
                  </a:moveTo>
                  <a:lnTo>
                    <a:pt x="0" y="0"/>
                  </a:lnTo>
                  <a:lnTo>
                    <a:pt x="0" y="885444"/>
                  </a:lnTo>
                  <a:lnTo>
                    <a:pt x="0" y="912876"/>
                  </a:lnTo>
                  <a:lnTo>
                    <a:pt x="1524" y="912876"/>
                  </a:lnTo>
                  <a:lnTo>
                    <a:pt x="1524" y="885444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874355" y="9640958"/>
              <a:ext cx="27940" cy="1553210"/>
            </a:xfrm>
            <a:custGeom>
              <a:avLst/>
              <a:gdLst/>
              <a:ahLst/>
              <a:cxnLst/>
              <a:rect l="l" t="t" r="r" b="b"/>
              <a:pathLst>
                <a:path w="27940" h="1553209">
                  <a:moveTo>
                    <a:pt x="27736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1553210"/>
                  </a:lnTo>
                  <a:lnTo>
                    <a:pt x="27736" y="1553210"/>
                  </a:lnTo>
                  <a:lnTo>
                    <a:pt x="27736" y="27432"/>
                  </a:lnTo>
                  <a:lnTo>
                    <a:pt x="277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872831" y="9668390"/>
              <a:ext cx="1905" cy="1553845"/>
            </a:xfrm>
            <a:custGeom>
              <a:avLst/>
              <a:gdLst/>
              <a:ahLst/>
              <a:cxnLst/>
              <a:rect l="l" t="t" r="r" b="b"/>
              <a:pathLst>
                <a:path w="1904" h="1553845">
                  <a:moveTo>
                    <a:pt x="1524" y="1525905"/>
                  </a:moveTo>
                  <a:lnTo>
                    <a:pt x="0" y="1525905"/>
                  </a:lnTo>
                  <a:lnTo>
                    <a:pt x="0" y="1553337"/>
                  </a:lnTo>
                  <a:lnTo>
                    <a:pt x="1524" y="1553337"/>
                  </a:lnTo>
                  <a:lnTo>
                    <a:pt x="1524" y="1525905"/>
                  </a:lnTo>
                  <a:close/>
                </a:path>
                <a:path w="1904" h="1553845">
                  <a:moveTo>
                    <a:pt x="1524" y="0"/>
                  </a:moveTo>
                  <a:lnTo>
                    <a:pt x="0" y="0"/>
                  </a:lnTo>
                  <a:lnTo>
                    <a:pt x="0" y="1525778"/>
                  </a:lnTo>
                  <a:lnTo>
                    <a:pt x="1524" y="1525778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874355" y="11194295"/>
              <a:ext cx="27940" cy="1006475"/>
            </a:xfrm>
            <a:custGeom>
              <a:avLst/>
              <a:gdLst/>
              <a:ahLst/>
              <a:cxnLst/>
              <a:rect l="l" t="t" r="r" b="b"/>
              <a:pathLst>
                <a:path w="27940" h="1006475">
                  <a:moveTo>
                    <a:pt x="27736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1006144"/>
                  </a:lnTo>
                  <a:lnTo>
                    <a:pt x="27736" y="1006144"/>
                  </a:lnTo>
                  <a:lnTo>
                    <a:pt x="27736" y="27432"/>
                  </a:lnTo>
                  <a:lnTo>
                    <a:pt x="277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872840" y="11221720"/>
              <a:ext cx="1905" cy="979169"/>
            </a:xfrm>
            <a:custGeom>
              <a:avLst/>
              <a:gdLst/>
              <a:ahLst/>
              <a:cxnLst/>
              <a:rect l="l" t="t" r="r" b="b"/>
              <a:pathLst>
                <a:path w="1904" h="979170">
                  <a:moveTo>
                    <a:pt x="1526" y="0"/>
                  </a:moveTo>
                  <a:lnTo>
                    <a:pt x="0" y="0"/>
                  </a:lnTo>
                  <a:lnTo>
                    <a:pt x="0" y="978710"/>
                  </a:lnTo>
                  <a:lnTo>
                    <a:pt x="1526" y="978710"/>
                  </a:lnTo>
                  <a:lnTo>
                    <a:pt x="1526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6884941" y="3113788"/>
            <a:ext cx="501650" cy="965200"/>
          </a:xfrm>
          <a:prstGeom prst="rect">
            <a:avLst/>
          </a:prstGeom>
        </p:spPr>
        <p:txBody>
          <a:bodyPr wrap="square" lIns="0" tIns="8890" rIns="0" bIns="0" rtlCol="0" vert="vert">
            <a:spAutoFit/>
          </a:bodyPr>
          <a:lstStyle/>
          <a:p>
            <a:pPr marL="12700" marR="5080">
              <a:lnSpc>
                <a:spcPct val="96700"/>
              </a:lnSpc>
              <a:spcBef>
                <a:spcPts val="70"/>
              </a:spcBef>
            </a:pPr>
            <a:r>
              <a:rPr dirty="0" sz="800" spc="-25">
                <a:latin typeface="Trebuchet MS"/>
                <a:cs typeface="Trebuchet MS"/>
              </a:rPr>
              <a:t>School </a:t>
            </a:r>
            <a:r>
              <a:rPr dirty="0" sz="800" spc="-10">
                <a:latin typeface="Trebuchet MS"/>
                <a:cs typeface="Trebuchet MS"/>
              </a:rPr>
              <a:t>Greening </a:t>
            </a:r>
            <a:r>
              <a:rPr dirty="0" sz="800" spc="-30">
                <a:latin typeface="Trebuchet MS"/>
                <a:cs typeface="Trebuchet MS"/>
              </a:rPr>
              <a:t>Program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implemented</a:t>
            </a:r>
            <a:r>
              <a:rPr dirty="0" sz="800" spc="-30">
                <a:latin typeface="Trebuchet MS"/>
                <a:cs typeface="Trebuchet MS"/>
              </a:rPr>
              <a:t> throughout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the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Plan </a:t>
            </a:r>
            <a:r>
              <a:rPr dirty="0" sz="800" spc="-50">
                <a:latin typeface="Trebuchet MS"/>
                <a:cs typeface="Trebuchet MS"/>
              </a:rPr>
              <a:t>Implementation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Period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121163" y="4298187"/>
            <a:ext cx="265430" cy="1191260"/>
          </a:xfrm>
          <a:prstGeom prst="rect">
            <a:avLst/>
          </a:prstGeom>
        </p:spPr>
        <p:txBody>
          <a:bodyPr wrap="square" lIns="0" tIns="12700" rIns="0" bIns="0" rtlCol="0" vert="vert">
            <a:spAutoFit/>
          </a:bodyPr>
          <a:lstStyle/>
          <a:p>
            <a:pPr marL="12700" marR="5080">
              <a:lnSpc>
                <a:spcPts val="919"/>
              </a:lnSpc>
              <a:spcBef>
                <a:spcPts val="100"/>
              </a:spcBef>
            </a:pPr>
            <a:r>
              <a:rPr dirty="0" sz="800" spc="55">
                <a:latin typeface="Trebuchet MS"/>
                <a:cs typeface="Trebuchet MS"/>
              </a:rPr>
              <a:t>A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beautiful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school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landscape</a:t>
            </a:r>
            <a:r>
              <a:rPr dirty="0" sz="800" spc="-10">
                <a:latin typeface="Trebuchet MS"/>
                <a:cs typeface="Trebuchet MS"/>
              </a:rPr>
              <a:t> realized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121163" y="5729604"/>
            <a:ext cx="265430" cy="2861945"/>
          </a:xfrm>
          <a:prstGeom prst="rect">
            <a:avLst/>
          </a:prstGeom>
        </p:spPr>
        <p:txBody>
          <a:bodyPr wrap="square" lIns="0" tIns="12700" rIns="0" bIns="0" rtlCol="0" vert="vert">
            <a:spAutoFit/>
          </a:bodyPr>
          <a:lstStyle/>
          <a:p>
            <a:pPr marL="12700" marR="5080">
              <a:lnSpc>
                <a:spcPts val="919"/>
              </a:lnSpc>
              <a:spcBef>
                <a:spcPts val="100"/>
              </a:spcBef>
            </a:pPr>
            <a:r>
              <a:rPr dirty="0" sz="800">
                <a:latin typeface="Trebuchet MS"/>
                <a:cs typeface="Trebuchet MS"/>
              </a:rPr>
              <a:t>T</a:t>
            </a:r>
            <a:r>
              <a:rPr dirty="0" sz="800" spc="-12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otal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area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land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Meter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Squared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Pitched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Beautified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by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end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of </a:t>
            </a:r>
            <a:r>
              <a:rPr dirty="0" sz="800" spc="-20">
                <a:latin typeface="Trebuchet MS"/>
                <a:cs typeface="Trebuchet MS"/>
              </a:rPr>
              <a:t>2027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238512" y="8783957"/>
            <a:ext cx="147955" cy="37973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0">
                <a:latin typeface="Trebuchet MS"/>
                <a:cs typeface="Trebuchet MS"/>
              </a:rPr>
              <a:t>Annually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238512" y="9696830"/>
            <a:ext cx="147955" cy="108585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25">
                <a:latin typeface="Trebuchet MS"/>
                <a:cs typeface="Trebuchet MS"/>
              </a:rPr>
              <a:t>School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Environment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Club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238512" y="11669266"/>
            <a:ext cx="147955" cy="476884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5">
                <a:latin typeface="Trebuchet MS"/>
                <a:cs typeface="Trebuchet MS"/>
              </a:rPr>
              <a:t>250,000.00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7365339" y="3057912"/>
            <a:ext cx="27940" cy="9142730"/>
          </a:xfrm>
          <a:custGeom>
            <a:avLst/>
            <a:gdLst/>
            <a:ahLst/>
            <a:cxnLst/>
            <a:rect l="l" t="t" r="r" b="b"/>
            <a:pathLst>
              <a:path w="27940" h="9142730">
                <a:moveTo>
                  <a:pt x="27432" y="8136382"/>
                </a:moveTo>
                <a:lnTo>
                  <a:pt x="0" y="8136382"/>
                </a:lnTo>
                <a:lnTo>
                  <a:pt x="0" y="8163814"/>
                </a:lnTo>
                <a:lnTo>
                  <a:pt x="0" y="9142527"/>
                </a:lnTo>
                <a:lnTo>
                  <a:pt x="27432" y="9142527"/>
                </a:lnTo>
                <a:lnTo>
                  <a:pt x="27432" y="8163814"/>
                </a:lnTo>
                <a:lnTo>
                  <a:pt x="27432" y="8136382"/>
                </a:lnTo>
                <a:close/>
              </a:path>
              <a:path w="27940" h="9142730">
                <a:moveTo>
                  <a:pt x="27432" y="2641727"/>
                </a:moveTo>
                <a:lnTo>
                  <a:pt x="0" y="2641727"/>
                </a:lnTo>
                <a:lnTo>
                  <a:pt x="0" y="5670169"/>
                </a:lnTo>
                <a:lnTo>
                  <a:pt x="0" y="5697601"/>
                </a:lnTo>
                <a:lnTo>
                  <a:pt x="0" y="6583045"/>
                </a:lnTo>
                <a:lnTo>
                  <a:pt x="0" y="6610477"/>
                </a:lnTo>
                <a:lnTo>
                  <a:pt x="0" y="8136255"/>
                </a:lnTo>
                <a:lnTo>
                  <a:pt x="27432" y="8136255"/>
                </a:lnTo>
                <a:lnTo>
                  <a:pt x="27432" y="6610477"/>
                </a:lnTo>
                <a:lnTo>
                  <a:pt x="27432" y="6583045"/>
                </a:lnTo>
                <a:lnTo>
                  <a:pt x="27432" y="5697601"/>
                </a:lnTo>
                <a:lnTo>
                  <a:pt x="27432" y="5670169"/>
                </a:lnTo>
                <a:lnTo>
                  <a:pt x="27432" y="2641727"/>
                </a:lnTo>
                <a:close/>
              </a:path>
              <a:path w="27940" h="9142730">
                <a:moveTo>
                  <a:pt x="27432" y="0"/>
                </a:moveTo>
                <a:lnTo>
                  <a:pt x="0" y="0"/>
                </a:lnTo>
                <a:lnTo>
                  <a:pt x="0" y="1182878"/>
                </a:lnTo>
                <a:lnTo>
                  <a:pt x="0" y="1210310"/>
                </a:lnTo>
                <a:lnTo>
                  <a:pt x="0" y="2613914"/>
                </a:lnTo>
                <a:lnTo>
                  <a:pt x="0" y="2641650"/>
                </a:lnTo>
                <a:lnTo>
                  <a:pt x="27432" y="2641650"/>
                </a:lnTo>
                <a:lnTo>
                  <a:pt x="27432" y="2613914"/>
                </a:lnTo>
                <a:lnTo>
                  <a:pt x="27432" y="1210310"/>
                </a:lnTo>
                <a:lnTo>
                  <a:pt x="27432" y="1182928"/>
                </a:lnTo>
                <a:lnTo>
                  <a:pt x="274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6641103" y="4298187"/>
            <a:ext cx="382905" cy="1285240"/>
          </a:xfrm>
          <a:prstGeom prst="rect">
            <a:avLst/>
          </a:prstGeom>
        </p:spPr>
        <p:txBody>
          <a:bodyPr wrap="square" lIns="0" tIns="12700" rIns="0" bIns="0" rtlCol="0" vert="vert">
            <a:spAutoFit/>
          </a:bodyPr>
          <a:lstStyle/>
          <a:p>
            <a:pPr marL="12700" marR="5080">
              <a:lnSpc>
                <a:spcPts val="919"/>
              </a:lnSpc>
              <a:spcBef>
                <a:spcPts val="100"/>
              </a:spcBef>
            </a:pPr>
            <a:r>
              <a:rPr dirty="0" sz="800">
                <a:latin typeface="Trebuchet MS"/>
                <a:cs typeface="Trebuchet MS"/>
              </a:rPr>
              <a:t>More </a:t>
            </a:r>
            <a:r>
              <a:rPr dirty="0" sz="800" spc="-20">
                <a:latin typeface="Trebuchet MS"/>
                <a:cs typeface="Trebuchet MS"/>
              </a:rPr>
              <a:t>Green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Cool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Zones </a:t>
            </a:r>
            <a:r>
              <a:rPr dirty="0" sz="800" spc="-50">
                <a:latin typeface="Trebuchet MS"/>
                <a:cs typeface="Trebuchet MS"/>
              </a:rPr>
              <a:t>created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for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off-</a:t>
            </a:r>
            <a:r>
              <a:rPr dirty="0" sz="800" spc="-50">
                <a:latin typeface="Trebuchet MS"/>
                <a:cs typeface="Trebuchet MS"/>
              </a:rPr>
              <a:t>class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relaxation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revision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sessions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6041788" y="5729604"/>
            <a:ext cx="384810" cy="2882900"/>
          </a:xfrm>
          <a:prstGeom prst="rect">
            <a:avLst/>
          </a:prstGeom>
        </p:spPr>
        <p:txBody>
          <a:bodyPr wrap="square" lIns="0" tIns="8255" rIns="0" bIns="0" rtlCol="0" vert="vert">
            <a:spAutoFit/>
          </a:bodyPr>
          <a:lstStyle/>
          <a:p>
            <a:pPr marL="12700" marR="5080">
              <a:lnSpc>
                <a:spcPct val="97000"/>
              </a:lnSpc>
              <a:spcBef>
                <a:spcPts val="65"/>
              </a:spcBef>
            </a:pPr>
            <a:r>
              <a:rPr dirty="0" sz="800">
                <a:latin typeface="Trebuchet MS"/>
                <a:cs typeface="Trebuchet MS"/>
              </a:rPr>
              <a:t>T</a:t>
            </a:r>
            <a:r>
              <a:rPr dirty="0" sz="800" spc="-12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otal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number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trees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by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species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including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fruit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trees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species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planted,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nurtured,</a:t>
            </a:r>
            <a:r>
              <a:rPr dirty="0" sz="800" spc="6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protected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properly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marked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with</a:t>
            </a:r>
            <a:r>
              <a:rPr dirty="0" sz="800" spc="-20">
                <a:latin typeface="Trebuchet MS"/>
                <a:cs typeface="Trebuchet MS"/>
              </a:rPr>
              <a:t> both </a:t>
            </a:r>
            <a:r>
              <a:rPr dirty="0" sz="800" spc="-65">
                <a:latin typeface="Trebuchet MS"/>
                <a:cs typeface="Trebuchet MS"/>
              </a:rPr>
              <a:t>botanical/scientific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English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names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by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end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of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2027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159138" y="8783957"/>
            <a:ext cx="147955" cy="37973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0">
                <a:latin typeface="Trebuchet MS"/>
                <a:cs typeface="Trebuchet MS"/>
              </a:rPr>
              <a:t>Annually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5865007" y="9696830"/>
            <a:ext cx="738505" cy="1280795"/>
          </a:xfrm>
          <a:prstGeom prst="rect">
            <a:avLst/>
          </a:prstGeom>
        </p:spPr>
        <p:txBody>
          <a:bodyPr wrap="square" lIns="0" tIns="8255" rIns="0" bIns="0" rtlCol="0" vert="vert">
            <a:spAutoFit/>
          </a:bodyPr>
          <a:lstStyle/>
          <a:p>
            <a:pPr marL="12700" marR="5080">
              <a:lnSpc>
                <a:spcPct val="96800"/>
              </a:lnSpc>
              <a:spcBef>
                <a:spcPts val="65"/>
              </a:spcBef>
            </a:pPr>
            <a:r>
              <a:rPr dirty="0" sz="800" spc="-25">
                <a:latin typeface="Trebuchet MS"/>
                <a:cs typeface="Trebuchet MS"/>
              </a:rPr>
              <a:t>School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Environment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Club </a:t>
            </a:r>
            <a:r>
              <a:rPr dirty="0" sz="800" spc="-35">
                <a:latin typeface="Trebuchet MS"/>
                <a:cs typeface="Trebuchet MS"/>
              </a:rPr>
              <a:t>supported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by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NEMA,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UNEP, </a:t>
            </a:r>
            <a:r>
              <a:rPr dirty="0" sz="800" spc="-30">
                <a:latin typeface="Trebuchet MS"/>
                <a:cs typeface="Trebuchet MS"/>
              </a:rPr>
              <a:t>Ministry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Environment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and </a:t>
            </a:r>
            <a:r>
              <a:rPr dirty="0" sz="800" spc="-40">
                <a:latin typeface="Trebuchet MS"/>
                <a:cs typeface="Trebuchet MS"/>
              </a:rPr>
              <a:t>Irrigation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(Homa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Bay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County), </a:t>
            </a:r>
            <a:r>
              <a:rPr dirty="0" sz="800" spc="-20">
                <a:latin typeface="Trebuchet MS"/>
                <a:cs typeface="Trebuchet MS"/>
              </a:rPr>
              <a:t>Aluora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Makare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65">
                <a:latin typeface="Trebuchet MS"/>
                <a:cs typeface="Trebuchet MS"/>
              </a:rPr>
              <a:t>CBO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One </a:t>
            </a:r>
            <a:r>
              <a:rPr dirty="0" sz="800" spc="-20">
                <a:latin typeface="Trebuchet MS"/>
                <a:cs typeface="Trebuchet MS"/>
              </a:rPr>
              <a:t>Child </a:t>
            </a:r>
            <a:r>
              <a:rPr dirty="0" sz="800">
                <a:latin typeface="Trebuchet MS"/>
                <a:cs typeface="Trebuchet MS"/>
              </a:rPr>
              <a:t>One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Tree </a:t>
            </a:r>
            <a:r>
              <a:rPr dirty="0" sz="800" spc="-30">
                <a:latin typeface="Trebuchet MS"/>
                <a:cs typeface="Trebuchet MS"/>
              </a:rPr>
              <a:t>Programmes.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6159138" y="11596114"/>
            <a:ext cx="147955" cy="55054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5">
                <a:latin typeface="Trebuchet MS"/>
                <a:cs typeface="Trebuchet MS"/>
              </a:rPr>
              <a:t>1,000,000.00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6041788" y="4298187"/>
            <a:ext cx="502284" cy="1252855"/>
          </a:xfrm>
          <a:prstGeom prst="rect">
            <a:avLst/>
          </a:prstGeom>
        </p:spPr>
        <p:txBody>
          <a:bodyPr wrap="square" lIns="0" tIns="8255" rIns="0" bIns="0" rtlCol="0" vert="vert">
            <a:spAutoFit/>
          </a:bodyPr>
          <a:lstStyle/>
          <a:p>
            <a:pPr marL="12700" marR="5080">
              <a:lnSpc>
                <a:spcPct val="96800"/>
              </a:lnSpc>
              <a:spcBef>
                <a:spcPts val="65"/>
              </a:spcBef>
            </a:pPr>
            <a:r>
              <a:rPr dirty="0" sz="800" spc="-25">
                <a:latin typeface="Trebuchet MS"/>
                <a:cs typeface="Trebuchet MS"/>
              </a:rPr>
              <a:t>School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effectively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contributed</a:t>
            </a:r>
            <a:r>
              <a:rPr dirty="0" sz="800">
                <a:latin typeface="Trebuchet MS"/>
                <a:cs typeface="Trebuchet MS"/>
              </a:rPr>
              <a:t> to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global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climate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change </a:t>
            </a:r>
            <a:r>
              <a:rPr dirty="0" sz="800" spc="-50">
                <a:latin typeface="Trebuchet MS"/>
                <a:cs typeface="Trebuchet MS"/>
              </a:rPr>
              <a:t>mitigation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carbon sequestration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5444383" y="4298187"/>
            <a:ext cx="500380" cy="1247775"/>
          </a:xfrm>
          <a:prstGeom prst="rect">
            <a:avLst/>
          </a:prstGeom>
        </p:spPr>
        <p:txBody>
          <a:bodyPr wrap="square" lIns="0" tIns="12700" rIns="0" bIns="0" rtlCol="0" vert="vert">
            <a:spAutoFit/>
          </a:bodyPr>
          <a:lstStyle/>
          <a:p>
            <a:pPr marL="12700" marR="5080">
              <a:lnSpc>
                <a:spcPts val="919"/>
              </a:lnSpc>
              <a:spcBef>
                <a:spcPts val="100"/>
              </a:spcBef>
            </a:pPr>
            <a:r>
              <a:rPr dirty="0" sz="800" spc="-35">
                <a:latin typeface="Trebuchet MS"/>
                <a:cs typeface="Trebuchet MS"/>
              </a:rPr>
              <a:t>Improved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nutritional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options </a:t>
            </a:r>
            <a:r>
              <a:rPr dirty="0" sz="800" spc="-20">
                <a:latin typeface="Trebuchet MS"/>
                <a:cs typeface="Trebuchet MS"/>
              </a:rPr>
              <a:t>for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75">
                <a:latin typeface="Trebuchet MS"/>
                <a:cs typeface="Trebuchet MS"/>
              </a:rPr>
              <a:t>staff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students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through </a:t>
            </a:r>
            <a:r>
              <a:rPr dirty="0" sz="800" spc="-55">
                <a:latin typeface="Trebuchet MS"/>
                <a:cs typeface="Trebuchet MS"/>
              </a:rPr>
              <a:t>access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to </a:t>
            </a:r>
            <a:r>
              <a:rPr dirty="0" sz="800" spc="-45">
                <a:latin typeface="Trebuchet MS"/>
                <a:cs typeface="Trebuchet MS"/>
              </a:rPr>
              <a:t>diverse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fruits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and </a:t>
            </a:r>
            <a:r>
              <a:rPr dirty="0" sz="800" spc="-10">
                <a:latin typeface="Trebuchet MS"/>
                <a:cs typeface="Trebuchet MS"/>
              </a:rPr>
              <a:t>vegetables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5238285" y="3113788"/>
            <a:ext cx="154305" cy="600710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-10" b="1">
                <a:latin typeface="Arial"/>
                <a:cs typeface="Arial"/>
              </a:rPr>
              <a:t>SUBTOTAL</a:t>
            </a:r>
            <a:endParaRPr sz="8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5238285" y="11533633"/>
            <a:ext cx="154305" cy="614045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-10" b="1">
                <a:latin typeface="Arial"/>
                <a:cs typeface="Arial"/>
              </a:rPr>
              <a:t>1,250,000.00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5367377" y="3057908"/>
            <a:ext cx="29209" cy="9142730"/>
            <a:chOff x="5367377" y="3057908"/>
            <a:chExt cx="29209" cy="9142730"/>
          </a:xfrm>
        </p:grpSpPr>
        <p:sp>
          <p:nvSpPr>
            <p:cNvPr id="41" name="object 41" descr=""/>
            <p:cNvSpPr/>
            <p:nvPr/>
          </p:nvSpPr>
          <p:spPr>
            <a:xfrm>
              <a:off x="5368900" y="3057912"/>
              <a:ext cx="27940" cy="1183005"/>
            </a:xfrm>
            <a:custGeom>
              <a:avLst/>
              <a:gdLst/>
              <a:ahLst/>
              <a:cxnLst/>
              <a:rect l="l" t="t" r="r" b="b"/>
              <a:pathLst>
                <a:path w="27939" h="1183004">
                  <a:moveTo>
                    <a:pt x="9144" y="0"/>
                  </a:moveTo>
                  <a:lnTo>
                    <a:pt x="0" y="0"/>
                  </a:lnTo>
                  <a:lnTo>
                    <a:pt x="0" y="1182928"/>
                  </a:lnTo>
                  <a:lnTo>
                    <a:pt x="9144" y="1182928"/>
                  </a:lnTo>
                  <a:lnTo>
                    <a:pt x="9144" y="0"/>
                  </a:lnTo>
                  <a:close/>
                </a:path>
                <a:path w="27939" h="1183004">
                  <a:moveTo>
                    <a:pt x="27432" y="0"/>
                  </a:moveTo>
                  <a:lnTo>
                    <a:pt x="18288" y="0"/>
                  </a:lnTo>
                  <a:lnTo>
                    <a:pt x="18288" y="1182928"/>
                  </a:lnTo>
                  <a:lnTo>
                    <a:pt x="27432" y="1182928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5367376" y="3057912"/>
              <a:ext cx="1905" cy="1210310"/>
            </a:xfrm>
            <a:custGeom>
              <a:avLst/>
              <a:gdLst/>
              <a:ahLst/>
              <a:cxnLst/>
              <a:rect l="l" t="t" r="r" b="b"/>
              <a:pathLst>
                <a:path w="1904" h="1210310">
                  <a:moveTo>
                    <a:pt x="1524" y="0"/>
                  </a:moveTo>
                  <a:lnTo>
                    <a:pt x="0" y="0"/>
                  </a:lnTo>
                  <a:lnTo>
                    <a:pt x="0" y="1182878"/>
                  </a:lnTo>
                  <a:lnTo>
                    <a:pt x="0" y="1210310"/>
                  </a:lnTo>
                  <a:lnTo>
                    <a:pt x="1524" y="1210310"/>
                  </a:lnTo>
                  <a:lnTo>
                    <a:pt x="1524" y="1182928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5368900" y="4240790"/>
              <a:ext cx="27940" cy="1431290"/>
            </a:xfrm>
            <a:custGeom>
              <a:avLst/>
              <a:gdLst/>
              <a:ahLst/>
              <a:cxnLst/>
              <a:rect l="l" t="t" r="r" b="b"/>
              <a:pathLst>
                <a:path w="27939" h="1431289">
                  <a:moveTo>
                    <a:pt x="9144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1431036"/>
                  </a:lnTo>
                  <a:lnTo>
                    <a:pt x="9144" y="1431036"/>
                  </a:lnTo>
                  <a:lnTo>
                    <a:pt x="9144" y="27432"/>
                  </a:lnTo>
                  <a:lnTo>
                    <a:pt x="9144" y="0"/>
                  </a:lnTo>
                  <a:close/>
                </a:path>
                <a:path w="27939" h="1431289">
                  <a:moveTo>
                    <a:pt x="27432" y="0"/>
                  </a:moveTo>
                  <a:lnTo>
                    <a:pt x="18288" y="0"/>
                  </a:lnTo>
                  <a:lnTo>
                    <a:pt x="18288" y="27432"/>
                  </a:lnTo>
                  <a:lnTo>
                    <a:pt x="18288" y="1431036"/>
                  </a:lnTo>
                  <a:lnTo>
                    <a:pt x="27432" y="1431036"/>
                  </a:lnTo>
                  <a:lnTo>
                    <a:pt x="27432" y="2743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5367376" y="4268222"/>
              <a:ext cx="1905" cy="1431925"/>
            </a:xfrm>
            <a:custGeom>
              <a:avLst/>
              <a:gdLst/>
              <a:ahLst/>
              <a:cxnLst/>
              <a:rect l="l" t="t" r="r" b="b"/>
              <a:pathLst>
                <a:path w="1904" h="1431925">
                  <a:moveTo>
                    <a:pt x="1524" y="0"/>
                  </a:moveTo>
                  <a:lnTo>
                    <a:pt x="0" y="0"/>
                  </a:lnTo>
                  <a:lnTo>
                    <a:pt x="0" y="1403604"/>
                  </a:lnTo>
                  <a:lnTo>
                    <a:pt x="0" y="1431340"/>
                  </a:lnTo>
                  <a:lnTo>
                    <a:pt x="1524" y="1431340"/>
                  </a:lnTo>
                  <a:lnTo>
                    <a:pt x="1524" y="1403604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5368900" y="5671826"/>
              <a:ext cx="27940" cy="3056255"/>
            </a:xfrm>
            <a:custGeom>
              <a:avLst/>
              <a:gdLst/>
              <a:ahLst/>
              <a:cxnLst/>
              <a:rect l="l" t="t" r="r" b="b"/>
              <a:pathLst>
                <a:path w="27939" h="3056254">
                  <a:moveTo>
                    <a:pt x="9144" y="27813"/>
                  </a:moveTo>
                  <a:lnTo>
                    <a:pt x="0" y="27813"/>
                  </a:lnTo>
                  <a:lnTo>
                    <a:pt x="0" y="3056255"/>
                  </a:lnTo>
                  <a:lnTo>
                    <a:pt x="9144" y="3056255"/>
                  </a:lnTo>
                  <a:lnTo>
                    <a:pt x="9144" y="27813"/>
                  </a:lnTo>
                  <a:close/>
                </a:path>
                <a:path w="27939" h="3056254">
                  <a:moveTo>
                    <a:pt x="9144" y="0"/>
                  </a:moveTo>
                  <a:lnTo>
                    <a:pt x="0" y="0"/>
                  </a:lnTo>
                  <a:lnTo>
                    <a:pt x="0" y="27736"/>
                  </a:lnTo>
                  <a:lnTo>
                    <a:pt x="9144" y="27736"/>
                  </a:lnTo>
                  <a:lnTo>
                    <a:pt x="9144" y="0"/>
                  </a:lnTo>
                  <a:close/>
                </a:path>
                <a:path w="27939" h="3056254">
                  <a:moveTo>
                    <a:pt x="27432" y="27813"/>
                  </a:moveTo>
                  <a:lnTo>
                    <a:pt x="18288" y="27813"/>
                  </a:lnTo>
                  <a:lnTo>
                    <a:pt x="18288" y="3056255"/>
                  </a:lnTo>
                  <a:lnTo>
                    <a:pt x="27432" y="3056255"/>
                  </a:lnTo>
                  <a:lnTo>
                    <a:pt x="27432" y="27813"/>
                  </a:lnTo>
                  <a:close/>
                </a:path>
                <a:path w="27939" h="3056254">
                  <a:moveTo>
                    <a:pt x="27432" y="0"/>
                  </a:moveTo>
                  <a:lnTo>
                    <a:pt x="18288" y="0"/>
                  </a:lnTo>
                  <a:lnTo>
                    <a:pt x="18288" y="27736"/>
                  </a:lnTo>
                  <a:lnTo>
                    <a:pt x="27432" y="27736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5367376" y="5699639"/>
              <a:ext cx="1905" cy="3056255"/>
            </a:xfrm>
            <a:custGeom>
              <a:avLst/>
              <a:gdLst/>
              <a:ahLst/>
              <a:cxnLst/>
              <a:rect l="l" t="t" r="r" b="b"/>
              <a:pathLst>
                <a:path w="1904" h="3056254">
                  <a:moveTo>
                    <a:pt x="1524" y="0"/>
                  </a:moveTo>
                  <a:lnTo>
                    <a:pt x="0" y="0"/>
                  </a:lnTo>
                  <a:lnTo>
                    <a:pt x="0" y="3028442"/>
                  </a:lnTo>
                  <a:lnTo>
                    <a:pt x="0" y="3055874"/>
                  </a:lnTo>
                  <a:lnTo>
                    <a:pt x="1524" y="3055874"/>
                  </a:lnTo>
                  <a:lnTo>
                    <a:pt x="1524" y="3028442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5368900" y="8728081"/>
              <a:ext cx="27940" cy="913130"/>
            </a:xfrm>
            <a:custGeom>
              <a:avLst/>
              <a:gdLst/>
              <a:ahLst/>
              <a:cxnLst/>
              <a:rect l="l" t="t" r="r" b="b"/>
              <a:pathLst>
                <a:path w="27939" h="913129">
                  <a:moveTo>
                    <a:pt x="9144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912876"/>
                  </a:lnTo>
                  <a:lnTo>
                    <a:pt x="9144" y="912876"/>
                  </a:lnTo>
                  <a:lnTo>
                    <a:pt x="9144" y="27432"/>
                  </a:lnTo>
                  <a:lnTo>
                    <a:pt x="9144" y="0"/>
                  </a:lnTo>
                  <a:close/>
                </a:path>
                <a:path w="27939" h="913129">
                  <a:moveTo>
                    <a:pt x="27432" y="0"/>
                  </a:moveTo>
                  <a:lnTo>
                    <a:pt x="18288" y="0"/>
                  </a:lnTo>
                  <a:lnTo>
                    <a:pt x="18288" y="27432"/>
                  </a:lnTo>
                  <a:lnTo>
                    <a:pt x="18288" y="912876"/>
                  </a:lnTo>
                  <a:lnTo>
                    <a:pt x="27432" y="912876"/>
                  </a:lnTo>
                  <a:lnTo>
                    <a:pt x="27432" y="2743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5367376" y="8755514"/>
              <a:ext cx="1905" cy="913130"/>
            </a:xfrm>
            <a:custGeom>
              <a:avLst/>
              <a:gdLst/>
              <a:ahLst/>
              <a:cxnLst/>
              <a:rect l="l" t="t" r="r" b="b"/>
              <a:pathLst>
                <a:path w="1904" h="913129">
                  <a:moveTo>
                    <a:pt x="1524" y="0"/>
                  </a:moveTo>
                  <a:lnTo>
                    <a:pt x="0" y="0"/>
                  </a:lnTo>
                  <a:lnTo>
                    <a:pt x="0" y="885444"/>
                  </a:lnTo>
                  <a:lnTo>
                    <a:pt x="0" y="912876"/>
                  </a:lnTo>
                  <a:lnTo>
                    <a:pt x="1524" y="912876"/>
                  </a:lnTo>
                  <a:lnTo>
                    <a:pt x="1524" y="885444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5368900" y="9640958"/>
              <a:ext cx="27940" cy="1553210"/>
            </a:xfrm>
            <a:custGeom>
              <a:avLst/>
              <a:gdLst/>
              <a:ahLst/>
              <a:cxnLst/>
              <a:rect l="l" t="t" r="r" b="b"/>
              <a:pathLst>
                <a:path w="27939" h="1553209">
                  <a:moveTo>
                    <a:pt x="9144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1553210"/>
                  </a:lnTo>
                  <a:lnTo>
                    <a:pt x="9144" y="1553210"/>
                  </a:lnTo>
                  <a:lnTo>
                    <a:pt x="9144" y="27432"/>
                  </a:lnTo>
                  <a:lnTo>
                    <a:pt x="9144" y="0"/>
                  </a:lnTo>
                  <a:close/>
                </a:path>
                <a:path w="27939" h="1553209">
                  <a:moveTo>
                    <a:pt x="27432" y="0"/>
                  </a:moveTo>
                  <a:lnTo>
                    <a:pt x="18288" y="0"/>
                  </a:lnTo>
                  <a:lnTo>
                    <a:pt x="18288" y="27432"/>
                  </a:lnTo>
                  <a:lnTo>
                    <a:pt x="18288" y="1553210"/>
                  </a:lnTo>
                  <a:lnTo>
                    <a:pt x="27432" y="1553210"/>
                  </a:lnTo>
                  <a:lnTo>
                    <a:pt x="27432" y="2743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5367376" y="9668390"/>
              <a:ext cx="1905" cy="1553845"/>
            </a:xfrm>
            <a:custGeom>
              <a:avLst/>
              <a:gdLst/>
              <a:ahLst/>
              <a:cxnLst/>
              <a:rect l="l" t="t" r="r" b="b"/>
              <a:pathLst>
                <a:path w="1904" h="1553845">
                  <a:moveTo>
                    <a:pt x="1524" y="1525905"/>
                  </a:moveTo>
                  <a:lnTo>
                    <a:pt x="0" y="1525905"/>
                  </a:lnTo>
                  <a:lnTo>
                    <a:pt x="0" y="1553337"/>
                  </a:lnTo>
                  <a:lnTo>
                    <a:pt x="1524" y="1553337"/>
                  </a:lnTo>
                  <a:lnTo>
                    <a:pt x="1524" y="1525905"/>
                  </a:lnTo>
                  <a:close/>
                </a:path>
                <a:path w="1904" h="1553845">
                  <a:moveTo>
                    <a:pt x="1524" y="0"/>
                  </a:moveTo>
                  <a:lnTo>
                    <a:pt x="0" y="0"/>
                  </a:lnTo>
                  <a:lnTo>
                    <a:pt x="0" y="1525778"/>
                  </a:lnTo>
                  <a:lnTo>
                    <a:pt x="1524" y="1525778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5368900" y="11194295"/>
              <a:ext cx="27940" cy="1006475"/>
            </a:xfrm>
            <a:custGeom>
              <a:avLst/>
              <a:gdLst/>
              <a:ahLst/>
              <a:cxnLst/>
              <a:rect l="l" t="t" r="r" b="b"/>
              <a:pathLst>
                <a:path w="27939" h="1006475">
                  <a:moveTo>
                    <a:pt x="9144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1006144"/>
                  </a:lnTo>
                  <a:lnTo>
                    <a:pt x="9144" y="1006144"/>
                  </a:lnTo>
                  <a:lnTo>
                    <a:pt x="9144" y="27432"/>
                  </a:lnTo>
                  <a:lnTo>
                    <a:pt x="9144" y="0"/>
                  </a:lnTo>
                  <a:close/>
                </a:path>
                <a:path w="27939" h="1006475">
                  <a:moveTo>
                    <a:pt x="27432" y="0"/>
                  </a:moveTo>
                  <a:lnTo>
                    <a:pt x="18288" y="0"/>
                  </a:lnTo>
                  <a:lnTo>
                    <a:pt x="18288" y="27432"/>
                  </a:lnTo>
                  <a:lnTo>
                    <a:pt x="18288" y="1006144"/>
                  </a:lnTo>
                  <a:lnTo>
                    <a:pt x="27432" y="1006144"/>
                  </a:lnTo>
                  <a:lnTo>
                    <a:pt x="27432" y="2743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5367377" y="11221720"/>
              <a:ext cx="1905" cy="979169"/>
            </a:xfrm>
            <a:custGeom>
              <a:avLst/>
              <a:gdLst/>
              <a:ahLst/>
              <a:cxnLst/>
              <a:rect l="l" t="t" r="r" b="b"/>
              <a:pathLst>
                <a:path w="1904" h="979170">
                  <a:moveTo>
                    <a:pt x="1522" y="0"/>
                  </a:moveTo>
                  <a:lnTo>
                    <a:pt x="0" y="0"/>
                  </a:lnTo>
                  <a:lnTo>
                    <a:pt x="0" y="978710"/>
                  </a:lnTo>
                  <a:lnTo>
                    <a:pt x="1522" y="978710"/>
                  </a:lnTo>
                  <a:lnTo>
                    <a:pt x="15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" name="object 53" descr=""/>
          <p:cNvSpPr/>
          <p:nvPr/>
        </p:nvSpPr>
        <p:spPr>
          <a:xfrm>
            <a:off x="5094579" y="3048768"/>
            <a:ext cx="27940" cy="9152255"/>
          </a:xfrm>
          <a:custGeom>
            <a:avLst/>
            <a:gdLst/>
            <a:ahLst/>
            <a:cxnLst/>
            <a:rect l="l" t="t" r="r" b="b"/>
            <a:pathLst>
              <a:path w="27939" h="9152255">
                <a:moveTo>
                  <a:pt x="27432" y="0"/>
                </a:moveTo>
                <a:lnTo>
                  <a:pt x="0" y="0"/>
                </a:lnTo>
                <a:lnTo>
                  <a:pt x="0" y="1182878"/>
                </a:lnTo>
                <a:lnTo>
                  <a:pt x="0" y="1192072"/>
                </a:lnTo>
                <a:lnTo>
                  <a:pt x="0" y="9151671"/>
                </a:lnTo>
                <a:lnTo>
                  <a:pt x="27432" y="9151671"/>
                </a:lnTo>
                <a:lnTo>
                  <a:pt x="27432" y="1182878"/>
                </a:lnTo>
                <a:lnTo>
                  <a:pt x="274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 txBox="1"/>
          <p:nvPr/>
        </p:nvSpPr>
        <p:spPr>
          <a:xfrm>
            <a:off x="4444648" y="3113788"/>
            <a:ext cx="184785" cy="20764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spc="-25" b="1">
                <a:latin typeface="Arial"/>
                <a:cs typeface="Arial"/>
              </a:rPr>
              <a:t>No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4444648" y="3650541"/>
            <a:ext cx="184785" cy="117538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b="1">
                <a:latin typeface="Arial"/>
                <a:cs typeface="Arial"/>
              </a:rPr>
              <a:t>Strategic</a:t>
            </a:r>
            <a:r>
              <a:rPr dirty="0" sz="1000" spc="-5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Objective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 descr=""/>
          <p:cNvSpPr/>
          <p:nvPr/>
        </p:nvSpPr>
        <p:spPr>
          <a:xfrm>
            <a:off x="4604626" y="3057912"/>
            <a:ext cx="6350" cy="9002395"/>
          </a:xfrm>
          <a:custGeom>
            <a:avLst/>
            <a:gdLst/>
            <a:ahLst/>
            <a:cxnLst/>
            <a:rect l="l" t="t" r="r" b="b"/>
            <a:pathLst>
              <a:path w="6350" h="9002395">
                <a:moveTo>
                  <a:pt x="6096" y="7493254"/>
                </a:moveTo>
                <a:lnTo>
                  <a:pt x="0" y="7493254"/>
                </a:lnTo>
                <a:lnTo>
                  <a:pt x="0" y="7499350"/>
                </a:lnTo>
                <a:lnTo>
                  <a:pt x="0" y="9002014"/>
                </a:lnTo>
                <a:lnTo>
                  <a:pt x="6096" y="9002014"/>
                </a:lnTo>
                <a:lnTo>
                  <a:pt x="6096" y="7499350"/>
                </a:lnTo>
                <a:lnTo>
                  <a:pt x="6096" y="7493254"/>
                </a:lnTo>
                <a:close/>
              </a:path>
              <a:path w="6350" h="9002395">
                <a:moveTo>
                  <a:pt x="6096" y="0"/>
                </a:moveTo>
                <a:lnTo>
                  <a:pt x="0" y="0"/>
                </a:lnTo>
                <a:lnTo>
                  <a:pt x="0" y="535228"/>
                </a:lnTo>
                <a:lnTo>
                  <a:pt x="0" y="541324"/>
                </a:lnTo>
                <a:lnTo>
                  <a:pt x="0" y="5851525"/>
                </a:lnTo>
                <a:lnTo>
                  <a:pt x="0" y="5857621"/>
                </a:lnTo>
                <a:lnTo>
                  <a:pt x="0" y="7493127"/>
                </a:lnTo>
                <a:lnTo>
                  <a:pt x="6096" y="7493127"/>
                </a:lnTo>
                <a:lnTo>
                  <a:pt x="6096" y="535228"/>
                </a:lnTo>
                <a:lnTo>
                  <a:pt x="6096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 txBox="1"/>
          <p:nvPr/>
        </p:nvSpPr>
        <p:spPr>
          <a:xfrm>
            <a:off x="4104902" y="10607040"/>
            <a:ext cx="524510" cy="139827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spc="-10" b="1">
                <a:latin typeface="Arial"/>
                <a:cs typeface="Arial"/>
              </a:rPr>
              <a:t>Percentage</a:t>
            </a:r>
            <a:r>
              <a:rPr dirty="0" sz="1000" spc="60" b="1">
                <a:latin typeface="Arial"/>
                <a:cs typeface="Arial"/>
              </a:rPr>
              <a:t> </a:t>
            </a:r>
            <a:r>
              <a:rPr dirty="0" sz="1000" spc="-45" b="1">
                <a:latin typeface="Arial"/>
                <a:cs typeface="Arial"/>
              </a:rPr>
              <a:t>of</a:t>
            </a:r>
            <a:r>
              <a:rPr dirty="0" sz="1000" spc="-1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Total</a:t>
            </a:r>
            <a:r>
              <a:rPr dirty="0" sz="1000" spc="6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5</a:t>
            </a:r>
            <a:r>
              <a:rPr dirty="0" sz="1000" spc="-125" b="1">
                <a:latin typeface="Arial"/>
                <a:cs typeface="Arial"/>
              </a:rPr>
              <a:t> </a:t>
            </a:r>
            <a:r>
              <a:rPr dirty="0" sz="1000" spc="-50" b="1">
                <a:latin typeface="Arial"/>
                <a:cs typeface="Arial"/>
              </a:rPr>
              <a:t>-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b="1">
                <a:latin typeface="Arial"/>
                <a:cs typeface="Arial"/>
              </a:rPr>
              <a:t>Year</a:t>
            </a:r>
            <a:r>
              <a:rPr dirty="0" sz="1000" spc="-6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Budget</a:t>
            </a:r>
            <a:endParaRPr sz="10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80"/>
              </a:spcBef>
            </a:pPr>
            <a:r>
              <a:rPr dirty="0" sz="1000" spc="-20">
                <a:latin typeface="Trebuchet MS"/>
                <a:cs typeface="Trebuchet MS"/>
              </a:rPr>
              <a:t>5.15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8" name="object 58" descr=""/>
          <p:cNvSpPr/>
          <p:nvPr/>
        </p:nvSpPr>
        <p:spPr>
          <a:xfrm>
            <a:off x="4259948" y="3057912"/>
            <a:ext cx="6350" cy="9002395"/>
          </a:xfrm>
          <a:custGeom>
            <a:avLst/>
            <a:gdLst/>
            <a:ahLst/>
            <a:cxnLst/>
            <a:rect l="l" t="t" r="r" b="b"/>
            <a:pathLst>
              <a:path w="6350" h="9002395">
                <a:moveTo>
                  <a:pt x="6096" y="7493254"/>
                </a:moveTo>
                <a:lnTo>
                  <a:pt x="0" y="7493254"/>
                </a:lnTo>
                <a:lnTo>
                  <a:pt x="0" y="7499350"/>
                </a:lnTo>
                <a:lnTo>
                  <a:pt x="0" y="9002014"/>
                </a:lnTo>
                <a:lnTo>
                  <a:pt x="6096" y="9002014"/>
                </a:lnTo>
                <a:lnTo>
                  <a:pt x="6096" y="7499350"/>
                </a:lnTo>
                <a:lnTo>
                  <a:pt x="6096" y="7493254"/>
                </a:lnTo>
                <a:close/>
              </a:path>
              <a:path w="6350" h="9002395">
                <a:moveTo>
                  <a:pt x="6096" y="0"/>
                </a:moveTo>
                <a:lnTo>
                  <a:pt x="0" y="0"/>
                </a:lnTo>
                <a:lnTo>
                  <a:pt x="0" y="535228"/>
                </a:lnTo>
                <a:lnTo>
                  <a:pt x="0" y="541324"/>
                </a:lnTo>
                <a:lnTo>
                  <a:pt x="0" y="5851525"/>
                </a:lnTo>
                <a:lnTo>
                  <a:pt x="0" y="5857621"/>
                </a:lnTo>
                <a:lnTo>
                  <a:pt x="0" y="7493127"/>
                </a:lnTo>
                <a:lnTo>
                  <a:pt x="6096" y="7493127"/>
                </a:lnTo>
                <a:lnTo>
                  <a:pt x="6096" y="535228"/>
                </a:lnTo>
                <a:lnTo>
                  <a:pt x="6096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 txBox="1"/>
          <p:nvPr/>
        </p:nvSpPr>
        <p:spPr>
          <a:xfrm>
            <a:off x="3924963" y="3113788"/>
            <a:ext cx="360045" cy="23495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spc="-25" b="1">
                <a:latin typeface="Arial"/>
                <a:cs typeface="Arial"/>
              </a:rPr>
              <a:t>001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1000" spc="-25" b="1">
                <a:latin typeface="Arial"/>
                <a:cs typeface="Arial"/>
              </a:rPr>
              <a:t>002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3924963" y="8966837"/>
            <a:ext cx="704215" cy="152971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spc="95" b="1">
                <a:latin typeface="Arial"/>
                <a:cs typeface="Arial"/>
              </a:rPr>
              <a:t>T</a:t>
            </a:r>
            <a:r>
              <a:rPr dirty="0" sz="1000" spc="-1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otal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Estimated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Cost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for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-10" b="1">
                <a:latin typeface="Arial"/>
                <a:cs typeface="Arial"/>
              </a:rPr>
              <a:t>Implementation</a:t>
            </a:r>
            <a:endParaRPr sz="1000">
              <a:latin typeface="Arial"/>
              <a:cs typeface="Arial"/>
            </a:endParaRPr>
          </a:p>
          <a:p>
            <a:pPr marL="711835">
              <a:lnSpc>
                <a:spcPct val="100000"/>
              </a:lnSpc>
              <a:spcBef>
                <a:spcPts val="180"/>
              </a:spcBef>
            </a:pPr>
            <a:r>
              <a:rPr dirty="0" sz="1000" spc="-10" b="1">
                <a:latin typeface="Arial"/>
                <a:cs typeface="Arial"/>
              </a:rPr>
              <a:t>10,500,000.00</a:t>
            </a:r>
            <a:endParaRPr sz="1000">
              <a:latin typeface="Arial"/>
              <a:cs typeface="Arial"/>
            </a:endParaRPr>
          </a:p>
          <a:p>
            <a:pPr marL="711835">
              <a:lnSpc>
                <a:spcPct val="100000"/>
              </a:lnSpc>
              <a:spcBef>
                <a:spcPts val="180"/>
              </a:spcBef>
            </a:pPr>
            <a:r>
              <a:rPr dirty="0" sz="1000" spc="-10" b="1">
                <a:latin typeface="Arial"/>
                <a:cs typeface="Arial"/>
              </a:rPr>
              <a:t>56,500,000.00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3758956" y="11696698"/>
            <a:ext cx="177800" cy="307975"/>
          </a:xfrm>
          <a:prstGeom prst="rect">
            <a:avLst/>
          </a:prstGeom>
        </p:spPr>
        <p:txBody>
          <a:bodyPr wrap="square" lIns="0" tIns="190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000" spc="-45">
                <a:latin typeface="Trebuchet MS"/>
                <a:cs typeface="Trebuchet MS"/>
              </a:rPr>
              <a:t>27.73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2" name="object 62" descr=""/>
          <p:cNvSpPr/>
          <p:nvPr/>
        </p:nvSpPr>
        <p:spPr>
          <a:xfrm>
            <a:off x="4084688" y="3057912"/>
            <a:ext cx="6350" cy="9002395"/>
          </a:xfrm>
          <a:custGeom>
            <a:avLst/>
            <a:gdLst/>
            <a:ahLst/>
            <a:cxnLst/>
            <a:rect l="l" t="t" r="r" b="b"/>
            <a:pathLst>
              <a:path w="6350" h="9002395">
                <a:moveTo>
                  <a:pt x="6096" y="7493254"/>
                </a:moveTo>
                <a:lnTo>
                  <a:pt x="0" y="7493254"/>
                </a:lnTo>
                <a:lnTo>
                  <a:pt x="0" y="7499350"/>
                </a:lnTo>
                <a:lnTo>
                  <a:pt x="0" y="9002014"/>
                </a:lnTo>
                <a:lnTo>
                  <a:pt x="6096" y="9002014"/>
                </a:lnTo>
                <a:lnTo>
                  <a:pt x="6096" y="7499350"/>
                </a:lnTo>
                <a:lnTo>
                  <a:pt x="6096" y="7493254"/>
                </a:lnTo>
                <a:close/>
              </a:path>
              <a:path w="6350" h="9002395">
                <a:moveTo>
                  <a:pt x="6096" y="0"/>
                </a:moveTo>
                <a:lnTo>
                  <a:pt x="0" y="0"/>
                </a:lnTo>
                <a:lnTo>
                  <a:pt x="0" y="535228"/>
                </a:lnTo>
                <a:lnTo>
                  <a:pt x="0" y="541324"/>
                </a:lnTo>
                <a:lnTo>
                  <a:pt x="0" y="5851525"/>
                </a:lnTo>
                <a:lnTo>
                  <a:pt x="0" y="5857621"/>
                </a:lnTo>
                <a:lnTo>
                  <a:pt x="0" y="7493127"/>
                </a:lnTo>
                <a:lnTo>
                  <a:pt x="6096" y="7493127"/>
                </a:lnTo>
                <a:lnTo>
                  <a:pt x="6096" y="535228"/>
                </a:lnTo>
                <a:lnTo>
                  <a:pt x="6096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 descr=""/>
          <p:cNvSpPr txBox="1"/>
          <p:nvPr/>
        </p:nvSpPr>
        <p:spPr>
          <a:xfrm>
            <a:off x="3579014" y="3113788"/>
            <a:ext cx="184785" cy="23495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spc="-25" b="1">
                <a:latin typeface="Arial"/>
                <a:cs typeface="Arial"/>
              </a:rPr>
              <a:t>003</a:t>
            </a:r>
            <a:endParaRPr sz="1000">
              <a:latin typeface="Arial"/>
              <a:cs typeface="Arial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3579014" y="9596246"/>
            <a:ext cx="184785" cy="90043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spc="-10" b="1">
                <a:latin typeface="Arial"/>
                <a:cs typeface="Arial"/>
              </a:rPr>
              <a:t>130,000,000.00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3414530" y="11696698"/>
            <a:ext cx="177800" cy="307975"/>
          </a:xfrm>
          <a:prstGeom prst="rect">
            <a:avLst/>
          </a:prstGeom>
        </p:spPr>
        <p:txBody>
          <a:bodyPr wrap="square" lIns="0" tIns="190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000" spc="-45">
                <a:latin typeface="Trebuchet MS"/>
                <a:cs typeface="Trebuchet MS"/>
              </a:rPr>
              <a:t>63.80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6" name="object 66" descr=""/>
          <p:cNvSpPr/>
          <p:nvPr/>
        </p:nvSpPr>
        <p:spPr>
          <a:xfrm>
            <a:off x="3738740" y="3057912"/>
            <a:ext cx="6350" cy="9002395"/>
          </a:xfrm>
          <a:custGeom>
            <a:avLst/>
            <a:gdLst/>
            <a:ahLst/>
            <a:cxnLst/>
            <a:rect l="l" t="t" r="r" b="b"/>
            <a:pathLst>
              <a:path w="6350" h="9002395">
                <a:moveTo>
                  <a:pt x="6096" y="7493254"/>
                </a:moveTo>
                <a:lnTo>
                  <a:pt x="0" y="7493254"/>
                </a:lnTo>
                <a:lnTo>
                  <a:pt x="0" y="7499350"/>
                </a:lnTo>
                <a:lnTo>
                  <a:pt x="0" y="9002014"/>
                </a:lnTo>
                <a:lnTo>
                  <a:pt x="6096" y="9002014"/>
                </a:lnTo>
                <a:lnTo>
                  <a:pt x="6096" y="7499350"/>
                </a:lnTo>
                <a:lnTo>
                  <a:pt x="6096" y="7493254"/>
                </a:lnTo>
                <a:close/>
              </a:path>
              <a:path w="6350" h="9002395">
                <a:moveTo>
                  <a:pt x="6096" y="0"/>
                </a:moveTo>
                <a:lnTo>
                  <a:pt x="0" y="0"/>
                </a:lnTo>
                <a:lnTo>
                  <a:pt x="0" y="535228"/>
                </a:lnTo>
                <a:lnTo>
                  <a:pt x="0" y="541324"/>
                </a:lnTo>
                <a:lnTo>
                  <a:pt x="0" y="5851525"/>
                </a:lnTo>
                <a:lnTo>
                  <a:pt x="0" y="5857621"/>
                </a:lnTo>
                <a:lnTo>
                  <a:pt x="0" y="7493127"/>
                </a:lnTo>
                <a:lnTo>
                  <a:pt x="6096" y="7493127"/>
                </a:lnTo>
                <a:lnTo>
                  <a:pt x="6096" y="535228"/>
                </a:lnTo>
                <a:lnTo>
                  <a:pt x="6096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 txBox="1"/>
          <p:nvPr/>
        </p:nvSpPr>
        <p:spPr>
          <a:xfrm>
            <a:off x="3234591" y="3113788"/>
            <a:ext cx="184785" cy="23495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spc="-25" b="1">
                <a:latin typeface="Arial"/>
                <a:cs typeface="Arial"/>
              </a:rPr>
              <a:t>004</a:t>
            </a:r>
            <a:endParaRPr sz="1000">
              <a:latin typeface="Arial"/>
              <a:cs typeface="Arial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3234591" y="9736456"/>
            <a:ext cx="184785" cy="76073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spc="-10" b="1">
                <a:latin typeface="Arial"/>
                <a:cs typeface="Arial"/>
              </a:rPr>
              <a:t>5,500,000.00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3070107" y="11760706"/>
            <a:ext cx="177800" cy="244475"/>
          </a:xfrm>
          <a:prstGeom prst="rect">
            <a:avLst/>
          </a:prstGeom>
        </p:spPr>
        <p:txBody>
          <a:bodyPr wrap="square" lIns="0" tIns="190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000" spc="-50">
                <a:latin typeface="Trebuchet MS"/>
                <a:cs typeface="Trebuchet MS"/>
              </a:rPr>
              <a:t>2.70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0" name="object 70" descr=""/>
          <p:cNvSpPr/>
          <p:nvPr/>
        </p:nvSpPr>
        <p:spPr>
          <a:xfrm>
            <a:off x="3394316" y="3057912"/>
            <a:ext cx="6350" cy="9002395"/>
          </a:xfrm>
          <a:custGeom>
            <a:avLst/>
            <a:gdLst/>
            <a:ahLst/>
            <a:cxnLst/>
            <a:rect l="l" t="t" r="r" b="b"/>
            <a:pathLst>
              <a:path w="6350" h="9002395">
                <a:moveTo>
                  <a:pt x="6096" y="7493254"/>
                </a:moveTo>
                <a:lnTo>
                  <a:pt x="0" y="7493254"/>
                </a:lnTo>
                <a:lnTo>
                  <a:pt x="0" y="7499350"/>
                </a:lnTo>
                <a:lnTo>
                  <a:pt x="0" y="9002014"/>
                </a:lnTo>
                <a:lnTo>
                  <a:pt x="6096" y="9002014"/>
                </a:lnTo>
                <a:lnTo>
                  <a:pt x="6096" y="7499350"/>
                </a:lnTo>
                <a:lnTo>
                  <a:pt x="6096" y="7493254"/>
                </a:lnTo>
                <a:close/>
              </a:path>
              <a:path w="6350" h="9002395">
                <a:moveTo>
                  <a:pt x="6096" y="0"/>
                </a:moveTo>
                <a:lnTo>
                  <a:pt x="0" y="0"/>
                </a:lnTo>
                <a:lnTo>
                  <a:pt x="0" y="535228"/>
                </a:lnTo>
                <a:lnTo>
                  <a:pt x="0" y="541324"/>
                </a:lnTo>
                <a:lnTo>
                  <a:pt x="0" y="5851525"/>
                </a:lnTo>
                <a:lnTo>
                  <a:pt x="0" y="5857621"/>
                </a:lnTo>
                <a:lnTo>
                  <a:pt x="0" y="7493127"/>
                </a:lnTo>
                <a:lnTo>
                  <a:pt x="6096" y="7493127"/>
                </a:lnTo>
                <a:lnTo>
                  <a:pt x="6096" y="535228"/>
                </a:lnTo>
                <a:lnTo>
                  <a:pt x="6096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 txBox="1"/>
          <p:nvPr/>
        </p:nvSpPr>
        <p:spPr>
          <a:xfrm>
            <a:off x="2888642" y="3113788"/>
            <a:ext cx="184785" cy="23495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spc="-25" b="1">
                <a:latin typeface="Arial"/>
                <a:cs typeface="Arial"/>
              </a:rPr>
              <a:t>005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2888642" y="9736456"/>
            <a:ext cx="184785" cy="76073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spc="-10" b="1">
                <a:latin typeface="Arial"/>
                <a:cs typeface="Arial"/>
              </a:rPr>
              <a:t>1,250,000.00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3" name="object 73" descr=""/>
          <p:cNvSpPr/>
          <p:nvPr/>
        </p:nvSpPr>
        <p:spPr>
          <a:xfrm>
            <a:off x="3048368" y="3057912"/>
            <a:ext cx="6350" cy="9002395"/>
          </a:xfrm>
          <a:custGeom>
            <a:avLst/>
            <a:gdLst/>
            <a:ahLst/>
            <a:cxnLst/>
            <a:rect l="l" t="t" r="r" b="b"/>
            <a:pathLst>
              <a:path w="6350" h="9002395">
                <a:moveTo>
                  <a:pt x="6096" y="7493254"/>
                </a:moveTo>
                <a:lnTo>
                  <a:pt x="0" y="7493254"/>
                </a:lnTo>
                <a:lnTo>
                  <a:pt x="0" y="7499350"/>
                </a:lnTo>
                <a:lnTo>
                  <a:pt x="0" y="9002014"/>
                </a:lnTo>
                <a:lnTo>
                  <a:pt x="6096" y="9002014"/>
                </a:lnTo>
                <a:lnTo>
                  <a:pt x="6096" y="7499350"/>
                </a:lnTo>
                <a:lnTo>
                  <a:pt x="6096" y="7493254"/>
                </a:lnTo>
                <a:close/>
              </a:path>
              <a:path w="6350" h="9002395">
                <a:moveTo>
                  <a:pt x="6096" y="0"/>
                </a:moveTo>
                <a:lnTo>
                  <a:pt x="0" y="0"/>
                </a:lnTo>
                <a:lnTo>
                  <a:pt x="0" y="535228"/>
                </a:lnTo>
                <a:lnTo>
                  <a:pt x="0" y="541324"/>
                </a:lnTo>
                <a:lnTo>
                  <a:pt x="0" y="5851525"/>
                </a:lnTo>
                <a:lnTo>
                  <a:pt x="0" y="5857621"/>
                </a:lnTo>
                <a:lnTo>
                  <a:pt x="0" y="7493127"/>
                </a:lnTo>
                <a:lnTo>
                  <a:pt x="6096" y="7493127"/>
                </a:lnTo>
                <a:lnTo>
                  <a:pt x="6096" y="535228"/>
                </a:lnTo>
                <a:lnTo>
                  <a:pt x="6096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 txBox="1"/>
          <p:nvPr/>
        </p:nvSpPr>
        <p:spPr>
          <a:xfrm>
            <a:off x="2543837" y="3650541"/>
            <a:ext cx="1738630" cy="5057140"/>
          </a:xfrm>
          <a:prstGeom prst="rect">
            <a:avLst/>
          </a:prstGeom>
        </p:spPr>
        <p:txBody>
          <a:bodyPr wrap="square" lIns="0" tIns="190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000" spc="-65">
                <a:latin typeface="Trebuchet MS"/>
                <a:cs typeface="Trebuchet MS"/>
              </a:rPr>
              <a:t>Strategic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55">
                <a:latin typeface="Trebuchet MS"/>
                <a:cs typeface="Trebuchet MS"/>
              </a:rPr>
              <a:t>Objective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95">
                <a:latin typeface="Trebuchet MS"/>
                <a:cs typeface="Trebuchet MS"/>
              </a:rPr>
              <a:t>1:</a:t>
            </a:r>
            <a:r>
              <a:rPr dirty="0" sz="1000" spc="-110">
                <a:latin typeface="Trebuchet MS"/>
                <a:cs typeface="Trebuchet MS"/>
              </a:rPr>
              <a:t> </a:t>
            </a:r>
            <a:r>
              <a:rPr dirty="0" sz="1000" spc="-35">
                <a:latin typeface="Trebuchet MS"/>
                <a:cs typeface="Trebuchet MS"/>
              </a:rPr>
              <a:t>Develop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105">
                <a:latin typeface="Trebuchet MS"/>
                <a:cs typeface="Trebuchet MS"/>
              </a:rPr>
              <a:t>a</a:t>
            </a:r>
            <a:r>
              <a:rPr dirty="0" sz="1000" spc="-25">
                <a:latin typeface="Trebuchet MS"/>
                <a:cs typeface="Trebuchet MS"/>
              </a:rPr>
              <a:t> </a:t>
            </a:r>
            <a:r>
              <a:rPr dirty="0" sz="1000" spc="-35">
                <a:latin typeface="Trebuchet MS"/>
                <a:cs typeface="Trebuchet MS"/>
              </a:rPr>
              <a:t>School</a:t>
            </a:r>
            <a:r>
              <a:rPr dirty="0" sz="1000" spc="-25">
                <a:latin typeface="Trebuchet MS"/>
                <a:cs typeface="Trebuchet MS"/>
              </a:rPr>
              <a:t> </a:t>
            </a:r>
            <a:r>
              <a:rPr dirty="0" sz="1000" spc="-35">
                <a:latin typeface="Trebuchet MS"/>
                <a:cs typeface="Trebuchet MS"/>
              </a:rPr>
              <a:t>Culture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105">
                <a:latin typeface="Trebuchet MS"/>
                <a:cs typeface="Trebuchet MS"/>
              </a:rPr>
              <a:t>a</a:t>
            </a:r>
            <a:r>
              <a:rPr dirty="0" sz="1000" spc="-130">
                <a:latin typeface="Trebuchet MS"/>
                <a:cs typeface="Trebuchet MS"/>
              </a:rPr>
              <a:t> </a:t>
            </a:r>
            <a:r>
              <a:rPr dirty="0" sz="1000" spc="-60">
                <a:latin typeface="Trebuchet MS"/>
                <a:cs typeface="Trebuchet MS"/>
              </a:rPr>
              <a:t>nd</a:t>
            </a:r>
            <a:r>
              <a:rPr dirty="0" sz="1000" spc="-14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Tradition</a:t>
            </a:r>
            <a:endParaRPr sz="1000">
              <a:latin typeface="Trebuchet MS"/>
              <a:cs typeface="Trebuchet MS"/>
            </a:endParaRPr>
          </a:p>
          <a:p>
            <a:pPr marL="12700" marR="193675">
              <a:lnSpc>
                <a:spcPct val="112000"/>
              </a:lnSpc>
              <a:spcBef>
                <a:spcPts val="35"/>
              </a:spcBef>
            </a:pPr>
            <a:r>
              <a:rPr dirty="0" sz="1000" spc="-65">
                <a:latin typeface="Trebuchet MS"/>
                <a:cs typeface="Trebuchet MS"/>
              </a:rPr>
              <a:t>Strategic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5">
                <a:latin typeface="Trebuchet MS"/>
                <a:cs typeface="Trebuchet MS"/>
              </a:rPr>
              <a:t>Objective</a:t>
            </a:r>
            <a:r>
              <a:rPr dirty="0" sz="1000" spc="-1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No.</a:t>
            </a:r>
            <a:r>
              <a:rPr dirty="0" sz="1000" spc="-130">
                <a:latin typeface="Trebuchet MS"/>
                <a:cs typeface="Trebuchet MS"/>
              </a:rPr>
              <a:t> </a:t>
            </a:r>
            <a:r>
              <a:rPr dirty="0" sz="1000" spc="-95">
                <a:latin typeface="Trebuchet MS"/>
                <a:cs typeface="Trebuchet MS"/>
              </a:rPr>
              <a:t>2:</a:t>
            </a:r>
            <a:r>
              <a:rPr dirty="0" sz="1000" spc="-125">
                <a:latin typeface="Trebuchet MS"/>
                <a:cs typeface="Trebuchet MS"/>
              </a:rPr>
              <a:t> </a:t>
            </a:r>
            <a:r>
              <a:rPr dirty="0" sz="1000" spc="-45">
                <a:latin typeface="Trebuchet MS"/>
                <a:cs typeface="Trebuchet MS"/>
              </a:rPr>
              <a:t>Achieve</a:t>
            </a:r>
            <a:r>
              <a:rPr dirty="0" sz="1000" spc="-10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and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5">
                <a:latin typeface="Trebuchet MS"/>
                <a:cs typeface="Trebuchet MS"/>
              </a:rPr>
              <a:t>sustain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70">
                <a:latin typeface="Trebuchet MS"/>
                <a:cs typeface="Trebuchet MS"/>
              </a:rPr>
              <a:t>excellence</a:t>
            </a:r>
            <a:r>
              <a:rPr dirty="0" sz="1000" spc="10">
                <a:latin typeface="Trebuchet MS"/>
                <a:cs typeface="Trebuchet MS"/>
              </a:rPr>
              <a:t> </a:t>
            </a:r>
            <a:r>
              <a:rPr dirty="0" sz="1000" spc="-65">
                <a:latin typeface="Trebuchet MS"/>
                <a:cs typeface="Trebuchet MS"/>
              </a:rPr>
              <a:t>in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75">
                <a:latin typeface="Trebuchet MS"/>
                <a:cs typeface="Trebuchet MS"/>
              </a:rPr>
              <a:t>academic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5">
                <a:latin typeface="Trebuchet MS"/>
                <a:cs typeface="Trebuchet MS"/>
              </a:rPr>
              <a:t>performance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95">
                <a:latin typeface="Trebuchet MS"/>
                <a:cs typeface="Trebuchet MS"/>
              </a:rPr>
              <a:t>at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100">
                <a:latin typeface="Trebuchet MS"/>
                <a:cs typeface="Trebuchet MS"/>
              </a:rPr>
              <a:t>all</a:t>
            </a:r>
            <a:r>
              <a:rPr dirty="0" sz="1000" spc="-5">
                <a:latin typeface="Trebuchet MS"/>
                <a:cs typeface="Trebuchet MS"/>
              </a:rPr>
              <a:t> </a:t>
            </a:r>
            <a:r>
              <a:rPr dirty="0" sz="1000" spc="-40">
                <a:latin typeface="Trebuchet MS"/>
                <a:cs typeface="Trebuchet MS"/>
              </a:rPr>
              <a:t>levels </a:t>
            </a:r>
            <a:r>
              <a:rPr dirty="0" sz="1000" spc="-25">
                <a:latin typeface="Trebuchet MS"/>
                <a:cs typeface="Trebuchet MS"/>
              </a:rPr>
              <a:t>(Form</a:t>
            </a:r>
            <a:r>
              <a:rPr dirty="0" sz="1000" spc="-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I</a:t>
            </a:r>
            <a:r>
              <a:rPr dirty="0" sz="1000" spc="-25">
                <a:latin typeface="Trebuchet MS"/>
                <a:cs typeface="Trebuchet MS"/>
              </a:rPr>
              <a:t> </a:t>
            </a:r>
            <a:r>
              <a:rPr dirty="0" sz="1000" spc="130">
                <a:latin typeface="Trebuchet MS"/>
                <a:cs typeface="Trebuchet MS"/>
              </a:rPr>
              <a:t>–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60">
                <a:latin typeface="Trebuchet MS"/>
                <a:cs typeface="Trebuchet MS"/>
              </a:rPr>
              <a:t>IV),</a:t>
            </a:r>
            <a:r>
              <a:rPr dirty="0" sz="1000" spc="-110">
                <a:latin typeface="Trebuchet MS"/>
                <a:cs typeface="Trebuchet MS"/>
              </a:rPr>
              <a:t> </a:t>
            </a:r>
            <a:r>
              <a:rPr dirty="0" sz="1000" spc="-75">
                <a:latin typeface="Trebuchet MS"/>
                <a:cs typeface="Trebuchet MS"/>
              </a:rPr>
              <a:t>attaining</a:t>
            </a:r>
            <a:r>
              <a:rPr dirty="0" sz="1000" spc="-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MSS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65">
                <a:latin typeface="Trebuchet MS"/>
                <a:cs typeface="Trebuchet MS"/>
              </a:rPr>
              <a:t>of</a:t>
            </a:r>
            <a:r>
              <a:rPr dirty="0" sz="1000" spc="-5">
                <a:latin typeface="Trebuchet MS"/>
                <a:cs typeface="Trebuchet MS"/>
              </a:rPr>
              <a:t> </a:t>
            </a:r>
            <a:r>
              <a:rPr dirty="0" sz="1000" spc="-95">
                <a:latin typeface="Trebuchet MS"/>
                <a:cs typeface="Trebuchet MS"/>
              </a:rPr>
              <a:t>at</a:t>
            </a:r>
            <a:r>
              <a:rPr dirty="0" sz="1000" spc="-5">
                <a:latin typeface="Trebuchet MS"/>
                <a:cs typeface="Trebuchet MS"/>
              </a:rPr>
              <a:t> </a:t>
            </a:r>
            <a:r>
              <a:rPr dirty="0" sz="1000" spc="-75">
                <a:latin typeface="Trebuchet MS"/>
                <a:cs typeface="Trebuchet MS"/>
              </a:rPr>
              <a:t>least</a:t>
            </a:r>
            <a:r>
              <a:rPr dirty="0" sz="1000" spc="-5">
                <a:latin typeface="Trebuchet MS"/>
                <a:cs typeface="Trebuchet MS"/>
              </a:rPr>
              <a:t> </a:t>
            </a:r>
            <a:r>
              <a:rPr dirty="0" sz="1000" spc="-75">
                <a:latin typeface="Trebuchet MS"/>
                <a:cs typeface="Trebuchet MS"/>
              </a:rPr>
              <a:t>9.5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75">
                <a:latin typeface="Trebuchet MS"/>
                <a:cs typeface="Trebuchet MS"/>
              </a:rPr>
              <a:t>in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55">
                <a:latin typeface="Trebuchet MS"/>
                <a:cs typeface="Trebuchet MS"/>
              </a:rPr>
              <a:t>subsequent</a:t>
            </a:r>
            <a:r>
              <a:rPr dirty="0" sz="1000" spc="-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KCSE</a:t>
            </a:r>
            <a:r>
              <a:rPr dirty="0" sz="1000" spc="-5">
                <a:latin typeface="Trebuchet MS"/>
                <a:cs typeface="Trebuchet MS"/>
              </a:rPr>
              <a:t> </a:t>
            </a:r>
            <a:r>
              <a:rPr dirty="0" sz="1000" spc="-50">
                <a:latin typeface="Trebuchet MS"/>
                <a:cs typeface="Trebuchet MS"/>
              </a:rPr>
              <a:t>Exams</a:t>
            </a:r>
            <a:r>
              <a:rPr dirty="0" sz="1000" spc="-5">
                <a:latin typeface="Trebuchet MS"/>
                <a:cs typeface="Trebuchet MS"/>
              </a:rPr>
              <a:t> </a:t>
            </a:r>
            <a:r>
              <a:rPr dirty="0" sz="1000" spc="-70">
                <a:latin typeface="Trebuchet MS"/>
                <a:cs typeface="Trebuchet MS"/>
              </a:rPr>
              <a:t>year</a:t>
            </a:r>
            <a:r>
              <a:rPr dirty="0" sz="1000" spc="-165">
                <a:latin typeface="Trebuchet MS"/>
                <a:cs typeface="Trebuchet MS"/>
              </a:rPr>
              <a:t> </a:t>
            </a:r>
            <a:r>
              <a:rPr dirty="0" sz="1000" spc="-50">
                <a:latin typeface="Trebuchet MS"/>
                <a:cs typeface="Trebuchet MS"/>
              </a:rPr>
              <a:t>-</a:t>
            </a:r>
            <a:r>
              <a:rPr dirty="0" sz="1000" spc="-25">
                <a:latin typeface="Trebuchet MS"/>
                <a:cs typeface="Trebuchet MS"/>
              </a:rPr>
              <a:t>on.</a:t>
            </a:r>
            <a:endParaRPr sz="1000">
              <a:latin typeface="Trebuchet MS"/>
              <a:cs typeface="Trebuchet MS"/>
            </a:endParaRPr>
          </a:p>
          <a:p>
            <a:pPr marL="12700" marR="311150">
              <a:lnSpc>
                <a:spcPct val="111000"/>
              </a:lnSpc>
              <a:spcBef>
                <a:spcPts val="45"/>
              </a:spcBef>
            </a:pPr>
            <a:r>
              <a:rPr dirty="0" sz="1000" spc="-65">
                <a:latin typeface="Trebuchet MS"/>
                <a:cs typeface="Trebuchet MS"/>
              </a:rPr>
              <a:t>Strategic</a:t>
            </a:r>
            <a:r>
              <a:rPr dirty="0" sz="1000" spc="-5">
                <a:latin typeface="Trebuchet MS"/>
                <a:cs typeface="Trebuchet MS"/>
              </a:rPr>
              <a:t> </a:t>
            </a:r>
            <a:r>
              <a:rPr dirty="0" sz="1000" spc="-55">
                <a:latin typeface="Trebuchet MS"/>
                <a:cs typeface="Trebuchet MS"/>
              </a:rPr>
              <a:t>Objective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No.</a:t>
            </a:r>
            <a:r>
              <a:rPr dirty="0" sz="1000" spc="-110">
                <a:latin typeface="Trebuchet MS"/>
                <a:cs typeface="Trebuchet MS"/>
              </a:rPr>
              <a:t> </a:t>
            </a:r>
            <a:r>
              <a:rPr dirty="0" sz="1000" spc="-95">
                <a:latin typeface="Trebuchet MS"/>
                <a:cs typeface="Trebuchet MS"/>
              </a:rPr>
              <a:t>3:</a:t>
            </a:r>
            <a:r>
              <a:rPr dirty="0" sz="1000" spc="-120">
                <a:latin typeface="Trebuchet MS"/>
                <a:cs typeface="Trebuchet MS"/>
              </a:rPr>
              <a:t> </a:t>
            </a:r>
            <a:r>
              <a:rPr dirty="0" sz="1000" spc="-60">
                <a:latin typeface="Trebuchet MS"/>
                <a:cs typeface="Trebuchet MS"/>
              </a:rPr>
              <a:t>Improve,</a:t>
            </a:r>
            <a:r>
              <a:rPr dirty="0" sz="1000" spc="-110">
                <a:latin typeface="Trebuchet MS"/>
                <a:cs typeface="Trebuchet MS"/>
              </a:rPr>
              <a:t> </a:t>
            </a:r>
            <a:r>
              <a:rPr dirty="0" sz="1000" spc="-55">
                <a:latin typeface="Trebuchet MS"/>
                <a:cs typeface="Trebuchet MS"/>
              </a:rPr>
              <a:t>Expand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and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60">
                <a:latin typeface="Trebuchet MS"/>
                <a:cs typeface="Trebuchet MS"/>
              </a:rPr>
              <a:t>Maintain</a:t>
            </a:r>
            <a:r>
              <a:rPr dirty="0" sz="1000" spc="20">
                <a:latin typeface="Trebuchet MS"/>
                <a:cs typeface="Trebuchet MS"/>
              </a:rPr>
              <a:t> </a:t>
            </a:r>
            <a:r>
              <a:rPr dirty="0" sz="1000" spc="-55">
                <a:latin typeface="Trebuchet MS"/>
                <a:cs typeface="Trebuchet MS"/>
              </a:rPr>
              <a:t>Adequate</a:t>
            </a:r>
            <a:r>
              <a:rPr dirty="0" sz="1000" spc="-5">
                <a:latin typeface="Trebuchet MS"/>
                <a:cs typeface="Trebuchet MS"/>
              </a:rPr>
              <a:t> </a:t>
            </a:r>
            <a:r>
              <a:rPr dirty="0" sz="1000" spc="-35">
                <a:latin typeface="Trebuchet MS"/>
                <a:cs typeface="Trebuchet MS"/>
              </a:rPr>
              <a:t>School</a:t>
            </a:r>
            <a:r>
              <a:rPr dirty="0" sz="1000" spc="-10">
                <a:latin typeface="Trebuchet MS"/>
                <a:cs typeface="Trebuchet MS"/>
              </a:rPr>
              <a:t> </a:t>
            </a:r>
            <a:r>
              <a:rPr dirty="0" sz="1000" spc="-55">
                <a:latin typeface="Trebuchet MS"/>
                <a:cs typeface="Trebuchet MS"/>
              </a:rPr>
              <a:t>Infrastructure</a:t>
            </a:r>
            <a:r>
              <a:rPr dirty="0" sz="1000" spc="10">
                <a:latin typeface="Trebuchet MS"/>
                <a:cs typeface="Trebuchet MS"/>
              </a:rPr>
              <a:t> </a:t>
            </a:r>
            <a:r>
              <a:rPr dirty="0" sz="1000" spc="-25">
                <a:latin typeface="Trebuchet MS"/>
                <a:cs typeface="Trebuchet MS"/>
              </a:rPr>
              <a:t>for </a:t>
            </a:r>
            <a:r>
              <a:rPr dirty="0" sz="1000" spc="-40">
                <a:latin typeface="Trebuchet MS"/>
                <a:cs typeface="Trebuchet MS"/>
              </a:rPr>
              <a:t>Delivery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50">
                <a:latin typeface="Trebuchet MS"/>
                <a:cs typeface="Trebuchet MS"/>
              </a:rPr>
              <a:t>of</a:t>
            </a:r>
            <a:r>
              <a:rPr dirty="0" sz="1000" spc="15">
                <a:latin typeface="Trebuchet MS"/>
                <a:cs typeface="Trebuchet MS"/>
              </a:rPr>
              <a:t> </a:t>
            </a:r>
            <a:r>
              <a:rPr dirty="0" sz="1000" spc="-45">
                <a:latin typeface="Trebuchet MS"/>
                <a:cs typeface="Trebuchet MS"/>
              </a:rPr>
              <a:t>Quality</a:t>
            </a:r>
            <a:r>
              <a:rPr dirty="0" sz="1000" spc="-5">
                <a:latin typeface="Trebuchet MS"/>
                <a:cs typeface="Trebuchet MS"/>
              </a:rPr>
              <a:t> </a:t>
            </a:r>
            <a:r>
              <a:rPr dirty="0" sz="1000" spc="-65">
                <a:latin typeface="Trebuchet MS"/>
                <a:cs typeface="Trebuchet MS"/>
              </a:rPr>
              <a:t>Education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65">
                <a:latin typeface="Trebuchet MS"/>
                <a:cs typeface="Trebuchet MS"/>
              </a:rPr>
              <a:t>in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105">
                <a:latin typeface="Trebuchet MS"/>
                <a:cs typeface="Trebuchet MS"/>
              </a:rPr>
              <a:t>a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5">
                <a:latin typeface="Trebuchet MS"/>
                <a:cs typeface="Trebuchet MS"/>
              </a:rPr>
              <a:t>conducive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and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livable</a:t>
            </a:r>
            <a:r>
              <a:rPr dirty="0" sz="1000" spc="-5">
                <a:latin typeface="Trebuchet MS"/>
                <a:cs typeface="Trebuchet MS"/>
              </a:rPr>
              <a:t> </a:t>
            </a:r>
            <a:r>
              <a:rPr dirty="0" sz="1000" spc="-65">
                <a:latin typeface="Trebuchet MS"/>
                <a:cs typeface="Trebuchet MS"/>
              </a:rPr>
              <a:t>learning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environment</a:t>
            </a:r>
            <a:endParaRPr sz="1000">
              <a:latin typeface="Trebuchet MS"/>
              <a:cs typeface="Trebuchet MS"/>
            </a:endParaRPr>
          </a:p>
          <a:p>
            <a:pPr marL="12700" marR="18415">
              <a:lnSpc>
                <a:spcPct val="111000"/>
              </a:lnSpc>
              <a:spcBef>
                <a:spcPts val="50"/>
              </a:spcBef>
            </a:pPr>
            <a:r>
              <a:rPr dirty="0" sz="1000" spc="-65">
                <a:latin typeface="Trebuchet MS"/>
                <a:cs typeface="Trebuchet MS"/>
              </a:rPr>
              <a:t>Strategic</a:t>
            </a:r>
            <a:r>
              <a:rPr dirty="0" sz="1000" spc="-5">
                <a:latin typeface="Trebuchet MS"/>
                <a:cs typeface="Trebuchet MS"/>
              </a:rPr>
              <a:t> </a:t>
            </a:r>
            <a:r>
              <a:rPr dirty="0" sz="1000" spc="-55">
                <a:latin typeface="Trebuchet MS"/>
                <a:cs typeface="Trebuchet MS"/>
              </a:rPr>
              <a:t>Objective</a:t>
            </a:r>
            <a:r>
              <a:rPr dirty="0" sz="1000" spc="-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No.</a:t>
            </a:r>
            <a:r>
              <a:rPr dirty="0" sz="1000" spc="-125">
                <a:latin typeface="Trebuchet MS"/>
                <a:cs typeface="Trebuchet MS"/>
              </a:rPr>
              <a:t> </a:t>
            </a:r>
            <a:r>
              <a:rPr dirty="0" sz="1000" spc="-95">
                <a:latin typeface="Trebuchet MS"/>
                <a:cs typeface="Trebuchet MS"/>
              </a:rPr>
              <a:t>4:</a:t>
            </a:r>
            <a:r>
              <a:rPr dirty="0" sz="1000" spc="-120">
                <a:latin typeface="Trebuchet MS"/>
                <a:cs typeface="Trebuchet MS"/>
              </a:rPr>
              <a:t> </a:t>
            </a:r>
            <a:r>
              <a:rPr dirty="0" sz="1000" spc="-50">
                <a:latin typeface="Trebuchet MS"/>
                <a:cs typeface="Trebuchet MS"/>
              </a:rPr>
              <a:t>Achieving</a:t>
            </a:r>
            <a:r>
              <a:rPr dirty="0" sz="1000" spc="-5">
                <a:latin typeface="Trebuchet MS"/>
                <a:cs typeface="Trebuchet MS"/>
              </a:rPr>
              <a:t> </a:t>
            </a:r>
            <a:r>
              <a:rPr dirty="0" sz="1000" spc="-65">
                <a:latin typeface="Trebuchet MS"/>
                <a:cs typeface="Trebuchet MS"/>
              </a:rPr>
              <a:t>Excellence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65">
                <a:latin typeface="Trebuchet MS"/>
                <a:cs typeface="Trebuchet MS"/>
              </a:rPr>
              <a:t>in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55">
                <a:latin typeface="Trebuchet MS"/>
                <a:cs typeface="Trebuchet MS"/>
              </a:rPr>
              <a:t>Co</a:t>
            </a:r>
            <a:r>
              <a:rPr dirty="0" sz="1000" spc="-50">
                <a:latin typeface="Trebuchet MS"/>
                <a:cs typeface="Trebuchet MS"/>
              </a:rPr>
              <a:t> -curricular</a:t>
            </a:r>
            <a:r>
              <a:rPr dirty="0" sz="1000" spc="10">
                <a:latin typeface="Trebuchet MS"/>
                <a:cs typeface="Trebuchet MS"/>
              </a:rPr>
              <a:t> </a:t>
            </a:r>
            <a:r>
              <a:rPr dirty="0" sz="1000" spc="-70">
                <a:latin typeface="Trebuchet MS"/>
                <a:cs typeface="Trebuchet MS"/>
              </a:rPr>
              <a:t>activities</a:t>
            </a:r>
            <a:r>
              <a:rPr dirty="0" sz="1000" spc="-5">
                <a:latin typeface="Trebuchet MS"/>
                <a:cs typeface="Trebuchet MS"/>
              </a:rPr>
              <a:t> </a:t>
            </a:r>
            <a:r>
              <a:rPr dirty="0" sz="1000" spc="-65">
                <a:latin typeface="Trebuchet MS"/>
                <a:cs typeface="Trebuchet MS"/>
              </a:rPr>
              <a:t>including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85">
                <a:latin typeface="Trebuchet MS"/>
                <a:cs typeface="Trebuchet MS"/>
              </a:rPr>
              <a:t>drama,</a:t>
            </a:r>
            <a:r>
              <a:rPr dirty="0" sz="1000" spc="-100">
                <a:latin typeface="Trebuchet MS"/>
                <a:cs typeface="Trebuchet MS"/>
              </a:rPr>
              <a:t> </a:t>
            </a:r>
            <a:r>
              <a:rPr dirty="0" sz="1000" spc="-45">
                <a:latin typeface="Trebuchet MS"/>
                <a:cs typeface="Trebuchet MS"/>
              </a:rPr>
              <a:t>games, </a:t>
            </a:r>
            <a:r>
              <a:rPr dirty="0" sz="1000" spc="-25">
                <a:latin typeface="Trebuchet MS"/>
                <a:cs typeface="Trebuchet MS"/>
              </a:rPr>
              <a:t>sports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and</a:t>
            </a:r>
            <a:r>
              <a:rPr dirty="0" sz="1000" spc="-10">
                <a:latin typeface="Trebuchet MS"/>
                <a:cs typeface="Trebuchet MS"/>
              </a:rPr>
              <a:t> athletics</a:t>
            </a:r>
            <a:endParaRPr sz="1000">
              <a:latin typeface="Trebuchet MS"/>
              <a:cs typeface="Trebuchet MS"/>
            </a:endParaRPr>
          </a:p>
          <a:p>
            <a:pPr marL="12700" marR="5080">
              <a:lnSpc>
                <a:spcPct val="111200"/>
              </a:lnSpc>
              <a:spcBef>
                <a:spcPts val="55"/>
              </a:spcBef>
            </a:pPr>
            <a:r>
              <a:rPr dirty="0" sz="1000" spc="-65">
                <a:latin typeface="Trebuchet MS"/>
                <a:cs typeface="Trebuchet MS"/>
              </a:rPr>
              <a:t>Strategic</a:t>
            </a:r>
            <a:r>
              <a:rPr dirty="0" sz="1000" spc="-5">
                <a:latin typeface="Trebuchet MS"/>
                <a:cs typeface="Trebuchet MS"/>
              </a:rPr>
              <a:t> </a:t>
            </a:r>
            <a:r>
              <a:rPr dirty="0" sz="1000" spc="-55">
                <a:latin typeface="Trebuchet MS"/>
                <a:cs typeface="Trebuchet MS"/>
              </a:rPr>
              <a:t>Objective</a:t>
            </a:r>
            <a:r>
              <a:rPr dirty="0" sz="1000" spc="-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No.</a:t>
            </a:r>
            <a:r>
              <a:rPr dirty="0" sz="1000" spc="-120">
                <a:latin typeface="Trebuchet MS"/>
                <a:cs typeface="Trebuchet MS"/>
              </a:rPr>
              <a:t> </a:t>
            </a:r>
            <a:r>
              <a:rPr dirty="0" sz="1000" spc="-95">
                <a:latin typeface="Trebuchet MS"/>
                <a:cs typeface="Trebuchet MS"/>
              </a:rPr>
              <a:t>5:</a:t>
            </a:r>
            <a:r>
              <a:rPr dirty="0" sz="1000" spc="-120">
                <a:latin typeface="Trebuchet MS"/>
                <a:cs typeface="Trebuchet MS"/>
              </a:rPr>
              <a:t> </a:t>
            </a:r>
            <a:r>
              <a:rPr dirty="0" sz="1000" spc="-50">
                <a:latin typeface="Trebuchet MS"/>
                <a:cs typeface="Trebuchet MS"/>
              </a:rPr>
              <a:t>Achieving</a:t>
            </a:r>
            <a:r>
              <a:rPr dirty="0" sz="1000" spc="-5">
                <a:latin typeface="Trebuchet MS"/>
                <a:cs typeface="Trebuchet MS"/>
              </a:rPr>
              <a:t> </a:t>
            </a:r>
            <a:r>
              <a:rPr dirty="0" sz="1000" spc="-65">
                <a:latin typeface="Trebuchet MS"/>
                <a:cs typeface="Trebuchet MS"/>
              </a:rPr>
              <a:t>Excellent</a:t>
            </a:r>
            <a:r>
              <a:rPr dirty="0" sz="1000" spc="-5">
                <a:latin typeface="Trebuchet MS"/>
                <a:cs typeface="Trebuchet MS"/>
              </a:rPr>
              <a:t> </a:t>
            </a:r>
            <a:r>
              <a:rPr dirty="0" sz="1000" spc="-60">
                <a:latin typeface="Trebuchet MS"/>
                <a:cs typeface="Trebuchet MS"/>
              </a:rPr>
              <a:t>Environmental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40">
                <a:latin typeface="Trebuchet MS"/>
                <a:cs typeface="Trebuchet MS"/>
              </a:rPr>
              <a:t>Quality</a:t>
            </a:r>
            <a:r>
              <a:rPr dirty="0" sz="1000" spc="-5">
                <a:latin typeface="Trebuchet MS"/>
                <a:cs typeface="Trebuchet MS"/>
              </a:rPr>
              <a:t> </a:t>
            </a:r>
            <a:r>
              <a:rPr dirty="0" sz="1000" spc="-80">
                <a:latin typeface="Trebuchet MS"/>
                <a:cs typeface="Trebuchet MS"/>
              </a:rPr>
              <a:t>and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35">
                <a:latin typeface="Trebuchet MS"/>
                <a:cs typeface="Trebuchet MS"/>
              </a:rPr>
              <a:t>Contribution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30">
                <a:latin typeface="Trebuchet MS"/>
                <a:cs typeface="Trebuchet MS"/>
              </a:rPr>
              <a:t>to</a:t>
            </a:r>
            <a:r>
              <a:rPr dirty="0" sz="1000" spc="-5">
                <a:latin typeface="Trebuchet MS"/>
                <a:cs typeface="Trebuchet MS"/>
              </a:rPr>
              <a:t> </a:t>
            </a:r>
            <a:r>
              <a:rPr dirty="0" sz="1000" spc="-20">
                <a:latin typeface="Trebuchet MS"/>
                <a:cs typeface="Trebuchet MS"/>
              </a:rPr>
              <a:t>Climate </a:t>
            </a:r>
            <a:r>
              <a:rPr dirty="0" sz="1000" spc="-55">
                <a:latin typeface="Trebuchet MS"/>
                <a:cs typeface="Trebuchet MS"/>
              </a:rPr>
              <a:t>Change</a:t>
            </a:r>
            <a:r>
              <a:rPr dirty="0" sz="1000" spc="-5">
                <a:latin typeface="Trebuchet MS"/>
                <a:cs typeface="Trebuchet MS"/>
              </a:rPr>
              <a:t> </a:t>
            </a:r>
            <a:r>
              <a:rPr dirty="0" sz="1000" spc="-25">
                <a:latin typeface="Trebuchet MS"/>
                <a:cs typeface="Trebuchet MS"/>
              </a:rPr>
              <a:t>Risks</a:t>
            </a:r>
            <a:r>
              <a:rPr dirty="0" sz="1000" spc="-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Mitigation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1000" spc="30" b="1">
                <a:latin typeface="Arial"/>
                <a:cs typeface="Arial"/>
              </a:rPr>
              <a:t>GRAND</a:t>
            </a:r>
            <a:r>
              <a:rPr dirty="0" sz="1000" spc="-140" b="1">
                <a:latin typeface="Arial"/>
                <a:cs typeface="Arial"/>
              </a:rPr>
              <a:t> </a:t>
            </a:r>
            <a:r>
              <a:rPr dirty="0" sz="1000" spc="65" b="1">
                <a:latin typeface="Arial"/>
                <a:cs typeface="Arial"/>
              </a:rPr>
              <a:t>TOTAL</a:t>
            </a:r>
            <a:r>
              <a:rPr dirty="0" sz="1000" spc="35" b="1">
                <a:latin typeface="Arial"/>
                <a:cs typeface="Arial"/>
              </a:rPr>
              <a:t> </a:t>
            </a:r>
            <a:r>
              <a:rPr dirty="0" sz="1000" spc="30" b="1">
                <a:latin typeface="Arial"/>
                <a:cs typeface="Arial"/>
              </a:rPr>
              <a:t>ESTIMATE</a:t>
            </a:r>
            <a:r>
              <a:rPr dirty="0" sz="1000" spc="4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BUDGET</a:t>
            </a:r>
            <a:endParaRPr sz="1000">
              <a:latin typeface="Arial"/>
              <a:cs typeface="Arial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2543837" y="9596246"/>
            <a:ext cx="184785" cy="90043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spc="-10" b="1">
                <a:latin typeface="Arial"/>
                <a:cs typeface="Arial"/>
              </a:rPr>
              <a:t>203,750,000.00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2543837" y="11593069"/>
            <a:ext cx="357505" cy="412115"/>
          </a:xfrm>
          <a:prstGeom prst="rect">
            <a:avLst/>
          </a:prstGeom>
        </p:spPr>
        <p:txBody>
          <a:bodyPr wrap="square" lIns="0" tIns="1905" rIns="0" bIns="0" rtlCol="0" vert="vert">
            <a:spAutoFit/>
          </a:bodyPr>
          <a:lstStyle/>
          <a:p>
            <a:pPr marL="179705">
              <a:lnSpc>
                <a:spcPct val="100000"/>
              </a:lnSpc>
              <a:spcBef>
                <a:spcPts val="15"/>
              </a:spcBef>
            </a:pPr>
            <a:r>
              <a:rPr dirty="0" sz="1000" spc="-45">
                <a:latin typeface="Trebuchet MS"/>
                <a:cs typeface="Trebuchet MS"/>
              </a:rPr>
              <a:t>0.61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1000" spc="-10" b="1">
                <a:latin typeface="Arial"/>
                <a:cs typeface="Arial"/>
              </a:rPr>
              <a:t>100.00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7" name="object 77" descr=""/>
          <p:cNvSpPr/>
          <p:nvPr/>
        </p:nvSpPr>
        <p:spPr>
          <a:xfrm>
            <a:off x="2703563" y="3057912"/>
            <a:ext cx="6350" cy="9002395"/>
          </a:xfrm>
          <a:custGeom>
            <a:avLst/>
            <a:gdLst/>
            <a:ahLst/>
            <a:cxnLst/>
            <a:rect l="l" t="t" r="r" b="b"/>
            <a:pathLst>
              <a:path w="6350" h="9002395">
                <a:moveTo>
                  <a:pt x="6096" y="7493254"/>
                </a:moveTo>
                <a:lnTo>
                  <a:pt x="0" y="7493254"/>
                </a:lnTo>
                <a:lnTo>
                  <a:pt x="0" y="7499350"/>
                </a:lnTo>
                <a:lnTo>
                  <a:pt x="0" y="9002014"/>
                </a:lnTo>
                <a:lnTo>
                  <a:pt x="6096" y="9002014"/>
                </a:lnTo>
                <a:lnTo>
                  <a:pt x="6096" y="7499350"/>
                </a:lnTo>
                <a:lnTo>
                  <a:pt x="6096" y="7493254"/>
                </a:lnTo>
                <a:close/>
              </a:path>
              <a:path w="6350" h="9002395">
                <a:moveTo>
                  <a:pt x="6096" y="0"/>
                </a:moveTo>
                <a:lnTo>
                  <a:pt x="0" y="0"/>
                </a:lnTo>
                <a:lnTo>
                  <a:pt x="0" y="535228"/>
                </a:lnTo>
                <a:lnTo>
                  <a:pt x="0" y="541324"/>
                </a:lnTo>
                <a:lnTo>
                  <a:pt x="0" y="5851525"/>
                </a:lnTo>
                <a:lnTo>
                  <a:pt x="0" y="5857621"/>
                </a:lnTo>
                <a:lnTo>
                  <a:pt x="0" y="7493127"/>
                </a:lnTo>
                <a:lnTo>
                  <a:pt x="6096" y="7493127"/>
                </a:lnTo>
                <a:lnTo>
                  <a:pt x="6096" y="535228"/>
                </a:lnTo>
                <a:lnTo>
                  <a:pt x="6096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 descr=""/>
          <p:cNvSpPr/>
          <p:nvPr/>
        </p:nvSpPr>
        <p:spPr>
          <a:xfrm>
            <a:off x="2528303" y="3048768"/>
            <a:ext cx="6350" cy="9011285"/>
          </a:xfrm>
          <a:custGeom>
            <a:avLst/>
            <a:gdLst/>
            <a:ahLst/>
            <a:cxnLst/>
            <a:rect l="l" t="t" r="r" b="b"/>
            <a:pathLst>
              <a:path w="6350" h="9011285">
                <a:moveTo>
                  <a:pt x="6096" y="0"/>
                </a:moveTo>
                <a:lnTo>
                  <a:pt x="0" y="0"/>
                </a:lnTo>
                <a:lnTo>
                  <a:pt x="0" y="535228"/>
                </a:lnTo>
                <a:lnTo>
                  <a:pt x="0" y="541324"/>
                </a:lnTo>
                <a:lnTo>
                  <a:pt x="0" y="9011158"/>
                </a:lnTo>
                <a:lnTo>
                  <a:pt x="6096" y="9011158"/>
                </a:lnTo>
                <a:lnTo>
                  <a:pt x="6096" y="535228"/>
                </a:lnTo>
                <a:lnTo>
                  <a:pt x="6096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 descr=""/>
          <p:cNvSpPr txBox="1"/>
          <p:nvPr/>
        </p:nvSpPr>
        <p:spPr>
          <a:xfrm>
            <a:off x="7975371" y="3111555"/>
            <a:ext cx="177800" cy="3496310"/>
          </a:xfrm>
          <a:prstGeom prst="rect">
            <a:avLst/>
          </a:prstGeom>
        </p:spPr>
        <p:txBody>
          <a:bodyPr wrap="square" lIns="0" tIns="15240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00" spc="-20" i="1">
                <a:solidFill>
                  <a:srgbClr val="44546A"/>
                </a:solidFill>
                <a:latin typeface="Times New Roman"/>
                <a:cs typeface="Times New Roman"/>
              </a:rPr>
              <a:t>Table</a:t>
            </a:r>
            <a:r>
              <a:rPr dirty="0" sz="900" spc="-10" i="1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900" i="1">
                <a:solidFill>
                  <a:srgbClr val="44546A"/>
                </a:solidFill>
                <a:latin typeface="Times New Roman"/>
                <a:cs typeface="Times New Roman"/>
              </a:rPr>
              <a:t>18:</a:t>
            </a:r>
            <a:r>
              <a:rPr dirty="0" sz="900" spc="-5" i="1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900" i="1">
                <a:solidFill>
                  <a:srgbClr val="44546A"/>
                </a:solidFill>
                <a:latin typeface="Times New Roman"/>
                <a:cs typeface="Times New Roman"/>
              </a:rPr>
              <a:t>Logical</a:t>
            </a:r>
            <a:r>
              <a:rPr dirty="0" sz="900" spc="-5" i="1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900" i="1">
                <a:solidFill>
                  <a:srgbClr val="44546A"/>
                </a:solidFill>
                <a:latin typeface="Times New Roman"/>
                <a:cs typeface="Times New Roman"/>
              </a:rPr>
              <a:t>Framework</a:t>
            </a:r>
            <a:r>
              <a:rPr dirty="0" sz="900" spc="-5" i="1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900" i="1">
                <a:solidFill>
                  <a:srgbClr val="44546A"/>
                </a:solidFill>
                <a:latin typeface="Times New Roman"/>
                <a:cs typeface="Times New Roman"/>
              </a:rPr>
              <a:t>for</a:t>
            </a:r>
            <a:r>
              <a:rPr dirty="0" sz="900" spc="-10" i="1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900" i="1">
                <a:solidFill>
                  <a:srgbClr val="44546A"/>
                </a:solidFill>
                <a:latin typeface="Times New Roman"/>
                <a:cs typeface="Times New Roman"/>
              </a:rPr>
              <a:t>Climate</a:t>
            </a:r>
            <a:r>
              <a:rPr dirty="0" sz="900" spc="-5" i="1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900" i="1">
                <a:solidFill>
                  <a:srgbClr val="44546A"/>
                </a:solidFill>
                <a:latin typeface="Times New Roman"/>
                <a:cs typeface="Times New Roman"/>
              </a:rPr>
              <a:t>Change</a:t>
            </a:r>
            <a:r>
              <a:rPr dirty="0" sz="900" spc="-25" i="1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900" i="1">
                <a:solidFill>
                  <a:srgbClr val="44546A"/>
                </a:solidFill>
                <a:latin typeface="Times New Roman"/>
                <a:cs typeface="Times New Roman"/>
              </a:rPr>
              <a:t>Adaptation</a:t>
            </a:r>
            <a:r>
              <a:rPr dirty="0" sz="900" spc="-5" i="1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900" i="1">
                <a:solidFill>
                  <a:srgbClr val="44546A"/>
                </a:solidFill>
                <a:latin typeface="Times New Roman"/>
                <a:cs typeface="Times New Roman"/>
              </a:rPr>
              <a:t>&amp;</a:t>
            </a:r>
            <a:r>
              <a:rPr dirty="0" sz="900" spc="-5" i="1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900" spc="-10" i="1">
                <a:solidFill>
                  <a:srgbClr val="44546A"/>
                </a:solidFill>
                <a:latin typeface="Times New Roman"/>
                <a:cs typeface="Times New Roman"/>
              </a:rPr>
              <a:t>Mitigation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1" name="object 8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82" name="object 8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38</a:t>
            </a:r>
            <a:r>
              <a:rPr dirty="0"/>
              <a:t> | </a:t>
            </a:r>
            <a:r>
              <a:rPr dirty="0" spc="-30">
                <a:solidFill>
                  <a:srgbClr val="FFFFFF"/>
                </a:solidFill>
              </a:rPr>
              <a:t>Page</a:t>
            </a:r>
          </a:p>
        </p:txBody>
      </p:sp>
      <p:sp>
        <p:nvSpPr>
          <p:cNvPr id="80" name="object 80" descr=""/>
          <p:cNvSpPr txBox="1"/>
          <p:nvPr/>
        </p:nvSpPr>
        <p:spPr>
          <a:xfrm>
            <a:off x="4646181" y="3111555"/>
            <a:ext cx="396875" cy="467487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4604">
              <a:lnSpc>
                <a:spcPct val="100000"/>
              </a:lnSpc>
              <a:spcBef>
                <a:spcPts val="35"/>
              </a:spcBef>
              <a:tabLst>
                <a:tab pos="464184" algn="l"/>
              </a:tabLst>
            </a:pP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4.13.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	Grand</a:t>
            </a:r>
            <a:r>
              <a:rPr dirty="0" sz="1100" spc="1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2F5496"/>
                </a:solidFill>
                <a:latin typeface="Arial"/>
                <a:cs typeface="Arial"/>
              </a:rPr>
              <a:t>Plan</a:t>
            </a:r>
            <a:r>
              <a:rPr dirty="0" sz="1100" spc="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Implementation</a:t>
            </a:r>
            <a:r>
              <a:rPr dirty="0" sz="1100" spc="1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2F5496"/>
                </a:solidFill>
                <a:latin typeface="Arial"/>
                <a:cs typeface="Arial"/>
              </a:rPr>
              <a:t>Budget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30" b="1">
                <a:solidFill>
                  <a:srgbClr val="2F5496"/>
                </a:solidFill>
                <a:latin typeface="Arial"/>
                <a:cs typeface="Arial"/>
              </a:rPr>
              <a:t>by</a:t>
            </a:r>
            <a:r>
              <a:rPr dirty="0" sz="1100" spc="-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Strategic</a:t>
            </a:r>
            <a:r>
              <a:rPr dirty="0" sz="1100" spc="-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Objective</a:t>
            </a:r>
            <a:r>
              <a:rPr dirty="0" sz="1100" spc="1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2F5496"/>
                </a:solidFill>
                <a:latin typeface="Arial"/>
                <a:cs typeface="Arial"/>
              </a:rPr>
              <a:t>Area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900" spc="-20" i="1">
                <a:solidFill>
                  <a:srgbClr val="44546A"/>
                </a:solidFill>
                <a:latin typeface="Times New Roman"/>
                <a:cs typeface="Times New Roman"/>
              </a:rPr>
              <a:t>Table</a:t>
            </a:r>
            <a:r>
              <a:rPr dirty="0" sz="900" spc="10" i="1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900" i="1">
                <a:solidFill>
                  <a:srgbClr val="44546A"/>
                </a:solidFill>
                <a:latin typeface="Times New Roman"/>
                <a:cs typeface="Times New Roman"/>
              </a:rPr>
              <a:t>19:</a:t>
            </a:r>
            <a:r>
              <a:rPr dirty="0" sz="900" spc="15" i="1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900" i="1">
                <a:solidFill>
                  <a:srgbClr val="44546A"/>
                </a:solidFill>
                <a:latin typeface="Times New Roman"/>
                <a:cs typeface="Times New Roman"/>
              </a:rPr>
              <a:t>Grand</a:t>
            </a:r>
            <a:r>
              <a:rPr dirty="0" sz="900" spc="15" i="1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900" i="1">
                <a:solidFill>
                  <a:srgbClr val="44546A"/>
                </a:solidFill>
                <a:latin typeface="Times New Roman"/>
                <a:cs typeface="Times New Roman"/>
              </a:rPr>
              <a:t>Plan</a:t>
            </a:r>
            <a:r>
              <a:rPr dirty="0" sz="900" spc="15" i="1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900" spc="-10" i="1">
                <a:solidFill>
                  <a:srgbClr val="44546A"/>
                </a:solidFill>
                <a:latin typeface="Times New Roman"/>
                <a:cs typeface="Times New Roman"/>
              </a:rPr>
              <a:t>Implementation</a:t>
            </a:r>
            <a:r>
              <a:rPr dirty="0" sz="900" spc="15" i="1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900" spc="-10" i="1">
                <a:solidFill>
                  <a:srgbClr val="44546A"/>
                </a:solidFill>
                <a:latin typeface="Times New Roman"/>
                <a:cs typeface="Times New Roman"/>
              </a:rPr>
              <a:t>Budget</a:t>
            </a:r>
            <a:endParaRPr sz="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936610" y="3160462"/>
            <a:ext cx="481965" cy="333502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462280" algn="l"/>
              </a:tabLst>
            </a:pP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4.14.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	</a:t>
            </a:r>
            <a:r>
              <a:rPr dirty="0" sz="1100" spc="-30" b="1">
                <a:solidFill>
                  <a:srgbClr val="2F5496"/>
                </a:solidFill>
                <a:latin typeface="Arial"/>
                <a:cs typeface="Arial"/>
              </a:rPr>
              <a:t>Specific</a:t>
            </a:r>
            <a:r>
              <a:rPr dirty="0" sz="1100" spc="1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Infrastructure</a:t>
            </a:r>
            <a:r>
              <a:rPr dirty="0" sz="1100" spc="2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Development</a:t>
            </a:r>
            <a:r>
              <a:rPr dirty="0" sz="1100" spc="2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matric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dirty="0" sz="900" spc="-110" i="1">
                <a:solidFill>
                  <a:srgbClr val="44546A"/>
                </a:solidFill>
                <a:latin typeface="Trebuchet MS"/>
                <a:cs typeface="Trebuchet MS"/>
              </a:rPr>
              <a:t>Table</a:t>
            </a:r>
            <a:r>
              <a:rPr dirty="0" sz="900" spc="15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65" i="1">
                <a:solidFill>
                  <a:srgbClr val="44546A"/>
                </a:solidFill>
                <a:latin typeface="Trebuchet MS"/>
                <a:cs typeface="Trebuchet MS"/>
              </a:rPr>
              <a:t>20:</a:t>
            </a:r>
            <a:r>
              <a:rPr dirty="0" sz="900" spc="-90" i="1">
                <a:solidFill>
                  <a:srgbClr val="44546A"/>
                </a:solidFill>
                <a:latin typeface="Trebuchet MS"/>
                <a:cs typeface="Trebuchet MS"/>
              </a:rPr>
              <a:t> Infrastructure</a:t>
            </a:r>
            <a:r>
              <a:rPr dirty="0" sz="900" spc="15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90" i="1">
                <a:solidFill>
                  <a:srgbClr val="44546A"/>
                </a:solidFill>
                <a:latin typeface="Trebuchet MS"/>
                <a:cs typeface="Trebuchet MS"/>
              </a:rPr>
              <a:t>Implementation</a:t>
            </a:r>
            <a:r>
              <a:rPr dirty="0" sz="900" spc="15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10" i="1">
                <a:solidFill>
                  <a:srgbClr val="44546A"/>
                </a:solidFill>
                <a:latin typeface="Trebuchet MS"/>
                <a:cs typeface="Trebuchet MS"/>
              </a:rPr>
              <a:t>Matrix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7367989" y="3029953"/>
            <a:ext cx="409575" cy="9248140"/>
          </a:xfrm>
          <a:custGeom>
            <a:avLst/>
            <a:gdLst/>
            <a:ahLst/>
            <a:cxnLst/>
            <a:rect l="l" t="t" r="r" b="b"/>
            <a:pathLst>
              <a:path w="409575" h="9248140">
                <a:moveTo>
                  <a:pt x="409111" y="0"/>
                </a:moveTo>
                <a:lnTo>
                  <a:pt x="0" y="0"/>
                </a:lnTo>
                <a:lnTo>
                  <a:pt x="0" y="9247943"/>
                </a:lnTo>
                <a:lnTo>
                  <a:pt x="409111" y="9247943"/>
                </a:lnTo>
                <a:lnTo>
                  <a:pt x="409111" y="0"/>
                </a:lnTo>
                <a:close/>
              </a:path>
            </a:pathLst>
          </a:custGeom>
          <a:solidFill>
            <a:srgbClr val="2D3D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7537932" y="3064450"/>
            <a:ext cx="154305" cy="269875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-10" b="1">
                <a:solidFill>
                  <a:srgbClr val="FFFFFF"/>
                </a:solidFill>
                <a:latin typeface="Arial"/>
                <a:cs typeface="Arial"/>
              </a:rPr>
              <a:t>Ref</a:t>
            </a:r>
            <a:r>
              <a:rPr dirty="0" sz="8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50" b="1">
                <a:solidFill>
                  <a:srgbClr val="FFFFFF"/>
                </a:solidFill>
                <a:latin typeface="Arial"/>
                <a:cs typeface="Arial"/>
              </a:rPr>
              <a:t>#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537932" y="4507930"/>
            <a:ext cx="154305" cy="1374140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40" b="1">
                <a:solidFill>
                  <a:srgbClr val="FFFFFF"/>
                </a:solidFill>
                <a:latin typeface="Arial"/>
                <a:cs typeface="Arial"/>
              </a:rPr>
              <a:t>ACTIONS</a:t>
            </a:r>
            <a:r>
              <a:rPr dirty="0" sz="8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4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800" spc="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10" b="1">
                <a:solidFill>
                  <a:srgbClr val="FFFFFF"/>
                </a:solidFill>
                <a:latin typeface="Arial"/>
                <a:cs typeface="Arial"/>
              </a:rPr>
              <a:t>UNDERTAKE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537932" y="8705664"/>
            <a:ext cx="154305" cy="650875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-10" b="1">
                <a:solidFill>
                  <a:srgbClr val="FFFFFF"/>
                </a:solidFill>
                <a:latin typeface="Arial"/>
                <a:cs typeface="Arial"/>
              </a:rPr>
              <a:t>TIMEFRAME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537932" y="10447973"/>
            <a:ext cx="154305" cy="954405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BUDGET</a:t>
            </a:r>
            <a:r>
              <a:rPr dirty="0" sz="800" spc="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10" b="1">
                <a:solidFill>
                  <a:srgbClr val="FFFFFF"/>
                </a:solidFill>
                <a:latin typeface="Arial"/>
                <a:cs typeface="Arial"/>
              </a:rPr>
              <a:t>SOURCE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537932" y="11613833"/>
            <a:ext cx="154305" cy="433070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-10" b="1">
                <a:solidFill>
                  <a:srgbClr val="FFFFFF"/>
                </a:solidFill>
                <a:latin typeface="Arial"/>
                <a:cs typeface="Arial"/>
              </a:rPr>
              <a:t>STATUS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7370193" y="3013142"/>
            <a:ext cx="425450" cy="9271000"/>
            <a:chOff x="7370193" y="3013142"/>
            <a:chExt cx="425450" cy="9271000"/>
          </a:xfrm>
        </p:grpSpPr>
        <p:sp>
          <p:nvSpPr>
            <p:cNvPr id="10" name="object 10" descr=""/>
            <p:cNvSpPr/>
            <p:nvPr/>
          </p:nvSpPr>
          <p:spPr>
            <a:xfrm>
              <a:off x="7777101" y="3027091"/>
              <a:ext cx="18415" cy="489584"/>
            </a:xfrm>
            <a:custGeom>
              <a:avLst/>
              <a:gdLst/>
              <a:ahLst/>
              <a:cxnLst/>
              <a:rect l="l" t="t" r="r" b="b"/>
              <a:pathLst>
                <a:path w="18415" h="489585">
                  <a:moveTo>
                    <a:pt x="18288" y="0"/>
                  </a:moveTo>
                  <a:lnTo>
                    <a:pt x="0" y="0"/>
                  </a:lnTo>
                  <a:lnTo>
                    <a:pt x="0" y="488970"/>
                  </a:lnTo>
                  <a:lnTo>
                    <a:pt x="18288" y="488970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775575" y="3013145"/>
              <a:ext cx="19685" cy="521334"/>
            </a:xfrm>
            <a:custGeom>
              <a:avLst/>
              <a:gdLst/>
              <a:ahLst/>
              <a:cxnLst/>
              <a:rect l="l" t="t" r="r" b="b"/>
              <a:pathLst>
                <a:path w="19684" h="521335">
                  <a:moveTo>
                    <a:pt x="1524" y="0"/>
                  </a:moveTo>
                  <a:lnTo>
                    <a:pt x="0" y="0"/>
                  </a:lnTo>
                  <a:lnTo>
                    <a:pt x="0" y="502920"/>
                  </a:lnTo>
                  <a:lnTo>
                    <a:pt x="1524" y="502920"/>
                  </a:lnTo>
                  <a:lnTo>
                    <a:pt x="1524" y="0"/>
                  </a:lnTo>
                  <a:close/>
                </a:path>
                <a:path w="19684" h="521335">
                  <a:moveTo>
                    <a:pt x="19519" y="502920"/>
                  </a:moveTo>
                  <a:lnTo>
                    <a:pt x="17995" y="502920"/>
                  </a:lnTo>
                  <a:lnTo>
                    <a:pt x="17995" y="521208"/>
                  </a:lnTo>
                  <a:lnTo>
                    <a:pt x="19519" y="521208"/>
                  </a:lnTo>
                  <a:lnTo>
                    <a:pt x="19519" y="50292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776807" y="3516065"/>
              <a:ext cx="18415" cy="937894"/>
            </a:xfrm>
            <a:custGeom>
              <a:avLst/>
              <a:gdLst/>
              <a:ahLst/>
              <a:cxnLst/>
              <a:rect l="l" t="t" r="r" b="b"/>
              <a:pathLst>
                <a:path w="18415" h="937895">
                  <a:moveTo>
                    <a:pt x="18288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937564"/>
                  </a:lnTo>
                  <a:lnTo>
                    <a:pt x="18288" y="937564"/>
                  </a:lnTo>
                  <a:lnTo>
                    <a:pt x="18288" y="18288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793571" y="3534353"/>
              <a:ext cx="1905" cy="937894"/>
            </a:xfrm>
            <a:custGeom>
              <a:avLst/>
              <a:gdLst/>
              <a:ahLst/>
              <a:cxnLst/>
              <a:rect l="l" t="t" r="r" b="b"/>
              <a:pathLst>
                <a:path w="1904" h="937895">
                  <a:moveTo>
                    <a:pt x="1524" y="0"/>
                  </a:moveTo>
                  <a:lnTo>
                    <a:pt x="0" y="0"/>
                  </a:lnTo>
                  <a:lnTo>
                    <a:pt x="0" y="919226"/>
                  </a:lnTo>
                  <a:lnTo>
                    <a:pt x="0" y="937514"/>
                  </a:lnTo>
                  <a:lnTo>
                    <a:pt x="1524" y="937514"/>
                  </a:lnTo>
                  <a:lnTo>
                    <a:pt x="1524" y="919276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776807" y="4453579"/>
              <a:ext cx="18415" cy="2254250"/>
            </a:xfrm>
            <a:custGeom>
              <a:avLst/>
              <a:gdLst/>
              <a:ahLst/>
              <a:cxnLst/>
              <a:rect l="l" t="t" r="r" b="b"/>
              <a:pathLst>
                <a:path w="18415" h="2254250">
                  <a:moveTo>
                    <a:pt x="18288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2254250"/>
                  </a:lnTo>
                  <a:lnTo>
                    <a:pt x="18288" y="2254250"/>
                  </a:lnTo>
                  <a:lnTo>
                    <a:pt x="18288" y="18288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793571" y="4471867"/>
              <a:ext cx="1905" cy="2254885"/>
            </a:xfrm>
            <a:custGeom>
              <a:avLst/>
              <a:gdLst/>
              <a:ahLst/>
              <a:cxnLst/>
              <a:rect l="l" t="t" r="r" b="b"/>
              <a:pathLst>
                <a:path w="1904" h="2254884">
                  <a:moveTo>
                    <a:pt x="1524" y="2236089"/>
                  </a:moveTo>
                  <a:lnTo>
                    <a:pt x="0" y="2236089"/>
                  </a:lnTo>
                  <a:lnTo>
                    <a:pt x="0" y="2254377"/>
                  </a:lnTo>
                  <a:lnTo>
                    <a:pt x="1524" y="2254377"/>
                  </a:lnTo>
                  <a:lnTo>
                    <a:pt x="1524" y="2236089"/>
                  </a:lnTo>
                  <a:close/>
                </a:path>
                <a:path w="1904" h="2254884">
                  <a:moveTo>
                    <a:pt x="1524" y="0"/>
                  </a:moveTo>
                  <a:lnTo>
                    <a:pt x="0" y="0"/>
                  </a:lnTo>
                  <a:lnTo>
                    <a:pt x="0" y="2235962"/>
                  </a:lnTo>
                  <a:lnTo>
                    <a:pt x="1524" y="2235962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776807" y="6707956"/>
              <a:ext cx="18415" cy="1941830"/>
            </a:xfrm>
            <a:custGeom>
              <a:avLst/>
              <a:gdLst/>
              <a:ahLst/>
              <a:cxnLst/>
              <a:rect l="l" t="t" r="r" b="b"/>
              <a:pathLst>
                <a:path w="18415" h="1941829">
                  <a:moveTo>
                    <a:pt x="18288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1941830"/>
                  </a:lnTo>
                  <a:lnTo>
                    <a:pt x="18288" y="1941830"/>
                  </a:lnTo>
                  <a:lnTo>
                    <a:pt x="18288" y="18288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793571" y="6726244"/>
              <a:ext cx="1905" cy="1941830"/>
            </a:xfrm>
            <a:custGeom>
              <a:avLst/>
              <a:gdLst/>
              <a:ahLst/>
              <a:cxnLst/>
              <a:rect l="l" t="t" r="r" b="b"/>
              <a:pathLst>
                <a:path w="1904" h="1941829">
                  <a:moveTo>
                    <a:pt x="1524" y="0"/>
                  </a:moveTo>
                  <a:lnTo>
                    <a:pt x="0" y="0"/>
                  </a:lnTo>
                  <a:lnTo>
                    <a:pt x="0" y="1923542"/>
                  </a:lnTo>
                  <a:lnTo>
                    <a:pt x="0" y="1941830"/>
                  </a:lnTo>
                  <a:lnTo>
                    <a:pt x="1524" y="1941830"/>
                  </a:lnTo>
                  <a:lnTo>
                    <a:pt x="1524" y="1923542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776807" y="8649786"/>
              <a:ext cx="18415" cy="988060"/>
            </a:xfrm>
            <a:custGeom>
              <a:avLst/>
              <a:gdLst/>
              <a:ahLst/>
              <a:cxnLst/>
              <a:rect l="l" t="t" r="r" b="b"/>
              <a:pathLst>
                <a:path w="18415" h="988059">
                  <a:moveTo>
                    <a:pt x="18288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987552"/>
                  </a:lnTo>
                  <a:lnTo>
                    <a:pt x="18288" y="987552"/>
                  </a:lnTo>
                  <a:lnTo>
                    <a:pt x="18288" y="18288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793571" y="8668074"/>
              <a:ext cx="1905" cy="988060"/>
            </a:xfrm>
            <a:custGeom>
              <a:avLst/>
              <a:gdLst/>
              <a:ahLst/>
              <a:cxnLst/>
              <a:rect l="l" t="t" r="r" b="b"/>
              <a:pathLst>
                <a:path w="1904" h="988059">
                  <a:moveTo>
                    <a:pt x="1524" y="0"/>
                  </a:moveTo>
                  <a:lnTo>
                    <a:pt x="0" y="0"/>
                  </a:lnTo>
                  <a:lnTo>
                    <a:pt x="0" y="969264"/>
                  </a:lnTo>
                  <a:lnTo>
                    <a:pt x="0" y="987552"/>
                  </a:lnTo>
                  <a:lnTo>
                    <a:pt x="1524" y="987552"/>
                  </a:lnTo>
                  <a:lnTo>
                    <a:pt x="1524" y="969264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776807" y="9637338"/>
              <a:ext cx="18415" cy="755015"/>
            </a:xfrm>
            <a:custGeom>
              <a:avLst/>
              <a:gdLst/>
              <a:ahLst/>
              <a:cxnLst/>
              <a:rect l="l" t="t" r="r" b="b"/>
              <a:pathLst>
                <a:path w="18415" h="755015">
                  <a:moveTo>
                    <a:pt x="18288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754684"/>
                  </a:lnTo>
                  <a:lnTo>
                    <a:pt x="18288" y="754684"/>
                  </a:lnTo>
                  <a:lnTo>
                    <a:pt x="18288" y="18288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793571" y="9655626"/>
              <a:ext cx="1905" cy="755015"/>
            </a:xfrm>
            <a:custGeom>
              <a:avLst/>
              <a:gdLst/>
              <a:ahLst/>
              <a:cxnLst/>
              <a:rect l="l" t="t" r="r" b="b"/>
              <a:pathLst>
                <a:path w="1904" h="755015">
                  <a:moveTo>
                    <a:pt x="1524" y="736473"/>
                  </a:moveTo>
                  <a:lnTo>
                    <a:pt x="0" y="736473"/>
                  </a:lnTo>
                  <a:lnTo>
                    <a:pt x="0" y="754761"/>
                  </a:lnTo>
                  <a:lnTo>
                    <a:pt x="1524" y="754761"/>
                  </a:lnTo>
                  <a:lnTo>
                    <a:pt x="1524" y="736473"/>
                  </a:lnTo>
                  <a:close/>
                </a:path>
                <a:path w="1904" h="755015">
                  <a:moveTo>
                    <a:pt x="1524" y="0"/>
                  </a:moveTo>
                  <a:lnTo>
                    <a:pt x="0" y="0"/>
                  </a:lnTo>
                  <a:lnTo>
                    <a:pt x="0" y="736396"/>
                  </a:lnTo>
                  <a:lnTo>
                    <a:pt x="1524" y="736396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776807" y="10392099"/>
              <a:ext cx="18415" cy="1167765"/>
            </a:xfrm>
            <a:custGeom>
              <a:avLst/>
              <a:gdLst/>
              <a:ahLst/>
              <a:cxnLst/>
              <a:rect l="l" t="t" r="r" b="b"/>
              <a:pathLst>
                <a:path w="18415" h="1167765">
                  <a:moveTo>
                    <a:pt x="18288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1167384"/>
                  </a:lnTo>
                  <a:lnTo>
                    <a:pt x="18288" y="1167384"/>
                  </a:lnTo>
                  <a:lnTo>
                    <a:pt x="18288" y="18288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793571" y="10410387"/>
              <a:ext cx="1905" cy="1167765"/>
            </a:xfrm>
            <a:custGeom>
              <a:avLst/>
              <a:gdLst/>
              <a:ahLst/>
              <a:cxnLst/>
              <a:rect l="l" t="t" r="r" b="b"/>
              <a:pathLst>
                <a:path w="1904" h="1167765">
                  <a:moveTo>
                    <a:pt x="1524" y="0"/>
                  </a:moveTo>
                  <a:lnTo>
                    <a:pt x="0" y="0"/>
                  </a:lnTo>
                  <a:lnTo>
                    <a:pt x="0" y="1149096"/>
                  </a:lnTo>
                  <a:lnTo>
                    <a:pt x="0" y="1167384"/>
                  </a:lnTo>
                  <a:lnTo>
                    <a:pt x="1524" y="1167384"/>
                  </a:lnTo>
                  <a:lnTo>
                    <a:pt x="1524" y="1149096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776807" y="11559483"/>
              <a:ext cx="19050" cy="715645"/>
            </a:xfrm>
            <a:custGeom>
              <a:avLst/>
              <a:gdLst/>
              <a:ahLst/>
              <a:cxnLst/>
              <a:rect l="l" t="t" r="r" b="b"/>
              <a:pathLst>
                <a:path w="19050" h="715645">
                  <a:moveTo>
                    <a:pt x="18580" y="18288"/>
                  </a:moveTo>
                  <a:lnTo>
                    <a:pt x="18288" y="18288"/>
                  </a:lnTo>
                  <a:lnTo>
                    <a:pt x="18288" y="0"/>
                  </a:lnTo>
                  <a:lnTo>
                    <a:pt x="0" y="0"/>
                  </a:lnTo>
                  <a:lnTo>
                    <a:pt x="0" y="18288"/>
                  </a:lnTo>
                  <a:lnTo>
                    <a:pt x="292" y="18288"/>
                  </a:lnTo>
                  <a:lnTo>
                    <a:pt x="292" y="715060"/>
                  </a:lnTo>
                  <a:lnTo>
                    <a:pt x="18580" y="715060"/>
                  </a:lnTo>
                  <a:lnTo>
                    <a:pt x="18580" y="18288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7775575" y="11577768"/>
              <a:ext cx="1905" cy="697230"/>
            </a:xfrm>
            <a:custGeom>
              <a:avLst/>
              <a:gdLst/>
              <a:ahLst/>
              <a:cxnLst/>
              <a:rect l="l" t="t" r="r" b="b"/>
              <a:pathLst>
                <a:path w="1904" h="697229">
                  <a:moveTo>
                    <a:pt x="1526" y="0"/>
                  </a:moveTo>
                  <a:lnTo>
                    <a:pt x="0" y="0"/>
                  </a:lnTo>
                  <a:lnTo>
                    <a:pt x="0" y="696772"/>
                  </a:lnTo>
                  <a:lnTo>
                    <a:pt x="1526" y="696772"/>
                  </a:lnTo>
                  <a:lnTo>
                    <a:pt x="1526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370191" y="3026861"/>
              <a:ext cx="425450" cy="9257030"/>
            </a:xfrm>
            <a:custGeom>
              <a:avLst/>
              <a:gdLst/>
              <a:ahLst/>
              <a:cxnLst/>
              <a:rect l="l" t="t" r="r" b="b"/>
              <a:pathLst>
                <a:path w="425450" h="9257030">
                  <a:moveTo>
                    <a:pt x="405384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405384" y="9144"/>
                  </a:lnTo>
                  <a:lnTo>
                    <a:pt x="405384" y="0"/>
                  </a:lnTo>
                  <a:close/>
                </a:path>
                <a:path w="425450" h="9257030">
                  <a:moveTo>
                    <a:pt x="425196" y="9247632"/>
                  </a:moveTo>
                  <a:lnTo>
                    <a:pt x="406908" y="9247632"/>
                  </a:lnTo>
                  <a:lnTo>
                    <a:pt x="405384" y="9247632"/>
                  </a:lnTo>
                  <a:lnTo>
                    <a:pt x="0" y="9247632"/>
                  </a:lnTo>
                  <a:lnTo>
                    <a:pt x="0" y="9256776"/>
                  </a:lnTo>
                  <a:lnTo>
                    <a:pt x="405384" y="9256776"/>
                  </a:lnTo>
                  <a:lnTo>
                    <a:pt x="406908" y="9256776"/>
                  </a:lnTo>
                  <a:lnTo>
                    <a:pt x="425196" y="9256776"/>
                  </a:lnTo>
                  <a:lnTo>
                    <a:pt x="425196" y="9247632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7237259" y="3085787"/>
            <a:ext cx="147955" cy="12827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25">
                <a:latin typeface="Trebuchet MS"/>
                <a:cs typeface="Trebuchet MS"/>
              </a:rPr>
              <a:t>01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830351" y="3571942"/>
            <a:ext cx="861694" cy="749300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-10" b="1">
                <a:solidFill>
                  <a:srgbClr val="FFFFFF"/>
                </a:solidFill>
                <a:latin typeface="Arial"/>
                <a:cs typeface="Arial"/>
              </a:rPr>
              <a:t>THEMATIC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r>
              <a:rPr dirty="0" sz="800" spc="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0" b="1">
                <a:solidFill>
                  <a:srgbClr val="FFFFFF"/>
                </a:solidFill>
                <a:latin typeface="Arial"/>
                <a:cs typeface="Arial"/>
              </a:rPr>
              <a:t>AREA</a:t>
            </a:r>
            <a:endParaRPr sz="800">
              <a:latin typeface="Arial"/>
              <a:cs typeface="Arial"/>
            </a:endParaRPr>
          </a:p>
          <a:p>
            <a:pPr marL="44450" marR="106680">
              <a:lnSpc>
                <a:spcPct val="111200"/>
              </a:lnSpc>
              <a:spcBef>
                <a:spcPts val="265"/>
              </a:spcBef>
            </a:pPr>
            <a:r>
              <a:rPr dirty="0" sz="800" spc="-10">
                <a:latin typeface="Trebuchet MS"/>
                <a:cs typeface="Trebuchet MS"/>
              </a:rPr>
              <a:t>School </a:t>
            </a:r>
            <a:r>
              <a:rPr dirty="0" sz="800" spc="-35">
                <a:latin typeface="Trebuchet MS"/>
                <a:cs typeface="Trebuchet MS"/>
              </a:rPr>
              <a:t>Infrastructure </a:t>
            </a:r>
            <a:r>
              <a:rPr dirty="0" sz="800" spc="-40">
                <a:latin typeface="Trebuchet MS"/>
                <a:cs typeface="Trebuchet MS"/>
              </a:rPr>
              <a:t>Expansion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and</a:t>
            </a:r>
            <a:r>
              <a:rPr dirty="0" sz="800" spc="-10">
                <a:latin typeface="Trebuchet MS"/>
                <a:cs typeface="Trebuchet MS"/>
              </a:rPr>
              <a:t> Development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101621" y="4507930"/>
            <a:ext cx="283845" cy="210502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25">
                <a:latin typeface="Trebuchet MS"/>
                <a:cs typeface="Trebuchet MS"/>
              </a:rPr>
              <a:t>Construction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20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75">
                <a:latin typeface="Trebuchet MS"/>
                <a:cs typeface="Trebuchet MS"/>
              </a:rPr>
              <a:t>staff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house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(Single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Bed-</a:t>
            </a:r>
            <a:r>
              <a:rPr dirty="0" sz="800" spc="-10">
                <a:latin typeface="Trebuchet MS"/>
                <a:cs typeface="Trebuchet MS"/>
              </a:rPr>
              <a:t>rooms)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 spc="-40">
                <a:latin typeface="Trebuchet MS"/>
                <a:cs typeface="Trebuchet MS"/>
              </a:rPr>
              <a:t>(35sq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meters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@Kshs. </a:t>
            </a:r>
            <a:r>
              <a:rPr dirty="0" sz="800" spc="-45">
                <a:latin typeface="Trebuchet MS"/>
                <a:cs typeface="Trebuchet MS"/>
              </a:rPr>
              <a:t>45,000)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each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101621" y="6762308"/>
            <a:ext cx="590550" cy="1358900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-10" b="1">
                <a:solidFill>
                  <a:srgbClr val="FFFFFF"/>
                </a:solidFill>
                <a:latin typeface="Arial"/>
                <a:cs typeface="Arial"/>
              </a:rPr>
              <a:t>RESPONSIBLE</a:t>
            </a:r>
            <a:r>
              <a:rPr dirty="0" sz="800" spc="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dirty="0" sz="8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50" b="1">
                <a:solidFill>
                  <a:srgbClr val="FFFFFF"/>
                </a:solidFill>
                <a:latin typeface="Arial"/>
                <a:cs typeface="Arial"/>
              </a:rPr>
              <a:t>/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50" b="1">
                <a:solidFill>
                  <a:srgbClr val="FFFFFF"/>
                </a:solidFill>
                <a:latin typeface="Arial"/>
                <a:cs typeface="Arial"/>
              </a:rPr>
              <a:t>INSTITUTION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11300"/>
              </a:lnSpc>
              <a:spcBef>
                <a:spcPts val="260"/>
              </a:spcBef>
            </a:pPr>
            <a:r>
              <a:rPr dirty="0" sz="800" spc="-25">
                <a:latin typeface="Trebuchet MS"/>
                <a:cs typeface="Trebuchet MS"/>
              </a:rPr>
              <a:t>Board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Management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70">
                <a:latin typeface="Trebuchet MS"/>
                <a:cs typeface="Trebuchet MS"/>
              </a:rPr>
              <a:t>&amp;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Parents</a:t>
            </a:r>
            <a:r>
              <a:rPr dirty="0" sz="800" spc="-10">
                <a:latin typeface="Trebuchet MS"/>
                <a:cs typeface="Trebuchet MS"/>
              </a:rPr>
              <a:t> Association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7101621" y="8705664"/>
            <a:ext cx="283845" cy="71501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85">
                <a:latin typeface="Trebuchet MS"/>
                <a:cs typeface="Trebuchet MS"/>
              </a:rPr>
              <a:t>June</a:t>
            </a:r>
            <a:r>
              <a:rPr dirty="0" sz="800" spc="-4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2023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100">
                <a:latin typeface="Trebuchet MS"/>
                <a:cs typeface="Trebuchet MS"/>
              </a:rPr>
              <a:t>–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June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 spc="-20">
                <a:latin typeface="Trebuchet MS"/>
                <a:cs typeface="Trebuchet MS"/>
              </a:rPr>
              <a:t>2024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7237259" y="9693216"/>
            <a:ext cx="454659" cy="614045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-10" b="1">
                <a:solidFill>
                  <a:srgbClr val="FFFFFF"/>
                </a:solidFill>
                <a:latin typeface="Arial"/>
                <a:cs typeface="Arial"/>
              </a:rPr>
              <a:t>BUDGET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10" b="1">
                <a:solidFill>
                  <a:srgbClr val="FFFFFF"/>
                </a:solidFill>
                <a:latin typeface="Arial"/>
                <a:cs typeface="Arial"/>
              </a:rPr>
              <a:t>(KES)</a:t>
            </a:r>
            <a:endParaRPr sz="80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370"/>
              </a:spcBef>
            </a:pPr>
            <a:r>
              <a:rPr dirty="0" sz="800" spc="-50">
                <a:latin typeface="Trebuchet MS"/>
                <a:cs typeface="Trebuchet MS"/>
              </a:rPr>
              <a:t>31,500,000.00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7237259" y="11613833"/>
            <a:ext cx="147955" cy="22669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25">
                <a:latin typeface="Trebuchet MS"/>
                <a:cs typeface="Trebuchet MS"/>
              </a:rPr>
              <a:t>New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6277104" y="3027754"/>
            <a:ext cx="1093470" cy="9256395"/>
            <a:chOff x="6277104" y="3027754"/>
            <a:chExt cx="1093470" cy="9256395"/>
          </a:xfrm>
        </p:grpSpPr>
        <p:sp>
          <p:nvSpPr>
            <p:cNvPr id="35" name="object 35" descr=""/>
            <p:cNvSpPr/>
            <p:nvPr/>
          </p:nvSpPr>
          <p:spPr>
            <a:xfrm>
              <a:off x="7361047" y="3027763"/>
              <a:ext cx="9525" cy="9256395"/>
            </a:xfrm>
            <a:custGeom>
              <a:avLst/>
              <a:gdLst/>
              <a:ahLst/>
              <a:cxnLst/>
              <a:rect l="l" t="t" r="r" b="b"/>
              <a:pathLst>
                <a:path w="9525" h="9256395">
                  <a:moveTo>
                    <a:pt x="9144" y="7364336"/>
                  </a:moveTo>
                  <a:lnTo>
                    <a:pt x="0" y="7364336"/>
                  </a:lnTo>
                  <a:lnTo>
                    <a:pt x="0" y="7373480"/>
                  </a:lnTo>
                  <a:lnTo>
                    <a:pt x="0" y="8531720"/>
                  </a:lnTo>
                  <a:lnTo>
                    <a:pt x="0" y="8540864"/>
                  </a:lnTo>
                  <a:lnTo>
                    <a:pt x="0" y="9246730"/>
                  </a:lnTo>
                  <a:lnTo>
                    <a:pt x="0" y="9255874"/>
                  </a:lnTo>
                  <a:lnTo>
                    <a:pt x="9144" y="9255874"/>
                  </a:lnTo>
                  <a:lnTo>
                    <a:pt x="9144" y="7373480"/>
                  </a:lnTo>
                  <a:lnTo>
                    <a:pt x="9144" y="7364336"/>
                  </a:lnTo>
                  <a:close/>
                </a:path>
                <a:path w="9525" h="9256395">
                  <a:moveTo>
                    <a:pt x="9144" y="3680193"/>
                  </a:moveTo>
                  <a:lnTo>
                    <a:pt x="0" y="3680193"/>
                  </a:lnTo>
                  <a:lnTo>
                    <a:pt x="0" y="3689337"/>
                  </a:lnTo>
                  <a:lnTo>
                    <a:pt x="0" y="5622023"/>
                  </a:lnTo>
                  <a:lnTo>
                    <a:pt x="0" y="7364260"/>
                  </a:lnTo>
                  <a:lnTo>
                    <a:pt x="9144" y="7364260"/>
                  </a:lnTo>
                  <a:lnTo>
                    <a:pt x="9144" y="3689337"/>
                  </a:lnTo>
                  <a:lnTo>
                    <a:pt x="9144" y="3680193"/>
                  </a:lnTo>
                  <a:close/>
                </a:path>
                <a:path w="9525" h="9256395">
                  <a:moveTo>
                    <a:pt x="9144" y="0"/>
                  </a:moveTo>
                  <a:lnTo>
                    <a:pt x="0" y="0"/>
                  </a:lnTo>
                  <a:lnTo>
                    <a:pt x="0" y="488302"/>
                  </a:lnTo>
                  <a:lnTo>
                    <a:pt x="0" y="497446"/>
                  </a:lnTo>
                  <a:lnTo>
                    <a:pt x="0" y="3680066"/>
                  </a:lnTo>
                  <a:lnTo>
                    <a:pt x="9144" y="3680066"/>
                  </a:lnTo>
                  <a:lnTo>
                    <a:pt x="9144" y="488302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6277102" y="12274493"/>
              <a:ext cx="1083945" cy="9525"/>
            </a:xfrm>
            <a:custGeom>
              <a:avLst/>
              <a:gdLst/>
              <a:ahLst/>
              <a:cxnLst/>
              <a:rect l="l" t="t" r="r" b="b"/>
              <a:pathLst>
                <a:path w="1083945" h="9525">
                  <a:moveTo>
                    <a:pt x="541324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541324" y="9144"/>
                  </a:lnTo>
                  <a:lnTo>
                    <a:pt x="541324" y="0"/>
                  </a:lnTo>
                  <a:close/>
                </a:path>
                <a:path w="1083945" h="9525">
                  <a:moveTo>
                    <a:pt x="1083945" y="0"/>
                  </a:moveTo>
                  <a:lnTo>
                    <a:pt x="541401" y="0"/>
                  </a:lnTo>
                  <a:lnTo>
                    <a:pt x="541401" y="9144"/>
                  </a:lnTo>
                  <a:lnTo>
                    <a:pt x="1083945" y="9144"/>
                  </a:lnTo>
                  <a:lnTo>
                    <a:pt x="1083945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6424584" y="4507930"/>
            <a:ext cx="417830" cy="213296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25">
                <a:latin typeface="Trebuchet MS"/>
                <a:cs typeface="Trebuchet MS"/>
              </a:rPr>
              <a:t>Construction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additional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8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rooms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science</a:t>
            </a:r>
            <a:endParaRPr sz="800">
              <a:latin typeface="Trebuchet MS"/>
              <a:cs typeface="Trebuchet MS"/>
            </a:endParaRPr>
          </a:p>
          <a:p>
            <a:pPr marL="12700" marR="5080">
              <a:lnSpc>
                <a:spcPct val="110000"/>
              </a:lnSpc>
              <a:spcBef>
                <a:spcPts val="15"/>
              </a:spcBef>
            </a:pPr>
            <a:r>
              <a:rPr dirty="0" sz="800" spc="-40">
                <a:latin typeface="Trebuchet MS"/>
                <a:cs typeface="Trebuchet MS"/>
              </a:rPr>
              <a:t>laboratories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(2</a:t>
            </a:r>
            <a:r>
              <a:rPr dirty="0" sz="800">
                <a:latin typeface="Trebuchet MS"/>
                <a:cs typeface="Trebuchet MS"/>
              </a:rPr>
              <a:t> rooms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per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science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subject)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(37.4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sq </a:t>
            </a:r>
            <a:r>
              <a:rPr dirty="0" sz="800" spc="-40">
                <a:latin typeface="Trebuchet MS"/>
                <a:cs typeface="Trebuchet MS"/>
              </a:rPr>
              <a:t>meters</a:t>
            </a:r>
            <a:r>
              <a:rPr dirty="0" sz="800" spc="-3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by</a:t>
            </a:r>
            <a:r>
              <a:rPr dirty="0" sz="800" spc="-3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8</a:t>
            </a:r>
            <a:r>
              <a:rPr dirty="0" sz="800" spc="-3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rooms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 spc="195">
                <a:latin typeface="Trebuchet MS"/>
                <a:cs typeface="Trebuchet MS"/>
              </a:rPr>
              <a:t>@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Kshs.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52,000)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6424584" y="6762308"/>
            <a:ext cx="417830" cy="167957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25">
                <a:latin typeface="Trebuchet MS"/>
                <a:cs typeface="Trebuchet MS"/>
              </a:rPr>
              <a:t>Board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Management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70">
                <a:latin typeface="Trebuchet MS"/>
                <a:cs typeface="Trebuchet MS"/>
              </a:rPr>
              <a:t>&amp;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Ministry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of</a:t>
            </a:r>
            <a:endParaRPr sz="800">
              <a:latin typeface="Trebuchet MS"/>
              <a:cs typeface="Trebuchet MS"/>
            </a:endParaRPr>
          </a:p>
          <a:p>
            <a:pPr marL="12700" marR="5080">
              <a:lnSpc>
                <a:spcPct val="110000"/>
              </a:lnSpc>
              <a:spcBef>
                <a:spcPts val="15"/>
              </a:spcBef>
            </a:pPr>
            <a:r>
              <a:rPr dirty="0" sz="800" spc="-45">
                <a:latin typeface="Trebuchet MS"/>
                <a:cs typeface="Trebuchet MS"/>
              </a:rPr>
              <a:t>Education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through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School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Infrastructure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Development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Grants-</a:t>
            </a:r>
            <a:r>
              <a:rPr dirty="0" sz="800" spc="-50">
                <a:latin typeface="Trebuchet MS"/>
                <a:cs typeface="Trebuchet MS"/>
              </a:rPr>
              <a:t>in-</a:t>
            </a:r>
            <a:r>
              <a:rPr dirty="0" sz="800">
                <a:latin typeface="Trebuchet MS"/>
                <a:cs typeface="Trebuchet MS"/>
              </a:rPr>
              <a:t>Aid</a:t>
            </a:r>
            <a:r>
              <a:rPr dirty="0" sz="800" spc="4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Programs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6558699" y="8705664"/>
            <a:ext cx="283845" cy="71501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85">
                <a:latin typeface="Trebuchet MS"/>
                <a:cs typeface="Trebuchet MS"/>
              </a:rPr>
              <a:t>June</a:t>
            </a:r>
            <a:r>
              <a:rPr dirty="0" sz="800" spc="-4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2023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100">
                <a:latin typeface="Trebuchet MS"/>
                <a:cs typeface="Trebuchet MS"/>
              </a:rPr>
              <a:t>–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June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 spc="-20">
                <a:latin typeface="Trebuchet MS"/>
                <a:cs typeface="Trebuchet MS"/>
              </a:rPr>
              <a:t>2025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6694332" y="9706932"/>
            <a:ext cx="147955" cy="60007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50">
                <a:latin typeface="Trebuchet MS"/>
                <a:cs typeface="Trebuchet MS"/>
              </a:rPr>
              <a:t>15,558,400.00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6694332" y="11613833"/>
            <a:ext cx="147955" cy="22669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25">
                <a:latin typeface="Trebuchet MS"/>
                <a:cs typeface="Trebuchet MS"/>
              </a:rPr>
              <a:t>New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6017676" y="8705664"/>
            <a:ext cx="283845" cy="71501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85">
                <a:latin typeface="Trebuchet MS"/>
                <a:cs typeface="Trebuchet MS"/>
              </a:rPr>
              <a:t>June</a:t>
            </a:r>
            <a:r>
              <a:rPr dirty="0" sz="800" spc="-4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2023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100">
                <a:latin typeface="Trebuchet MS"/>
                <a:cs typeface="Trebuchet MS"/>
              </a:rPr>
              <a:t>–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June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 spc="-20">
                <a:latin typeface="Trebuchet MS"/>
                <a:cs typeface="Trebuchet MS"/>
              </a:rPr>
              <a:t>2025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6153313" y="9706932"/>
            <a:ext cx="147955" cy="55054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5">
                <a:latin typeface="Trebuchet MS"/>
                <a:cs typeface="Trebuchet MS"/>
              </a:rPr>
              <a:t>5,000,000.00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5882043" y="10447973"/>
            <a:ext cx="1503680" cy="100203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50">
                <a:latin typeface="Trebuchet MS"/>
                <a:cs typeface="Trebuchet MS"/>
              </a:rPr>
              <a:t>Savings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from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Fees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paid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 spc="-55">
                <a:latin typeface="Trebuchet MS"/>
                <a:cs typeface="Trebuchet MS"/>
              </a:rPr>
              <a:t>by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Parents</a:t>
            </a:r>
            <a:endParaRPr sz="800">
              <a:latin typeface="Trebuchet MS"/>
              <a:cs typeface="Trebuchet MS"/>
            </a:endParaRPr>
          </a:p>
          <a:p>
            <a:pPr marL="12700" marR="262890">
              <a:lnSpc>
                <a:spcPct val="111200"/>
              </a:lnSpc>
            </a:pPr>
            <a:r>
              <a:rPr dirty="0" sz="800">
                <a:latin typeface="Trebuchet MS"/>
                <a:cs typeface="Trebuchet MS"/>
              </a:rPr>
              <a:t>PA</a:t>
            </a:r>
            <a:r>
              <a:rPr dirty="0" sz="800" spc="-6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Contributions </a:t>
            </a:r>
            <a:r>
              <a:rPr dirty="0" sz="800">
                <a:latin typeface="Trebuchet MS"/>
                <a:cs typeface="Trebuchet MS"/>
              </a:rPr>
              <a:t>Other</a:t>
            </a:r>
            <a:r>
              <a:rPr dirty="0" sz="800" spc="-4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Savings</a:t>
            </a:r>
            <a:endParaRPr sz="800">
              <a:latin typeface="Trebuchet MS"/>
              <a:cs typeface="Trebuchet MS"/>
            </a:endParaRPr>
          </a:p>
          <a:p>
            <a:pPr marL="12700" marR="5080">
              <a:lnSpc>
                <a:spcPct val="110900"/>
              </a:lnSpc>
              <a:spcBef>
                <a:spcPts val="5"/>
              </a:spcBef>
            </a:pPr>
            <a:r>
              <a:rPr dirty="0" sz="800" spc="-35">
                <a:latin typeface="Trebuchet MS"/>
                <a:cs typeface="Trebuchet MS"/>
              </a:rPr>
              <a:t>National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Government’s Grants-</a:t>
            </a:r>
            <a:r>
              <a:rPr dirty="0" sz="800" spc="-55">
                <a:latin typeface="Trebuchet MS"/>
                <a:cs typeface="Trebuchet MS"/>
              </a:rPr>
              <a:t>in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Aid;</a:t>
            </a:r>
            <a:r>
              <a:rPr dirty="0" sz="800" spc="-7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Kabondo </a:t>
            </a:r>
            <a:r>
              <a:rPr dirty="0" sz="800" spc="-40">
                <a:latin typeface="Trebuchet MS"/>
                <a:cs typeface="Trebuchet MS"/>
              </a:rPr>
              <a:t>Kasipul</a:t>
            </a:r>
            <a:r>
              <a:rPr dirty="0" sz="800" spc="11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NG-CDF</a:t>
            </a:r>
            <a:r>
              <a:rPr dirty="0" sz="800" spc="13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and </a:t>
            </a:r>
            <a:r>
              <a:rPr dirty="0" sz="800" spc="-50">
                <a:latin typeface="Trebuchet MS"/>
                <a:cs typeface="Trebuchet MS"/>
              </a:rPr>
              <a:t>Parents </a:t>
            </a:r>
            <a:r>
              <a:rPr dirty="0" sz="800" spc="-10">
                <a:latin typeface="Trebuchet MS"/>
                <a:cs typeface="Trebuchet MS"/>
              </a:rPr>
              <a:t>Association </a:t>
            </a:r>
            <a:r>
              <a:rPr dirty="0" sz="800" spc="35">
                <a:latin typeface="Trebuchet MS"/>
                <a:cs typeface="Trebuchet MS"/>
              </a:rPr>
              <a:t>BOM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 spc="-25">
                <a:latin typeface="Trebuchet MS"/>
                <a:cs typeface="Trebuchet MS"/>
              </a:rPr>
              <a:t>PA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35">
                <a:latin typeface="Trebuchet MS"/>
                <a:cs typeface="Trebuchet MS"/>
              </a:rPr>
              <a:t>Alumni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Association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6153313" y="11613833"/>
            <a:ext cx="147955" cy="37592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10">
                <a:latin typeface="Trebuchet MS"/>
                <a:cs typeface="Trebuchet MS"/>
              </a:rPr>
              <a:t>Ongoing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46" name="object 46" descr=""/>
          <p:cNvGrpSpPr/>
          <p:nvPr/>
        </p:nvGrpSpPr>
        <p:grpSpPr>
          <a:xfrm>
            <a:off x="2554912" y="3026858"/>
            <a:ext cx="4815840" cy="9257030"/>
            <a:chOff x="2554912" y="3026858"/>
            <a:chExt cx="4815840" cy="9257030"/>
          </a:xfrm>
        </p:grpSpPr>
        <p:sp>
          <p:nvSpPr>
            <p:cNvPr id="47" name="object 47" descr=""/>
            <p:cNvSpPr/>
            <p:nvPr/>
          </p:nvSpPr>
          <p:spPr>
            <a:xfrm>
              <a:off x="2752979" y="12274493"/>
              <a:ext cx="3524250" cy="9525"/>
            </a:xfrm>
            <a:custGeom>
              <a:avLst/>
              <a:gdLst/>
              <a:ahLst/>
              <a:cxnLst/>
              <a:rect l="l" t="t" r="r" b="b"/>
              <a:pathLst>
                <a:path w="3524250" h="9525">
                  <a:moveTo>
                    <a:pt x="1083868" y="0"/>
                  </a:moveTo>
                  <a:lnTo>
                    <a:pt x="406908" y="0"/>
                  </a:lnTo>
                  <a:lnTo>
                    <a:pt x="0" y="0"/>
                  </a:lnTo>
                  <a:lnTo>
                    <a:pt x="0" y="9144"/>
                  </a:lnTo>
                  <a:lnTo>
                    <a:pt x="406908" y="9144"/>
                  </a:lnTo>
                  <a:lnTo>
                    <a:pt x="1083868" y="9144"/>
                  </a:lnTo>
                  <a:lnTo>
                    <a:pt x="1083868" y="0"/>
                  </a:lnTo>
                  <a:close/>
                </a:path>
                <a:path w="3524250" h="9525">
                  <a:moveTo>
                    <a:pt x="3524123" y="0"/>
                  </a:moveTo>
                  <a:lnTo>
                    <a:pt x="3524123" y="0"/>
                  </a:lnTo>
                  <a:lnTo>
                    <a:pt x="1083945" y="0"/>
                  </a:lnTo>
                  <a:lnTo>
                    <a:pt x="1083945" y="9144"/>
                  </a:lnTo>
                  <a:lnTo>
                    <a:pt x="3524123" y="9144"/>
                  </a:lnTo>
                  <a:lnTo>
                    <a:pt x="3524123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7361049" y="303600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9144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9144" y="9144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2554909" y="3026861"/>
              <a:ext cx="4806315" cy="9257030"/>
            </a:xfrm>
            <a:custGeom>
              <a:avLst/>
              <a:gdLst/>
              <a:ahLst/>
              <a:cxnLst/>
              <a:rect l="l" t="t" r="r" b="b"/>
              <a:pathLst>
                <a:path w="4806315" h="9257030">
                  <a:moveTo>
                    <a:pt x="1281938" y="1524"/>
                  </a:moveTo>
                  <a:lnTo>
                    <a:pt x="604977" y="1524"/>
                  </a:lnTo>
                  <a:lnTo>
                    <a:pt x="198120" y="1524"/>
                  </a:lnTo>
                  <a:lnTo>
                    <a:pt x="18288" y="1524"/>
                  </a:lnTo>
                  <a:lnTo>
                    <a:pt x="18288" y="0"/>
                  </a:lnTo>
                  <a:lnTo>
                    <a:pt x="0" y="0"/>
                  </a:lnTo>
                  <a:lnTo>
                    <a:pt x="0" y="5613781"/>
                  </a:lnTo>
                  <a:lnTo>
                    <a:pt x="0" y="5622925"/>
                  </a:lnTo>
                  <a:lnTo>
                    <a:pt x="0" y="9256776"/>
                  </a:lnTo>
                  <a:lnTo>
                    <a:pt x="18288" y="9256776"/>
                  </a:lnTo>
                  <a:lnTo>
                    <a:pt x="198120" y="9256776"/>
                  </a:lnTo>
                  <a:lnTo>
                    <a:pt x="198120" y="9247632"/>
                  </a:lnTo>
                  <a:lnTo>
                    <a:pt x="18288" y="9247632"/>
                  </a:lnTo>
                  <a:lnTo>
                    <a:pt x="18288" y="8541766"/>
                  </a:lnTo>
                  <a:lnTo>
                    <a:pt x="18288" y="10668"/>
                  </a:lnTo>
                  <a:lnTo>
                    <a:pt x="198069" y="10668"/>
                  </a:lnTo>
                  <a:lnTo>
                    <a:pt x="604977" y="10668"/>
                  </a:lnTo>
                  <a:lnTo>
                    <a:pt x="1281938" y="10668"/>
                  </a:lnTo>
                  <a:lnTo>
                    <a:pt x="1281938" y="1524"/>
                  </a:lnTo>
                  <a:close/>
                </a:path>
                <a:path w="4806315" h="9257030">
                  <a:moveTo>
                    <a:pt x="4263517" y="1524"/>
                  </a:moveTo>
                  <a:lnTo>
                    <a:pt x="4263517" y="1524"/>
                  </a:lnTo>
                  <a:lnTo>
                    <a:pt x="1282014" y="1524"/>
                  </a:lnTo>
                  <a:lnTo>
                    <a:pt x="1282014" y="10668"/>
                  </a:lnTo>
                  <a:lnTo>
                    <a:pt x="4263517" y="10668"/>
                  </a:lnTo>
                  <a:lnTo>
                    <a:pt x="4263517" y="1524"/>
                  </a:lnTo>
                  <a:close/>
                </a:path>
                <a:path w="4806315" h="9257030">
                  <a:moveTo>
                    <a:pt x="4806137" y="1524"/>
                  </a:moveTo>
                  <a:lnTo>
                    <a:pt x="4263593" y="1524"/>
                  </a:lnTo>
                  <a:lnTo>
                    <a:pt x="4263593" y="10668"/>
                  </a:lnTo>
                  <a:lnTo>
                    <a:pt x="4806137" y="10668"/>
                  </a:lnTo>
                  <a:lnTo>
                    <a:pt x="4806137" y="1524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 descr=""/>
          <p:cNvSpPr txBox="1"/>
          <p:nvPr/>
        </p:nvSpPr>
        <p:spPr>
          <a:xfrm>
            <a:off x="5339498" y="6762308"/>
            <a:ext cx="962025" cy="135890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35">
                <a:latin typeface="Trebuchet MS"/>
                <a:cs typeface="Trebuchet MS"/>
              </a:rPr>
              <a:t>BOM</a:t>
            </a:r>
            <a:endParaRPr sz="800">
              <a:latin typeface="Trebuchet MS"/>
              <a:cs typeface="Trebuchet MS"/>
            </a:endParaRPr>
          </a:p>
          <a:p>
            <a:pPr marL="12700" marR="35560">
              <a:lnSpc>
                <a:spcPct val="111200"/>
              </a:lnSpc>
            </a:pPr>
            <a:r>
              <a:rPr dirty="0" sz="800" spc="-20">
                <a:latin typeface="Trebuchet MS"/>
                <a:cs typeface="Trebuchet MS"/>
              </a:rPr>
              <a:t>Computer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for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Schools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Program </a:t>
            </a:r>
            <a:r>
              <a:rPr dirty="0" sz="800" spc="-25">
                <a:latin typeface="Trebuchet MS"/>
                <a:cs typeface="Trebuchet MS"/>
              </a:rPr>
              <a:t>Computer</a:t>
            </a:r>
            <a:r>
              <a:rPr dirty="0" sz="800" spc="-9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Aid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International </a:t>
            </a:r>
            <a:r>
              <a:rPr dirty="0" sz="800" spc="-25">
                <a:latin typeface="Trebuchet MS"/>
                <a:cs typeface="Trebuchet MS"/>
              </a:rPr>
              <a:t>MoE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 spc="-20">
                <a:latin typeface="Trebuchet MS"/>
                <a:cs typeface="Trebuchet MS"/>
              </a:rPr>
              <a:t>Google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Inc.</a:t>
            </a:r>
            <a:endParaRPr sz="800">
              <a:latin typeface="Trebuchet MS"/>
              <a:cs typeface="Trebuchet MS"/>
            </a:endParaRPr>
          </a:p>
          <a:p>
            <a:pPr marL="12700" marR="5080">
              <a:lnSpc>
                <a:spcPct val="111300"/>
              </a:lnSpc>
            </a:pPr>
            <a:r>
              <a:rPr dirty="0" sz="800" spc="-25">
                <a:latin typeface="Trebuchet MS"/>
                <a:cs typeface="Trebuchet MS"/>
              </a:rPr>
              <a:t>Board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Management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70">
                <a:latin typeface="Trebuchet MS"/>
                <a:cs typeface="Trebuchet MS"/>
              </a:rPr>
              <a:t>&amp;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Parents</a:t>
            </a:r>
            <a:r>
              <a:rPr dirty="0" sz="800" spc="-10">
                <a:latin typeface="Trebuchet MS"/>
                <a:cs typeface="Trebuchet MS"/>
              </a:rPr>
              <a:t> Association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7" name="object 8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88" name="object 8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39</a:t>
            </a:r>
            <a:r>
              <a:rPr dirty="0"/>
              <a:t> | </a:t>
            </a:r>
            <a:r>
              <a:rPr dirty="0" spc="-30">
                <a:solidFill>
                  <a:srgbClr val="FFFFFF"/>
                </a:solidFill>
              </a:rPr>
              <a:t>Page</a:t>
            </a:r>
          </a:p>
        </p:txBody>
      </p:sp>
      <p:sp>
        <p:nvSpPr>
          <p:cNvPr id="51" name="object 51" descr=""/>
          <p:cNvSpPr txBox="1"/>
          <p:nvPr/>
        </p:nvSpPr>
        <p:spPr>
          <a:xfrm>
            <a:off x="5475135" y="8705664"/>
            <a:ext cx="147955" cy="43180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85">
                <a:latin typeface="Trebuchet MS"/>
                <a:cs typeface="Trebuchet MS"/>
              </a:rPr>
              <a:t>June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2024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5475135" y="9706932"/>
            <a:ext cx="147955" cy="60007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50">
                <a:latin typeface="Trebuchet MS"/>
                <a:cs typeface="Trebuchet MS"/>
              </a:rPr>
              <a:t>10,959,952.18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5339498" y="10447973"/>
            <a:ext cx="283845" cy="102425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25">
                <a:latin typeface="Trebuchet MS"/>
                <a:cs typeface="Trebuchet MS"/>
              </a:rPr>
              <a:t>Board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Management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&amp;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 spc="-50">
                <a:latin typeface="Trebuchet MS"/>
                <a:cs typeface="Trebuchet MS"/>
              </a:rPr>
              <a:t>Parents </a:t>
            </a:r>
            <a:r>
              <a:rPr dirty="0" sz="800" spc="-10">
                <a:latin typeface="Trebuchet MS"/>
                <a:cs typeface="Trebuchet MS"/>
              </a:rPr>
              <a:t>Association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5475135" y="11613833"/>
            <a:ext cx="147955" cy="22606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25">
                <a:latin typeface="Trebuchet MS"/>
                <a:cs typeface="Trebuchet MS"/>
              </a:rPr>
              <a:t>New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5068227" y="8705664"/>
            <a:ext cx="147955" cy="47244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5">
                <a:latin typeface="Trebuchet MS"/>
                <a:cs typeface="Trebuchet MS"/>
              </a:rPr>
              <a:t>September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5068227" y="9233837"/>
            <a:ext cx="147955" cy="22860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20">
                <a:latin typeface="Trebuchet MS"/>
                <a:cs typeface="Trebuchet MS"/>
              </a:rPr>
              <a:t>2023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5068227" y="9519480"/>
            <a:ext cx="147955" cy="7683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50">
                <a:latin typeface="Trebuchet MS"/>
                <a:cs typeface="Trebuchet MS"/>
              </a:rPr>
              <a:t>–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4933860" y="8705664"/>
            <a:ext cx="147955" cy="70421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50">
                <a:latin typeface="Trebuchet MS"/>
                <a:cs typeface="Trebuchet MS"/>
              </a:rPr>
              <a:t>September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2024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5068227" y="9706932"/>
            <a:ext cx="147955" cy="60007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50">
                <a:latin typeface="Trebuchet MS"/>
                <a:cs typeface="Trebuchet MS"/>
              </a:rPr>
              <a:t>12,500,000.00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4933860" y="10447973"/>
            <a:ext cx="282575" cy="934719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35">
                <a:latin typeface="Trebuchet MS"/>
                <a:cs typeface="Trebuchet MS"/>
              </a:rPr>
              <a:t>National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Government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5">
                <a:latin typeface="Trebuchet MS"/>
                <a:cs typeface="Trebuchet MS"/>
              </a:rPr>
              <a:t>Grant-</a:t>
            </a:r>
            <a:r>
              <a:rPr dirty="0" sz="800" spc="-55">
                <a:latin typeface="Trebuchet MS"/>
                <a:cs typeface="Trebuchet MS"/>
              </a:rPr>
              <a:t>in-</a:t>
            </a:r>
            <a:r>
              <a:rPr dirty="0" sz="800" spc="-25">
                <a:latin typeface="Trebuchet MS"/>
                <a:cs typeface="Trebuchet MS"/>
              </a:rPr>
              <a:t>Aid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5068227" y="11613833"/>
            <a:ext cx="147955" cy="22606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25">
                <a:latin typeface="Trebuchet MS"/>
                <a:cs typeface="Trebuchet MS"/>
              </a:rPr>
              <a:t>New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4526951" y="4507930"/>
            <a:ext cx="1774825" cy="214249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10">
                <a:latin typeface="Trebuchet MS"/>
                <a:cs typeface="Trebuchet MS"/>
              </a:rPr>
              <a:t>No.</a:t>
            </a:r>
            <a:r>
              <a:rPr dirty="0" sz="800" spc="-8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Computers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70">
                <a:latin typeface="Trebuchet MS"/>
                <a:cs typeface="Trebuchet MS"/>
              </a:rPr>
              <a:t>available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to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aid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teaching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of</a:t>
            </a:r>
            <a:endParaRPr sz="800">
              <a:latin typeface="Trebuchet MS"/>
              <a:cs typeface="Trebuchet MS"/>
            </a:endParaRPr>
          </a:p>
          <a:p>
            <a:pPr marL="12700" marR="25400">
              <a:lnSpc>
                <a:spcPct val="111300"/>
              </a:lnSpc>
            </a:pPr>
            <a:r>
              <a:rPr dirty="0" sz="800" spc="-40">
                <a:latin typeface="Trebuchet MS"/>
                <a:cs typeface="Trebuchet MS"/>
              </a:rPr>
              <a:t>computer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studies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as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70">
                <a:latin typeface="Trebuchet MS"/>
                <a:cs typeface="Trebuchet MS"/>
              </a:rPr>
              <a:t>an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examinable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subject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and</a:t>
            </a:r>
            <a:r>
              <a:rPr dirty="0" sz="800" spc="-25">
                <a:latin typeface="Trebuchet MS"/>
                <a:cs typeface="Trebuchet MS"/>
              </a:rPr>
              <a:t> use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computer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computer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aided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accessories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in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the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digitalization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teaching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learning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the </a:t>
            </a:r>
            <a:r>
              <a:rPr dirty="0" sz="800" spc="-10">
                <a:latin typeface="Trebuchet MS"/>
                <a:cs typeface="Trebuchet MS"/>
              </a:rPr>
              <a:t>school;</a:t>
            </a:r>
            <a:endParaRPr sz="800">
              <a:latin typeface="Trebuchet MS"/>
              <a:cs typeface="Trebuchet MS"/>
            </a:endParaRPr>
          </a:p>
          <a:p>
            <a:pPr marL="12700" marR="5080">
              <a:lnSpc>
                <a:spcPct val="111300"/>
              </a:lnSpc>
            </a:pPr>
            <a:r>
              <a:rPr dirty="0" sz="800" spc="-35">
                <a:latin typeface="Trebuchet MS"/>
                <a:cs typeface="Trebuchet MS"/>
              </a:rPr>
              <a:t>Acquisition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85">
                <a:latin typeface="Trebuchet MS"/>
                <a:cs typeface="Trebuchet MS"/>
              </a:rPr>
              <a:t>a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37-</a:t>
            </a:r>
            <a:r>
              <a:rPr dirty="0" sz="800" spc="-55">
                <a:latin typeface="Trebuchet MS"/>
                <a:cs typeface="Trebuchet MS"/>
              </a:rPr>
              <a:t>seater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school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coaster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van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145">
                <a:latin typeface="Trebuchet MS"/>
                <a:cs typeface="Trebuchet MS"/>
              </a:rPr>
              <a:t>@ </a:t>
            </a:r>
            <a:r>
              <a:rPr dirty="0" sz="800" spc="-10">
                <a:latin typeface="Trebuchet MS"/>
                <a:cs typeface="Trebuchet MS"/>
              </a:rPr>
              <a:t>Kshs.</a:t>
            </a:r>
            <a:r>
              <a:rPr dirty="0" sz="800" spc="5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6,103,215.26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85">
                <a:latin typeface="Trebuchet MS"/>
                <a:cs typeface="Trebuchet MS"/>
              </a:rPr>
              <a:t>a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14-</a:t>
            </a:r>
            <a:r>
              <a:rPr dirty="0" sz="800" spc="-45">
                <a:latin typeface="Trebuchet MS"/>
                <a:cs typeface="Trebuchet MS"/>
              </a:rPr>
              <a:t>seater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shuttle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195">
                <a:latin typeface="Trebuchet MS"/>
                <a:cs typeface="Trebuchet MS"/>
              </a:rPr>
              <a:t>@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Kshs. 4,856,736.92</a:t>
            </a:r>
            <a:endParaRPr sz="800">
              <a:latin typeface="Trebuchet MS"/>
              <a:cs typeface="Trebuchet MS"/>
            </a:endParaRPr>
          </a:p>
          <a:p>
            <a:pPr marL="12700" marR="81280">
              <a:lnSpc>
                <a:spcPct val="110700"/>
              </a:lnSpc>
              <a:spcBef>
                <a:spcPts val="5"/>
              </a:spcBef>
            </a:pPr>
            <a:r>
              <a:rPr dirty="0" sz="800" spc="-25">
                <a:latin typeface="Trebuchet MS"/>
                <a:cs typeface="Trebuchet MS"/>
              </a:rPr>
              <a:t>Construction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multiple-</a:t>
            </a:r>
            <a:r>
              <a:rPr dirty="0" sz="800" spc="-25">
                <a:latin typeface="Trebuchet MS"/>
                <a:cs typeface="Trebuchet MS"/>
              </a:rPr>
              <a:t>story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hostel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with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a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capacity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for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up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to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900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students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(450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students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per </a:t>
            </a:r>
            <a:r>
              <a:rPr dirty="0" sz="800" spc="-10">
                <a:latin typeface="Trebuchet MS"/>
                <a:cs typeface="Trebuchet MS"/>
              </a:rPr>
              <a:t>hostel)</a:t>
            </a:r>
            <a:endParaRPr sz="800">
              <a:latin typeface="Trebuchet MS"/>
              <a:cs typeface="Trebuchet MS"/>
            </a:endParaRPr>
          </a:p>
          <a:p>
            <a:pPr marL="12700" marR="266700">
              <a:lnSpc>
                <a:spcPct val="111200"/>
              </a:lnSpc>
            </a:pPr>
            <a:r>
              <a:rPr dirty="0" sz="800" spc="-25">
                <a:latin typeface="Trebuchet MS"/>
                <a:cs typeface="Trebuchet MS"/>
              </a:rPr>
              <a:t>Construction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500-</a:t>
            </a:r>
            <a:r>
              <a:rPr dirty="0" sz="800" spc="-50">
                <a:latin typeface="Trebuchet MS"/>
                <a:cs typeface="Trebuchet MS"/>
              </a:rPr>
              <a:t>Student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Sitting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Capacity </a:t>
            </a:r>
            <a:r>
              <a:rPr dirty="0" sz="800" spc="-25">
                <a:latin typeface="Trebuchet MS"/>
                <a:cs typeface="Trebuchet MS"/>
              </a:rPr>
              <a:t>School </a:t>
            </a:r>
            <a:r>
              <a:rPr dirty="0" sz="800" spc="-10">
                <a:latin typeface="Trebuchet MS"/>
                <a:cs typeface="Trebuchet MS"/>
              </a:rPr>
              <a:t>Library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4391314" y="6762308"/>
            <a:ext cx="824865" cy="181800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25">
                <a:latin typeface="Trebuchet MS"/>
                <a:cs typeface="Trebuchet MS"/>
              </a:rPr>
              <a:t>Board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Management,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Parents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Association;</a:t>
            </a:r>
            <a:endParaRPr sz="800">
              <a:latin typeface="Trebuchet MS"/>
              <a:cs typeface="Trebuchet MS"/>
            </a:endParaRPr>
          </a:p>
          <a:p>
            <a:pPr marL="12700" marR="219075">
              <a:lnSpc>
                <a:spcPts val="1070"/>
              </a:lnSpc>
              <a:spcBef>
                <a:spcPts val="45"/>
              </a:spcBef>
            </a:pPr>
            <a:r>
              <a:rPr dirty="0" sz="800" spc="-35">
                <a:latin typeface="Trebuchet MS"/>
                <a:cs typeface="Trebuchet MS"/>
              </a:rPr>
              <a:t>Development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Partners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Corporate </a:t>
            </a:r>
            <a:r>
              <a:rPr dirty="0" sz="800" spc="-50">
                <a:latin typeface="Trebuchet MS"/>
                <a:cs typeface="Trebuchet MS"/>
              </a:rPr>
              <a:t>Social</a:t>
            </a:r>
            <a:r>
              <a:rPr dirty="0" sz="800" spc="6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Responsibility</a:t>
            </a:r>
            <a:r>
              <a:rPr dirty="0" sz="800" spc="3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Programs</a:t>
            </a:r>
            <a:r>
              <a:rPr dirty="0" sz="800" spc="500">
                <a:latin typeface="Trebuchet MS"/>
                <a:cs typeface="Trebuchet MS"/>
              </a:rPr>
              <a:t>  </a:t>
            </a:r>
            <a:r>
              <a:rPr dirty="0" sz="800" spc="-25">
                <a:latin typeface="Trebuchet MS"/>
                <a:cs typeface="Trebuchet MS"/>
              </a:rPr>
              <a:t>Board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Management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70">
                <a:latin typeface="Trebuchet MS"/>
                <a:cs typeface="Trebuchet MS"/>
              </a:rPr>
              <a:t>&amp;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Ministry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of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800" spc="-45">
                <a:latin typeface="Trebuchet MS"/>
                <a:cs typeface="Trebuchet MS"/>
              </a:rPr>
              <a:t>Education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through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School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Infrastructure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40">
                <a:latin typeface="Trebuchet MS"/>
                <a:cs typeface="Trebuchet MS"/>
              </a:rPr>
              <a:t>Development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Grants-</a:t>
            </a:r>
            <a:r>
              <a:rPr dirty="0" sz="800" spc="-50">
                <a:latin typeface="Trebuchet MS"/>
                <a:cs typeface="Trebuchet MS"/>
              </a:rPr>
              <a:t>in-</a:t>
            </a:r>
            <a:r>
              <a:rPr dirty="0" sz="800">
                <a:latin typeface="Trebuchet MS"/>
                <a:cs typeface="Trebuchet MS"/>
              </a:rPr>
              <a:t>Aid</a:t>
            </a:r>
            <a:r>
              <a:rPr dirty="0" sz="800" spc="4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Programs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4662585" y="8705664"/>
            <a:ext cx="147955" cy="88519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90">
                <a:latin typeface="Trebuchet MS"/>
                <a:cs typeface="Trebuchet MS"/>
              </a:rPr>
              <a:t>July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2024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100">
                <a:latin typeface="Trebuchet MS"/>
                <a:cs typeface="Trebuchet MS"/>
              </a:rPr>
              <a:t>–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85">
                <a:latin typeface="Trebuchet MS"/>
                <a:cs typeface="Trebuchet MS"/>
              </a:rPr>
              <a:t>July</a:t>
            </a:r>
            <a:r>
              <a:rPr dirty="0" sz="800" spc="-20">
                <a:latin typeface="Trebuchet MS"/>
                <a:cs typeface="Trebuchet MS"/>
              </a:rPr>
              <a:t> 2025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4662585" y="9706932"/>
            <a:ext cx="147955" cy="60007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50">
                <a:latin typeface="Trebuchet MS"/>
                <a:cs typeface="Trebuchet MS"/>
              </a:rPr>
              <a:t>10,500,000.00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4662585" y="11613833"/>
            <a:ext cx="147955" cy="22606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25">
                <a:latin typeface="Trebuchet MS"/>
                <a:cs typeface="Trebuchet MS"/>
              </a:rPr>
              <a:t>New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4120044" y="4507930"/>
            <a:ext cx="147955" cy="1850389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25">
                <a:latin typeface="Trebuchet MS"/>
                <a:cs typeface="Trebuchet MS"/>
              </a:rPr>
              <a:t>Construction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40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100">
                <a:latin typeface="Trebuchet MS"/>
                <a:cs typeface="Trebuchet MS"/>
              </a:rPr>
              <a:t>–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doors </a:t>
            </a:r>
            <a:r>
              <a:rPr dirty="0" sz="800" spc="-55">
                <a:latin typeface="Trebuchet MS"/>
                <a:cs typeface="Trebuchet MS"/>
              </a:rPr>
              <a:t>students’</a:t>
            </a:r>
            <a:r>
              <a:rPr dirty="0" sz="800" spc="-10">
                <a:latin typeface="Trebuchet MS"/>
                <a:cs typeface="Trebuchet MS"/>
              </a:rPr>
              <a:t> toilets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4120044" y="8705664"/>
            <a:ext cx="147955" cy="88519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90">
                <a:latin typeface="Trebuchet MS"/>
                <a:cs typeface="Trebuchet MS"/>
              </a:rPr>
              <a:t>July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2023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100">
                <a:latin typeface="Trebuchet MS"/>
                <a:cs typeface="Trebuchet MS"/>
              </a:rPr>
              <a:t>–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85">
                <a:latin typeface="Trebuchet MS"/>
                <a:cs typeface="Trebuchet MS"/>
              </a:rPr>
              <a:t>July</a:t>
            </a:r>
            <a:r>
              <a:rPr dirty="0" sz="800" spc="-20">
                <a:latin typeface="Trebuchet MS"/>
                <a:cs typeface="Trebuchet MS"/>
              </a:rPr>
              <a:t> 2024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4120044" y="9706932"/>
            <a:ext cx="147955" cy="55054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5">
                <a:latin typeface="Trebuchet MS"/>
                <a:cs typeface="Trebuchet MS"/>
              </a:rPr>
              <a:t>3,500,000.00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4120044" y="11613833"/>
            <a:ext cx="147955" cy="22606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25">
                <a:latin typeface="Trebuchet MS"/>
                <a:cs typeface="Trebuchet MS"/>
              </a:rPr>
              <a:t>New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3577498" y="6762308"/>
            <a:ext cx="690880" cy="181800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25">
                <a:latin typeface="Trebuchet MS"/>
                <a:cs typeface="Trebuchet MS"/>
              </a:rPr>
              <a:t>Board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Management,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Parents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Association;</a:t>
            </a:r>
            <a:endParaRPr sz="800">
              <a:latin typeface="Trebuchet MS"/>
              <a:cs typeface="Trebuchet MS"/>
            </a:endParaRPr>
          </a:p>
          <a:p>
            <a:pPr marL="12700" marR="219075">
              <a:lnSpc>
                <a:spcPct val="111200"/>
              </a:lnSpc>
            </a:pPr>
            <a:r>
              <a:rPr dirty="0" sz="800" spc="-35">
                <a:latin typeface="Trebuchet MS"/>
                <a:cs typeface="Trebuchet MS"/>
              </a:rPr>
              <a:t>Development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Partners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Corporate </a:t>
            </a:r>
            <a:r>
              <a:rPr dirty="0" sz="800" spc="-50">
                <a:latin typeface="Trebuchet MS"/>
                <a:cs typeface="Trebuchet MS"/>
              </a:rPr>
              <a:t>Social</a:t>
            </a:r>
            <a:r>
              <a:rPr dirty="0" sz="800" spc="6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Responsibility</a:t>
            </a:r>
            <a:r>
              <a:rPr dirty="0" sz="800" spc="3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Programs</a:t>
            </a:r>
            <a:r>
              <a:rPr dirty="0" sz="800" spc="500">
                <a:latin typeface="Trebuchet MS"/>
                <a:cs typeface="Trebuchet MS"/>
              </a:rPr>
              <a:t>  </a:t>
            </a:r>
            <a:r>
              <a:rPr dirty="0" sz="800" spc="-25">
                <a:latin typeface="Trebuchet MS"/>
                <a:cs typeface="Trebuchet MS"/>
              </a:rPr>
              <a:t>Board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Management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70">
                <a:latin typeface="Trebuchet MS"/>
                <a:cs typeface="Trebuchet MS"/>
              </a:rPr>
              <a:t>&amp;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Parents Association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3713136" y="8705664"/>
            <a:ext cx="147955" cy="88265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90">
                <a:latin typeface="Trebuchet MS"/>
                <a:cs typeface="Trebuchet MS"/>
              </a:rPr>
              <a:t>July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2024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100">
                <a:latin typeface="Trebuchet MS"/>
                <a:cs typeface="Trebuchet MS"/>
              </a:rPr>
              <a:t>–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90">
                <a:latin typeface="Trebuchet MS"/>
                <a:cs typeface="Trebuchet MS"/>
              </a:rPr>
              <a:t>July</a:t>
            </a:r>
            <a:r>
              <a:rPr dirty="0" sz="800" spc="-20">
                <a:latin typeface="Trebuchet MS"/>
                <a:cs typeface="Trebuchet MS"/>
              </a:rPr>
              <a:t> 2026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3713136" y="9706932"/>
            <a:ext cx="147955" cy="55054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5">
                <a:latin typeface="Trebuchet MS"/>
                <a:cs typeface="Trebuchet MS"/>
              </a:rPr>
              <a:t>9,750,000.00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3443388" y="10447973"/>
            <a:ext cx="1367155" cy="102425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35">
                <a:latin typeface="Trebuchet MS"/>
                <a:cs typeface="Trebuchet MS"/>
              </a:rPr>
              <a:t>National</a:t>
            </a:r>
            <a:r>
              <a:rPr dirty="0" sz="800" spc="-10">
                <a:latin typeface="Trebuchet MS"/>
                <a:cs typeface="Trebuchet MS"/>
              </a:rPr>
              <a:t> Government</a:t>
            </a:r>
            <a:endParaRPr sz="800">
              <a:latin typeface="Trebuchet MS"/>
              <a:cs typeface="Trebuchet MS"/>
            </a:endParaRPr>
          </a:p>
          <a:p>
            <a:pPr marL="12700" marR="87630">
              <a:lnSpc>
                <a:spcPct val="111300"/>
              </a:lnSpc>
            </a:pPr>
            <a:r>
              <a:rPr dirty="0" sz="800" spc="-35">
                <a:latin typeface="Trebuchet MS"/>
                <a:cs typeface="Trebuchet MS"/>
              </a:rPr>
              <a:t>Grant-</a:t>
            </a:r>
            <a:r>
              <a:rPr dirty="0" sz="800" spc="-55">
                <a:latin typeface="Trebuchet MS"/>
                <a:cs typeface="Trebuchet MS"/>
              </a:rPr>
              <a:t>in-</a:t>
            </a:r>
            <a:r>
              <a:rPr dirty="0" sz="800" spc="-20">
                <a:latin typeface="Trebuchet MS"/>
                <a:cs typeface="Trebuchet MS"/>
              </a:rPr>
              <a:t>Aid; Kabondo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Kasipul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NG- CDF</a:t>
            </a:r>
            <a:endParaRPr sz="800">
              <a:latin typeface="Trebuchet MS"/>
              <a:cs typeface="Trebuchet MS"/>
            </a:endParaRPr>
          </a:p>
          <a:p>
            <a:pPr marL="12700" marR="5080">
              <a:lnSpc>
                <a:spcPct val="111000"/>
              </a:lnSpc>
              <a:spcBef>
                <a:spcPts val="5"/>
              </a:spcBef>
            </a:pPr>
            <a:r>
              <a:rPr dirty="0" sz="800" spc="-25">
                <a:latin typeface="Trebuchet MS"/>
                <a:cs typeface="Trebuchet MS"/>
              </a:rPr>
              <a:t>Board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Management, </a:t>
            </a:r>
            <a:r>
              <a:rPr dirty="0" sz="800" spc="-30">
                <a:latin typeface="Trebuchet MS"/>
                <a:cs typeface="Trebuchet MS"/>
              </a:rPr>
              <a:t>Parents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Association </a:t>
            </a:r>
            <a:r>
              <a:rPr dirty="0" sz="800" spc="-50">
                <a:latin typeface="Trebuchet MS"/>
                <a:cs typeface="Trebuchet MS"/>
              </a:rPr>
              <a:t>and</a:t>
            </a:r>
            <a:r>
              <a:rPr dirty="0" sz="800" spc="-35">
                <a:latin typeface="Trebuchet MS"/>
                <a:cs typeface="Trebuchet MS"/>
              </a:rPr>
              <a:t> Alumni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Association </a:t>
            </a:r>
            <a:r>
              <a:rPr dirty="0" sz="800" spc="-25">
                <a:latin typeface="Trebuchet MS"/>
                <a:cs typeface="Trebuchet MS"/>
              </a:rPr>
              <a:t>Board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Management, </a:t>
            </a:r>
            <a:r>
              <a:rPr dirty="0" sz="800" spc="-30">
                <a:latin typeface="Trebuchet MS"/>
                <a:cs typeface="Trebuchet MS"/>
              </a:rPr>
              <a:t>Parents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Association </a:t>
            </a:r>
            <a:r>
              <a:rPr dirty="0" sz="800" spc="-50">
                <a:latin typeface="Trebuchet MS"/>
                <a:cs typeface="Trebuchet MS"/>
              </a:rPr>
              <a:t>and</a:t>
            </a:r>
            <a:r>
              <a:rPr dirty="0" sz="800" spc="-35">
                <a:latin typeface="Trebuchet MS"/>
                <a:cs typeface="Trebuchet MS"/>
              </a:rPr>
              <a:t> Alumni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Association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3713136" y="11613833"/>
            <a:ext cx="147955" cy="22606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25">
                <a:latin typeface="Trebuchet MS"/>
                <a:cs typeface="Trebuchet MS"/>
              </a:rPr>
              <a:t>New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2900461" y="4507930"/>
            <a:ext cx="960755" cy="213169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10">
                <a:latin typeface="Trebuchet MS"/>
                <a:cs typeface="Trebuchet MS"/>
              </a:rPr>
              <a:t>Conversion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of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the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current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school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administration</a:t>
            </a:r>
            <a:endParaRPr sz="800">
              <a:latin typeface="Trebuchet MS"/>
              <a:cs typeface="Trebuchet MS"/>
            </a:endParaRPr>
          </a:p>
          <a:p>
            <a:pPr marL="12700" marR="5080">
              <a:lnSpc>
                <a:spcPct val="110900"/>
              </a:lnSpc>
              <a:spcBef>
                <a:spcPts val="5"/>
              </a:spcBef>
            </a:pPr>
            <a:r>
              <a:rPr dirty="0" sz="800" spc="-35">
                <a:latin typeface="Trebuchet MS"/>
                <a:cs typeface="Trebuchet MS"/>
              </a:rPr>
              <a:t>block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into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85">
                <a:latin typeface="Trebuchet MS"/>
                <a:cs typeface="Trebuchet MS"/>
              </a:rPr>
              <a:t>a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modern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spacious</a:t>
            </a:r>
            <a:r>
              <a:rPr dirty="0" sz="800" spc="-10">
                <a:latin typeface="Trebuchet MS"/>
                <a:cs typeface="Trebuchet MS"/>
              </a:rPr>
              <a:t> Administration </a:t>
            </a:r>
            <a:r>
              <a:rPr dirty="0" sz="800" spc="-25">
                <a:latin typeface="Trebuchet MS"/>
                <a:cs typeface="Trebuchet MS"/>
              </a:rPr>
              <a:t>Block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with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85">
                <a:latin typeface="Trebuchet MS"/>
                <a:cs typeface="Trebuchet MS"/>
              </a:rPr>
              <a:t>a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Board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Room,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Administrative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Staff </a:t>
            </a:r>
            <a:r>
              <a:rPr dirty="0" sz="800" spc="-55">
                <a:latin typeface="Trebuchet MS"/>
                <a:cs typeface="Trebuchet MS"/>
              </a:rPr>
              <a:t>Offices,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Radio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Communications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Room,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85">
                <a:latin typeface="Trebuchet MS"/>
                <a:cs typeface="Trebuchet MS"/>
              </a:rPr>
              <a:t>a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Store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and </a:t>
            </a:r>
            <a:r>
              <a:rPr dirty="0" sz="800" spc="-30">
                <a:latin typeface="Trebuchet MS"/>
                <a:cs typeface="Trebuchet MS"/>
              </a:rPr>
              <a:t>Conference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Hall.</a:t>
            </a:r>
            <a:endParaRPr sz="800">
              <a:latin typeface="Trebuchet MS"/>
              <a:cs typeface="Trebuchet MS"/>
            </a:endParaRPr>
          </a:p>
          <a:p>
            <a:pPr marL="12700" marR="36195">
              <a:lnSpc>
                <a:spcPct val="111300"/>
              </a:lnSpc>
            </a:pPr>
            <a:r>
              <a:rPr dirty="0" sz="800" spc="-30">
                <a:latin typeface="Trebuchet MS"/>
                <a:cs typeface="Trebuchet MS"/>
              </a:rPr>
              <a:t>Construct,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equip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furnish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food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store,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tools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and </a:t>
            </a:r>
            <a:r>
              <a:rPr dirty="0" sz="800" spc="-60">
                <a:latin typeface="Trebuchet MS"/>
                <a:cs typeface="Trebuchet MS"/>
              </a:rPr>
              <a:t>appliances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store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school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garage.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2900461" y="6762308"/>
            <a:ext cx="283845" cy="181292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25">
                <a:latin typeface="Trebuchet MS"/>
                <a:cs typeface="Trebuchet MS"/>
              </a:rPr>
              <a:t>School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Board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Management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70">
                <a:latin typeface="Trebuchet MS"/>
                <a:cs typeface="Trebuchet MS"/>
              </a:rPr>
              <a:t>&amp;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the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Alumni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 spc="-10">
                <a:latin typeface="Trebuchet MS"/>
                <a:cs typeface="Trebuchet MS"/>
              </a:rPr>
              <a:t>Association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3036099" y="8705664"/>
            <a:ext cx="147955" cy="20447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60">
                <a:latin typeface="Trebuchet MS"/>
                <a:cs typeface="Trebuchet MS"/>
              </a:rPr>
              <a:t>June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3036099" y="9100491"/>
            <a:ext cx="147955" cy="22860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20">
                <a:latin typeface="Trebuchet MS"/>
                <a:cs typeface="Trebuchet MS"/>
              </a:rPr>
              <a:t>2023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3036099" y="9519480"/>
            <a:ext cx="147955" cy="7683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50">
                <a:latin typeface="Trebuchet MS"/>
                <a:cs typeface="Trebuchet MS"/>
              </a:rPr>
              <a:t>–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2900461" y="8705664"/>
            <a:ext cx="147955" cy="69405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30">
                <a:latin typeface="Trebuchet MS"/>
                <a:cs typeface="Trebuchet MS"/>
              </a:rPr>
              <a:t>December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2023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3036099" y="9706932"/>
            <a:ext cx="147955" cy="55054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5">
                <a:latin typeface="Trebuchet MS"/>
                <a:cs typeface="Trebuchet MS"/>
              </a:rPr>
              <a:t>2,500,000.00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2764828" y="10447973"/>
            <a:ext cx="419734" cy="102425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25">
                <a:latin typeface="Trebuchet MS"/>
                <a:cs typeface="Trebuchet MS"/>
              </a:rPr>
              <a:t>Board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Management,</a:t>
            </a:r>
            <a:endParaRPr sz="800">
              <a:latin typeface="Trebuchet MS"/>
              <a:cs typeface="Trebuchet MS"/>
            </a:endParaRPr>
          </a:p>
          <a:p>
            <a:pPr marL="12700" marR="5080">
              <a:lnSpc>
                <a:spcPct val="111200"/>
              </a:lnSpc>
            </a:pPr>
            <a:r>
              <a:rPr dirty="0" sz="800" spc="-30">
                <a:latin typeface="Trebuchet MS"/>
                <a:cs typeface="Trebuchet MS"/>
              </a:rPr>
              <a:t>Parents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Association </a:t>
            </a:r>
            <a:r>
              <a:rPr dirty="0" sz="800" spc="-50">
                <a:latin typeface="Trebuchet MS"/>
                <a:cs typeface="Trebuchet MS"/>
              </a:rPr>
              <a:t>and</a:t>
            </a:r>
            <a:r>
              <a:rPr dirty="0" sz="800" spc="-35">
                <a:latin typeface="Trebuchet MS"/>
                <a:cs typeface="Trebuchet MS"/>
              </a:rPr>
              <a:t> Alumni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Association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3036099" y="11613833"/>
            <a:ext cx="147955" cy="22606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25">
                <a:latin typeface="Trebuchet MS"/>
                <a:cs typeface="Trebuchet MS"/>
              </a:rPr>
              <a:t>New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2625462" y="5498532"/>
            <a:ext cx="154305" cy="671195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b="1">
                <a:latin typeface="Arial"/>
                <a:cs typeface="Arial"/>
              </a:rPr>
              <a:t>SUB-</a:t>
            </a:r>
            <a:r>
              <a:rPr dirty="0" sz="800" spc="1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TOTAL</a:t>
            </a:r>
            <a:endParaRPr sz="800">
              <a:latin typeface="Arial"/>
              <a:cs typeface="Arial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2625462" y="9706932"/>
            <a:ext cx="154305" cy="726440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-10" b="1">
                <a:latin typeface="Arial"/>
                <a:cs typeface="Arial"/>
              </a:rPr>
              <a:t>101,768,352.18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3429" y="2394262"/>
            <a:ext cx="7560003" cy="10692000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2112217" y="2491973"/>
            <a:ext cx="6597650" cy="10017125"/>
          </a:xfrm>
          <a:custGeom>
            <a:avLst/>
            <a:gdLst/>
            <a:ahLst/>
            <a:cxnLst/>
            <a:rect l="l" t="t" r="r" b="b"/>
            <a:pathLst>
              <a:path w="6597650" h="10017125">
                <a:moveTo>
                  <a:pt x="0" y="10016704"/>
                </a:moveTo>
                <a:lnTo>
                  <a:pt x="6597417" y="10016704"/>
                </a:lnTo>
                <a:lnTo>
                  <a:pt x="6597417" y="0"/>
                </a:lnTo>
                <a:lnTo>
                  <a:pt x="0" y="0"/>
                </a:lnTo>
                <a:lnTo>
                  <a:pt x="0" y="100167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563433" y="12817996"/>
            <a:ext cx="7560309" cy="57150"/>
          </a:xfrm>
          <a:custGeom>
            <a:avLst/>
            <a:gdLst/>
            <a:ahLst/>
            <a:cxnLst/>
            <a:rect l="l" t="t" r="r" b="b"/>
            <a:pathLst>
              <a:path w="7560309" h="57150">
                <a:moveTo>
                  <a:pt x="0" y="56876"/>
                </a:moveTo>
                <a:lnTo>
                  <a:pt x="7560003" y="56876"/>
                </a:lnTo>
                <a:lnTo>
                  <a:pt x="7560003" y="0"/>
                </a:lnTo>
                <a:lnTo>
                  <a:pt x="0" y="0"/>
                </a:lnTo>
                <a:lnTo>
                  <a:pt x="0" y="568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1563429" y="12451801"/>
            <a:ext cx="7560309" cy="366395"/>
            <a:chOff x="1563429" y="12451801"/>
            <a:chExt cx="7560309" cy="366395"/>
          </a:xfrm>
        </p:grpSpPr>
        <p:sp>
          <p:nvSpPr>
            <p:cNvPr id="6" name="object 6" descr=""/>
            <p:cNvSpPr/>
            <p:nvPr/>
          </p:nvSpPr>
          <p:spPr>
            <a:xfrm>
              <a:off x="1563433" y="12451801"/>
              <a:ext cx="7560309" cy="57150"/>
            </a:xfrm>
            <a:custGeom>
              <a:avLst/>
              <a:gdLst/>
              <a:ahLst/>
              <a:cxnLst/>
              <a:rect l="l" t="t" r="r" b="b"/>
              <a:pathLst>
                <a:path w="7560309" h="57150">
                  <a:moveTo>
                    <a:pt x="0" y="56876"/>
                  </a:moveTo>
                  <a:lnTo>
                    <a:pt x="7560003" y="56876"/>
                  </a:lnTo>
                  <a:lnTo>
                    <a:pt x="7560003" y="0"/>
                  </a:lnTo>
                  <a:lnTo>
                    <a:pt x="0" y="0"/>
                  </a:lnTo>
                  <a:lnTo>
                    <a:pt x="0" y="568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563429" y="12508678"/>
              <a:ext cx="7560309" cy="309880"/>
            </a:xfrm>
            <a:custGeom>
              <a:avLst/>
              <a:gdLst/>
              <a:ahLst/>
              <a:cxnLst/>
              <a:rect l="l" t="t" r="r" b="b"/>
              <a:pathLst>
                <a:path w="7560309" h="309879">
                  <a:moveTo>
                    <a:pt x="7560003" y="0"/>
                  </a:moveTo>
                  <a:lnTo>
                    <a:pt x="0" y="0"/>
                  </a:lnTo>
                  <a:lnTo>
                    <a:pt x="0" y="309318"/>
                  </a:lnTo>
                  <a:lnTo>
                    <a:pt x="7560003" y="309318"/>
                  </a:lnTo>
                  <a:lnTo>
                    <a:pt x="7560003" y="0"/>
                  </a:lnTo>
                  <a:close/>
                </a:path>
              </a:pathLst>
            </a:custGeom>
            <a:solidFill>
              <a:srgbClr val="2D3D5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7896620" y="3259223"/>
            <a:ext cx="147955" cy="12827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25">
                <a:latin typeface="Trebuchet MS"/>
                <a:cs typeface="Trebuchet MS"/>
              </a:rPr>
              <a:t>02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813056" y="3779211"/>
            <a:ext cx="1231900" cy="83883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0">
                <a:latin typeface="Trebuchet MS"/>
                <a:cs typeface="Trebuchet MS"/>
              </a:rPr>
              <a:t>Achieve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sustain</a:t>
            </a:r>
            <a:endParaRPr sz="800">
              <a:latin typeface="Trebuchet MS"/>
              <a:cs typeface="Trebuchet MS"/>
            </a:endParaRPr>
          </a:p>
          <a:p>
            <a:pPr marL="12700" marR="5080">
              <a:lnSpc>
                <a:spcPct val="111100"/>
              </a:lnSpc>
              <a:spcBef>
                <a:spcPts val="5"/>
              </a:spcBef>
            </a:pPr>
            <a:r>
              <a:rPr dirty="0" sz="800" spc="-55">
                <a:latin typeface="Trebuchet MS"/>
                <a:cs typeface="Trebuchet MS"/>
              </a:rPr>
              <a:t>excellence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in </a:t>
            </a:r>
            <a:r>
              <a:rPr dirty="0" sz="800" spc="-10">
                <a:latin typeface="Trebuchet MS"/>
                <a:cs typeface="Trebuchet MS"/>
              </a:rPr>
              <a:t>academic </a:t>
            </a:r>
            <a:r>
              <a:rPr dirty="0" sz="800" spc="-45">
                <a:latin typeface="Trebuchet MS"/>
                <a:cs typeface="Trebuchet MS"/>
              </a:rPr>
              <a:t>performance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75">
                <a:latin typeface="Trebuchet MS"/>
                <a:cs typeface="Trebuchet MS"/>
              </a:rPr>
              <a:t>at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all </a:t>
            </a:r>
            <a:r>
              <a:rPr dirty="0" sz="800" spc="-50">
                <a:latin typeface="Trebuchet MS"/>
                <a:cs typeface="Trebuchet MS"/>
              </a:rPr>
              <a:t>levels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(Form</a:t>
            </a:r>
            <a:r>
              <a:rPr dirty="0" sz="800" spc="-3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I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100">
                <a:latin typeface="Trebuchet MS"/>
                <a:cs typeface="Trebuchet MS"/>
              </a:rPr>
              <a:t>–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IV),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attaining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MSS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of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at </a:t>
            </a:r>
            <a:r>
              <a:rPr dirty="0" sz="800" spc="-55">
                <a:latin typeface="Trebuchet MS"/>
                <a:cs typeface="Trebuchet MS"/>
              </a:rPr>
              <a:t>least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9.5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in </a:t>
            </a:r>
            <a:r>
              <a:rPr dirty="0" sz="800" spc="-45">
                <a:latin typeface="Trebuchet MS"/>
                <a:cs typeface="Trebuchet MS"/>
              </a:rPr>
              <a:t>subsequent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KCSE </a:t>
            </a:r>
            <a:r>
              <a:rPr dirty="0" sz="800" spc="-35">
                <a:latin typeface="Trebuchet MS"/>
                <a:cs typeface="Trebuchet MS"/>
              </a:rPr>
              <a:t>Exams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year-</a:t>
            </a:r>
            <a:r>
              <a:rPr dirty="0" sz="800" spc="-25">
                <a:latin typeface="Trebuchet MS"/>
                <a:cs typeface="Trebuchet MS"/>
              </a:rPr>
              <a:t>on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7589119" y="4712356"/>
            <a:ext cx="15240" cy="2431415"/>
          </a:xfrm>
          <a:custGeom>
            <a:avLst/>
            <a:gdLst/>
            <a:ahLst/>
            <a:cxnLst/>
            <a:rect l="l" t="t" r="r" b="b"/>
            <a:pathLst>
              <a:path w="15240" h="2431415">
                <a:moveTo>
                  <a:pt x="15238" y="0"/>
                </a:moveTo>
                <a:lnTo>
                  <a:pt x="0" y="0"/>
                </a:lnTo>
                <a:lnTo>
                  <a:pt x="0" y="2431032"/>
                </a:lnTo>
                <a:lnTo>
                  <a:pt x="15238" y="2431032"/>
                </a:lnTo>
                <a:lnTo>
                  <a:pt x="152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3084685" y="3200294"/>
            <a:ext cx="5341620" cy="9170035"/>
            <a:chOff x="3084685" y="3200294"/>
            <a:chExt cx="5341620" cy="9170035"/>
          </a:xfrm>
        </p:grpSpPr>
        <p:sp>
          <p:nvSpPr>
            <p:cNvPr id="12" name="object 12" descr=""/>
            <p:cNvSpPr/>
            <p:nvPr/>
          </p:nvSpPr>
          <p:spPr>
            <a:xfrm>
              <a:off x="8011261" y="3200305"/>
              <a:ext cx="415290" cy="9170035"/>
            </a:xfrm>
            <a:custGeom>
              <a:avLst/>
              <a:gdLst/>
              <a:ahLst/>
              <a:cxnLst/>
              <a:rect l="l" t="t" r="r" b="b"/>
              <a:pathLst>
                <a:path w="415290" h="9170035">
                  <a:moveTo>
                    <a:pt x="414832" y="9160764"/>
                  </a:moveTo>
                  <a:lnTo>
                    <a:pt x="9144" y="9160764"/>
                  </a:lnTo>
                  <a:lnTo>
                    <a:pt x="9144" y="9169908"/>
                  </a:lnTo>
                  <a:lnTo>
                    <a:pt x="414832" y="9169908"/>
                  </a:lnTo>
                  <a:lnTo>
                    <a:pt x="414832" y="9160764"/>
                  </a:lnTo>
                  <a:close/>
                </a:path>
                <a:path w="415290" h="9170035">
                  <a:moveTo>
                    <a:pt x="414832" y="0"/>
                  </a:moveTo>
                  <a:lnTo>
                    <a:pt x="9144" y="0"/>
                  </a:lnTo>
                  <a:lnTo>
                    <a:pt x="0" y="0"/>
                  </a:lnTo>
                  <a:lnTo>
                    <a:pt x="0" y="9144"/>
                  </a:lnTo>
                  <a:lnTo>
                    <a:pt x="9144" y="9144"/>
                  </a:lnTo>
                  <a:lnTo>
                    <a:pt x="414832" y="9144"/>
                  </a:lnTo>
                  <a:lnTo>
                    <a:pt x="414832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8011261" y="3203416"/>
              <a:ext cx="69215" cy="9166860"/>
            </a:xfrm>
            <a:custGeom>
              <a:avLst/>
              <a:gdLst/>
              <a:ahLst/>
              <a:cxnLst/>
              <a:rect l="l" t="t" r="r" b="b"/>
              <a:pathLst>
                <a:path w="69215" h="9166860">
                  <a:moveTo>
                    <a:pt x="9144" y="9157652"/>
                  </a:moveTo>
                  <a:lnTo>
                    <a:pt x="0" y="9157652"/>
                  </a:lnTo>
                  <a:lnTo>
                    <a:pt x="0" y="9166796"/>
                  </a:lnTo>
                  <a:lnTo>
                    <a:pt x="9144" y="9166796"/>
                  </a:lnTo>
                  <a:lnTo>
                    <a:pt x="9144" y="9157652"/>
                  </a:lnTo>
                  <a:close/>
                </a:path>
                <a:path w="69215" h="9166860">
                  <a:moveTo>
                    <a:pt x="68745" y="8312353"/>
                  </a:moveTo>
                  <a:lnTo>
                    <a:pt x="64795" y="8312353"/>
                  </a:lnTo>
                  <a:lnTo>
                    <a:pt x="64795" y="9157703"/>
                  </a:lnTo>
                  <a:lnTo>
                    <a:pt x="68745" y="9157703"/>
                  </a:lnTo>
                  <a:lnTo>
                    <a:pt x="68745" y="8312353"/>
                  </a:lnTo>
                  <a:close/>
                </a:path>
                <a:path w="69215" h="9166860">
                  <a:moveTo>
                    <a:pt x="68745" y="7341438"/>
                  </a:moveTo>
                  <a:lnTo>
                    <a:pt x="64795" y="7341438"/>
                  </a:lnTo>
                  <a:lnTo>
                    <a:pt x="64795" y="8301393"/>
                  </a:lnTo>
                  <a:lnTo>
                    <a:pt x="68745" y="8301393"/>
                  </a:lnTo>
                  <a:lnTo>
                    <a:pt x="68745" y="7341438"/>
                  </a:lnTo>
                  <a:close/>
                </a:path>
                <a:path w="69215" h="9166860">
                  <a:moveTo>
                    <a:pt x="68745" y="6047041"/>
                  </a:moveTo>
                  <a:lnTo>
                    <a:pt x="64795" y="6047041"/>
                  </a:lnTo>
                  <a:lnTo>
                    <a:pt x="64795" y="7330402"/>
                  </a:lnTo>
                  <a:lnTo>
                    <a:pt x="68745" y="7330402"/>
                  </a:lnTo>
                  <a:lnTo>
                    <a:pt x="68745" y="6047041"/>
                  </a:lnTo>
                  <a:close/>
                </a:path>
                <a:path w="69215" h="9166860">
                  <a:moveTo>
                    <a:pt x="68745" y="5077955"/>
                  </a:moveTo>
                  <a:lnTo>
                    <a:pt x="64795" y="5077955"/>
                  </a:lnTo>
                  <a:lnTo>
                    <a:pt x="64795" y="6036094"/>
                  </a:lnTo>
                  <a:lnTo>
                    <a:pt x="68745" y="6036094"/>
                  </a:lnTo>
                  <a:lnTo>
                    <a:pt x="68745" y="5077955"/>
                  </a:lnTo>
                  <a:close/>
                </a:path>
                <a:path w="69215" h="9166860">
                  <a:moveTo>
                    <a:pt x="68745" y="2922308"/>
                  </a:moveTo>
                  <a:lnTo>
                    <a:pt x="64795" y="2922308"/>
                  </a:lnTo>
                  <a:lnTo>
                    <a:pt x="64795" y="5067008"/>
                  </a:lnTo>
                  <a:lnTo>
                    <a:pt x="68745" y="5067008"/>
                  </a:lnTo>
                  <a:lnTo>
                    <a:pt x="68745" y="2922308"/>
                  </a:lnTo>
                  <a:close/>
                </a:path>
                <a:path w="69215" h="9166860">
                  <a:moveTo>
                    <a:pt x="68745" y="0"/>
                  </a:moveTo>
                  <a:lnTo>
                    <a:pt x="64795" y="0"/>
                  </a:lnTo>
                  <a:lnTo>
                    <a:pt x="64795" y="2911208"/>
                  </a:lnTo>
                  <a:lnTo>
                    <a:pt x="68745" y="2911208"/>
                  </a:lnTo>
                  <a:lnTo>
                    <a:pt x="687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084677" y="3200305"/>
              <a:ext cx="4926965" cy="9170035"/>
            </a:xfrm>
            <a:custGeom>
              <a:avLst/>
              <a:gdLst/>
              <a:ahLst/>
              <a:cxnLst/>
              <a:rect l="l" t="t" r="r" b="b"/>
              <a:pathLst>
                <a:path w="4926965" h="9170035">
                  <a:moveTo>
                    <a:pt x="542848" y="9160764"/>
                  </a:moveTo>
                  <a:lnTo>
                    <a:pt x="0" y="9160764"/>
                  </a:lnTo>
                  <a:lnTo>
                    <a:pt x="0" y="9169908"/>
                  </a:lnTo>
                  <a:lnTo>
                    <a:pt x="542848" y="9169908"/>
                  </a:lnTo>
                  <a:lnTo>
                    <a:pt x="542848" y="9160764"/>
                  </a:lnTo>
                  <a:close/>
                </a:path>
                <a:path w="4926965" h="9170035">
                  <a:moveTo>
                    <a:pt x="542848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542848" y="9144"/>
                  </a:lnTo>
                  <a:lnTo>
                    <a:pt x="542848" y="0"/>
                  </a:lnTo>
                  <a:close/>
                </a:path>
                <a:path w="4926965" h="9170035">
                  <a:moveTo>
                    <a:pt x="3938955" y="9160764"/>
                  </a:moveTo>
                  <a:lnTo>
                    <a:pt x="3938955" y="9160764"/>
                  </a:lnTo>
                  <a:lnTo>
                    <a:pt x="542925" y="9160764"/>
                  </a:lnTo>
                  <a:lnTo>
                    <a:pt x="542925" y="9169908"/>
                  </a:lnTo>
                  <a:lnTo>
                    <a:pt x="3938955" y="9169908"/>
                  </a:lnTo>
                  <a:lnTo>
                    <a:pt x="3938955" y="9160764"/>
                  </a:lnTo>
                  <a:close/>
                </a:path>
                <a:path w="4926965" h="9170035">
                  <a:moveTo>
                    <a:pt x="3938955" y="0"/>
                  </a:moveTo>
                  <a:lnTo>
                    <a:pt x="3938955" y="0"/>
                  </a:lnTo>
                  <a:lnTo>
                    <a:pt x="542925" y="0"/>
                  </a:lnTo>
                  <a:lnTo>
                    <a:pt x="542925" y="9144"/>
                  </a:lnTo>
                  <a:lnTo>
                    <a:pt x="3938955" y="9144"/>
                  </a:lnTo>
                  <a:lnTo>
                    <a:pt x="3938955" y="0"/>
                  </a:lnTo>
                  <a:close/>
                </a:path>
                <a:path w="4926965" h="9170035">
                  <a:moveTo>
                    <a:pt x="4926584" y="9160764"/>
                  </a:moveTo>
                  <a:lnTo>
                    <a:pt x="4504436" y="9160764"/>
                  </a:lnTo>
                  <a:lnTo>
                    <a:pt x="3939032" y="9160764"/>
                  </a:lnTo>
                  <a:lnTo>
                    <a:pt x="3939032" y="9169908"/>
                  </a:lnTo>
                  <a:lnTo>
                    <a:pt x="4504436" y="9169908"/>
                  </a:lnTo>
                  <a:lnTo>
                    <a:pt x="4926584" y="9169908"/>
                  </a:lnTo>
                  <a:lnTo>
                    <a:pt x="4926584" y="9160764"/>
                  </a:lnTo>
                  <a:close/>
                </a:path>
                <a:path w="4926965" h="9170035">
                  <a:moveTo>
                    <a:pt x="4926584" y="0"/>
                  </a:moveTo>
                  <a:lnTo>
                    <a:pt x="4504436" y="0"/>
                  </a:lnTo>
                  <a:lnTo>
                    <a:pt x="3939032" y="0"/>
                  </a:lnTo>
                  <a:lnTo>
                    <a:pt x="3939032" y="9144"/>
                  </a:lnTo>
                  <a:lnTo>
                    <a:pt x="4504436" y="9144"/>
                  </a:lnTo>
                  <a:lnTo>
                    <a:pt x="4926584" y="9144"/>
                  </a:lnTo>
                  <a:lnTo>
                    <a:pt x="4926584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7887108" y="7199398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751843" y="9001019"/>
            <a:ext cx="283845" cy="69342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>
                <a:latin typeface="Trebuchet MS"/>
                <a:cs typeface="Trebuchet MS"/>
              </a:rPr>
              <a:t>May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2023</a:t>
            </a:r>
            <a:r>
              <a:rPr dirty="0" sz="800" spc="-60">
                <a:latin typeface="Trebuchet MS"/>
                <a:cs typeface="Trebuchet MS"/>
              </a:rPr>
              <a:t> </a:t>
            </a:r>
            <a:r>
              <a:rPr dirty="0" sz="800" spc="50">
                <a:latin typeface="Trebuchet MS"/>
                <a:cs typeface="Trebuchet MS"/>
              </a:rPr>
              <a:t>–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 spc="-30">
                <a:latin typeface="Trebuchet MS"/>
                <a:cs typeface="Trebuchet MS"/>
              </a:rPr>
              <a:t>December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2025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887475" y="10179453"/>
            <a:ext cx="147955" cy="60007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50">
                <a:latin typeface="Trebuchet MS"/>
                <a:cs typeface="Trebuchet MS"/>
              </a:rPr>
              <a:t>12,000,000.00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871848" y="11700402"/>
            <a:ext cx="162560" cy="419734"/>
          </a:xfrm>
          <a:prstGeom prst="rect">
            <a:avLst/>
          </a:prstGeom>
        </p:spPr>
        <p:txBody>
          <a:bodyPr wrap="square" lIns="0" tIns="317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900" spc="-20">
                <a:latin typeface="Trebuchet MS"/>
                <a:cs typeface="Trebuchet MS"/>
              </a:rPr>
              <a:t>Ongoing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8011266" y="714504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8011266" y="894513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0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8011266" y="1083527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0"/>
                </a:moveTo>
                <a:lnTo>
                  <a:pt x="0" y="0"/>
                </a:lnTo>
                <a:lnTo>
                  <a:pt x="0" y="9147"/>
                </a:lnTo>
                <a:lnTo>
                  <a:pt x="9144" y="9147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8011266" y="1164604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0"/>
                </a:moveTo>
                <a:lnTo>
                  <a:pt x="0" y="0"/>
                </a:lnTo>
                <a:lnTo>
                  <a:pt x="0" y="9144"/>
                </a:lnTo>
                <a:lnTo>
                  <a:pt x="9144" y="9144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7194058" y="4768236"/>
            <a:ext cx="841375" cy="230378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35"/>
              </a:spcBef>
            </a:pPr>
            <a:r>
              <a:rPr dirty="0" sz="800" spc="-35">
                <a:latin typeface="Trebuchet MS"/>
                <a:cs typeface="Trebuchet MS"/>
              </a:rPr>
              <a:t>Attain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optimal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Curriculum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Base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Establishment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(CBE)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of</a:t>
            </a:r>
            <a:endParaRPr sz="800">
              <a:latin typeface="Trebuchet MS"/>
              <a:cs typeface="Trebuchet MS"/>
            </a:endParaRPr>
          </a:p>
          <a:p>
            <a:pPr algn="just" marL="12700" marR="60960">
              <a:lnSpc>
                <a:spcPct val="111300"/>
              </a:lnSpc>
            </a:pPr>
            <a:r>
              <a:rPr dirty="0" sz="800">
                <a:latin typeface="Trebuchet MS"/>
                <a:cs typeface="Trebuchet MS"/>
              </a:rPr>
              <a:t>63</a:t>
            </a:r>
            <a:r>
              <a:rPr dirty="0" sz="800" spc="12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TSC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Employed</a:t>
            </a:r>
            <a:r>
              <a:rPr dirty="0" sz="800" spc="3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Teachers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75">
                <a:latin typeface="Trebuchet MS"/>
                <a:cs typeface="Trebuchet MS"/>
              </a:rPr>
              <a:t>by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2027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75">
                <a:latin typeface="Trebuchet MS"/>
                <a:cs typeface="Trebuchet MS"/>
              </a:rPr>
              <a:t>and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100">
                <a:latin typeface="Trebuchet MS"/>
                <a:cs typeface="Trebuchet MS"/>
              </a:rPr>
              <a:t>an</a:t>
            </a:r>
            <a:r>
              <a:rPr dirty="0" sz="800" spc="4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additional </a:t>
            </a:r>
            <a:r>
              <a:rPr dirty="0" sz="800">
                <a:latin typeface="Trebuchet MS"/>
                <a:cs typeface="Trebuchet MS"/>
              </a:rPr>
              <a:t>10</a:t>
            </a:r>
            <a:r>
              <a:rPr dirty="0" sz="800" spc="8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Teacher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hired</a:t>
            </a:r>
            <a:r>
              <a:rPr dirty="0" sz="800" spc="-4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by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the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35">
                <a:latin typeface="Trebuchet MS"/>
                <a:cs typeface="Trebuchet MS"/>
              </a:rPr>
              <a:t>BOM</a:t>
            </a:r>
            <a:endParaRPr sz="800">
              <a:latin typeface="Trebuchet MS"/>
              <a:cs typeface="Trebuchet MS"/>
            </a:endParaRPr>
          </a:p>
          <a:p>
            <a:pPr algn="just" marL="12700" marR="226695">
              <a:lnSpc>
                <a:spcPct val="111200"/>
              </a:lnSpc>
              <a:spcBef>
                <a:spcPts val="120"/>
              </a:spcBef>
            </a:pPr>
            <a:r>
              <a:rPr dirty="0" sz="800" spc="-35">
                <a:latin typeface="Trebuchet MS"/>
                <a:cs typeface="Trebuchet MS"/>
              </a:rPr>
              <a:t>Support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Subject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Leads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to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access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80">
                <a:latin typeface="Trebuchet MS"/>
                <a:cs typeface="Trebuchet MS"/>
              </a:rPr>
              <a:t>and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participate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in </a:t>
            </a:r>
            <a:r>
              <a:rPr dirty="0" sz="800" spc="60">
                <a:latin typeface="Trebuchet MS"/>
                <a:cs typeface="Trebuchet MS"/>
              </a:rPr>
              <a:t>KNEC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Examiners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Trainings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75">
                <a:latin typeface="Trebuchet MS"/>
                <a:cs typeface="Trebuchet MS"/>
              </a:rPr>
              <a:t>and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Capacity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Building </a:t>
            </a:r>
            <a:r>
              <a:rPr dirty="0" sz="800">
                <a:latin typeface="Trebuchet MS"/>
                <a:cs typeface="Trebuchet MS"/>
              </a:rPr>
              <a:t>Workshops</a:t>
            </a:r>
            <a:r>
              <a:rPr dirty="0" sz="800" spc="-50">
                <a:latin typeface="Trebuchet MS"/>
                <a:cs typeface="Trebuchet MS"/>
              </a:rPr>
              <a:t> </a:t>
            </a:r>
            <a:r>
              <a:rPr dirty="0" sz="800" spc="-70">
                <a:latin typeface="Trebuchet MS"/>
                <a:cs typeface="Trebuchet MS"/>
              </a:rPr>
              <a:t>&amp;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Seminars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464957" y="7199398"/>
            <a:ext cx="27686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329692" y="9001019"/>
            <a:ext cx="283845" cy="69342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90">
                <a:latin typeface="Trebuchet MS"/>
                <a:cs typeface="Trebuchet MS"/>
              </a:rPr>
              <a:t>July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2023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50">
                <a:latin typeface="Trebuchet MS"/>
                <a:cs typeface="Trebuchet MS"/>
              </a:rPr>
              <a:t>–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 spc="-30">
                <a:latin typeface="Trebuchet MS"/>
                <a:cs typeface="Trebuchet MS"/>
              </a:rPr>
              <a:t>December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2027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465329" y="10229745"/>
            <a:ext cx="147955" cy="55054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5">
                <a:latin typeface="Trebuchet MS"/>
                <a:cs typeface="Trebuchet MS"/>
              </a:rPr>
              <a:t>2,575,000.00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297299" y="10891159"/>
            <a:ext cx="314960" cy="612140"/>
          </a:xfrm>
          <a:prstGeom prst="rect">
            <a:avLst/>
          </a:prstGeom>
        </p:spPr>
        <p:txBody>
          <a:bodyPr wrap="square" lIns="0" tIns="317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900" spc="-30">
                <a:latin typeface="Trebuchet MS"/>
                <a:cs typeface="Trebuchet MS"/>
              </a:rPr>
              <a:t>Board </a:t>
            </a:r>
            <a:r>
              <a:rPr dirty="0" sz="900" spc="-35">
                <a:latin typeface="Trebuchet MS"/>
                <a:cs typeface="Trebuchet MS"/>
              </a:rPr>
              <a:t>of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00" spc="-50">
                <a:latin typeface="Trebuchet MS"/>
                <a:cs typeface="Trebuchet MS"/>
              </a:rPr>
              <a:t>Management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449697" y="11700402"/>
            <a:ext cx="162560" cy="419734"/>
          </a:xfrm>
          <a:prstGeom prst="rect">
            <a:avLst/>
          </a:prstGeom>
        </p:spPr>
        <p:txBody>
          <a:bodyPr wrap="square" lIns="0" tIns="317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900" spc="-20">
                <a:latin typeface="Trebuchet MS"/>
                <a:cs typeface="Trebuchet MS"/>
              </a:rPr>
              <a:t>Ongoing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899556" y="7199398"/>
            <a:ext cx="419734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6756669" y="7312172"/>
            <a:ext cx="1271270" cy="157607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>
                <a:latin typeface="Trebuchet MS"/>
                <a:cs typeface="Trebuchet MS"/>
              </a:rPr>
              <a:t>TSC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Subcounty,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County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Regional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 spc="-10">
                <a:latin typeface="Trebuchet MS"/>
                <a:cs typeface="Trebuchet MS"/>
              </a:rPr>
              <a:t>Directors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800" spc="-25">
                <a:latin typeface="Trebuchet MS"/>
                <a:cs typeface="Trebuchet MS"/>
              </a:rPr>
              <a:t>Board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Management</a:t>
            </a:r>
            <a:endParaRPr sz="800">
              <a:latin typeface="Trebuchet MS"/>
              <a:cs typeface="Trebuchet MS"/>
            </a:endParaRPr>
          </a:p>
          <a:p>
            <a:pPr marL="12700" marR="41275">
              <a:lnSpc>
                <a:spcPct val="111200"/>
              </a:lnSpc>
              <a:spcBef>
                <a:spcPts val="60"/>
              </a:spcBef>
            </a:pPr>
            <a:r>
              <a:rPr dirty="0" sz="800" spc="-20">
                <a:latin typeface="Trebuchet MS"/>
                <a:cs typeface="Trebuchet MS"/>
              </a:rPr>
              <a:t>The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Principal/Secretary</a:t>
            </a:r>
            <a:r>
              <a:rPr dirty="0" sz="800">
                <a:latin typeface="Trebuchet MS"/>
                <a:cs typeface="Trebuchet MS"/>
              </a:rPr>
              <a:t> to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the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Board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-10">
                <a:latin typeface="Trebuchet MS"/>
                <a:cs typeface="Trebuchet MS"/>
              </a:rPr>
              <a:t> Management</a:t>
            </a:r>
            <a:endParaRPr sz="800">
              <a:latin typeface="Trebuchet MS"/>
              <a:cs typeface="Trebuchet MS"/>
            </a:endParaRPr>
          </a:p>
          <a:p>
            <a:pPr marL="12700" marR="8890">
              <a:lnSpc>
                <a:spcPct val="117500"/>
              </a:lnSpc>
            </a:pPr>
            <a:r>
              <a:rPr dirty="0" sz="800" spc="-50">
                <a:latin typeface="Trebuchet MS"/>
                <a:cs typeface="Trebuchet MS"/>
              </a:rPr>
              <a:t>Kenya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National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Examinations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Council County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Director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Education</a:t>
            </a:r>
            <a:endParaRPr sz="800">
              <a:latin typeface="Trebuchet MS"/>
              <a:cs typeface="Trebuchet MS"/>
            </a:endParaRPr>
          </a:p>
          <a:p>
            <a:pPr marL="12700" marR="5080">
              <a:lnSpc>
                <a:spcPct val="111300"/>
              </a:lnSpc>
              <a:spcBef>
                <a:spcPts val="60"/>
              </a:spcBef>
            </a:pPr>
            <a:r>
              <a:rPr dirty="0" sz="800">
                <a:latin typeface="Trebuchet MS"/>
                <a:cs typeface="Trebuchet MS"/>
              </a:rPr>
              <a:t>The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Principal/Secretary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to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the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Board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-10">
                <a:latin typeface="Trebuchet MS"/>
                <a:cs typeface="Trebuchet MS"/>
              </a:rPr>
              <a:t> Management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6899924" y="9001019"/>
            <a:ext cx="147955" cy="51054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10">
                <a:latin typeface="Trebuchet MS"/>
                <a:cs typeface="Trebuchet MS"/>
              </a:rPr>
              <a:t>Continuous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6899924" y="10229745"/>
            <a:ext cx="147955" cy="55054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5">
                <a:latin typeface="Trebuchet MS"/>
                <a:cs typeface="Trebuchet MS"/>
              </a:rPr>
              <a:t>5,000,000.00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731893" y="10891159"/>
            <a:ext cx="314960" cy="612140"/>
          </a:xfrm>
          <a:prstGeom prst="rect">
            <a:avLst/>
          </a:prstGeom>
        </p:spPr>
        <p:txBody>
          <a:bodyPr wrap="square" lIns="0" tIns="317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900" spc="-30">
                <a:latin typeface="Trebuchet MS"/>
                <a:cs typeface="Trebuchet MS"/>
              </a:rPr>
              <a:t>Board </a:t>
            </a:r>
            <a:r>
              <a:rPr dirty="0" sz="900" spc="-35">
                <a:latin typeface="Trebuchet MS"/>
                <a:cs typeface="Trebuchet MS"/>
              </a:rPr>
              <a:t>of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00" spc="-50">
                <a:latin typeface="Trebuchet MS"/>
                <a:cs typeface="Trebuchet MS"/>
              </a:rPr>
              <a:t>Management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6884296" y="11700402"/>
            <a:ext cx="162560" cy="419734"/>
          </a:xfrm>
          <a:prstGeom prst="rect">
            <a:avLst/>
          </a:prstGeom>
        </p:spPr>
        <p:txBody>
          <a:bodyPr wrap="square" lIns="0" tIns="317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900" spc="-20">
                <a:latin typeface="Trebuchet MS"/>
                <a:cs typeface="Trebuchet MS"/>
              </a:rPr>
              <a:t>Ongoing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6356630" y="7199398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6078109" y="7312172"/>
            <a:ext cx="419734" cy="157607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>
                <a:latin typeface="Trebuchet MS"/>
                <a:cs typeface="Trebuchet MS"/>
              </a:rPr>
              <a:t>The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Principal/Secretary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to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the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Board</a:t>
            </a:r>
            <a:endParaRPr sz="800">
              <a:latin typeface="Trebuchet MS"/>
              <a:cs typeface="Trebuchet MS"/>
            </a:endParaRPr>
          </a:p>
          <a:p>
            <a:pPr marL="12700" marR="5715">
              <a:lnSpc>
                <a:spcPct val="111300"/>
              </a:lnSpc>
            </a:pPr>
            <a:r>
              <a:rPr dirty="0" sz="800">
                <a:latin typeface="Trebuchet MS"/>
                <a:cs typeface="Trebuchet MS"/>
              </a:rPr>
              <a:t>of</a:t>
            </a:r>
            <a:r>
              <a:rPr dirty="0" sz="800" spc="254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Management</a:t>
            </a:r>
            <a:r>
              <a:rPr dirty="0" sz="800" spc="254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on</a:t>
            </a:r>
            <a:r>
              <a:rPr dirty="0" sz="800" spc="26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behalf</a:t>
            </a:r>
            <a:r>
              <a:rPr dirty="0" sz="800" spc="254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of</a:t>
            </a:r>
            <a:r>
              <a:rPr dirty="0" sz="800" spc="254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the Board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Management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6357001" y="9001019"/>
            <a:ext cx="147955" cy="51054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10">
                <a:latin typeface="Trebuchet MS"/>
                <a:cs typeface="Trebuchet MS"/>
              </a:rPr>
              <a:t>Continuous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6357001" y="10179453"/>
            <a:ext cx="147955" cy="60007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50">
                <a:latin typeface="Trebuchet MS"/>
                <a:cs typeface="Trebuchet MS"/>
              </a:rPr>
              <a:t>10,000,000.00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6188971" y="10891159"/>
            <a:ext cx="314960" cy="612140"/>
          </a:xfrm>
          <a:prstGeom prst="rect">
            <a:avLst/>
          </a:prstGeom>
        </p:spPr>
        <p:txBody>
          <a:bodyPr wrap="square" lIns="0" tIns="317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900" spc="-25">
                <a:latin typeface="Trebuchet MS"/>
                <a:cs typeface="Trebuchet MS"/>
              </a:rPr>
              <a:t>Board</a:t>
            </a:r>
            <a:r>
              <a:rPr dirty="0" sz="900" spc="-45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of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00" spc="-50">
                <a:latin typeface="Trebuchet MS"/>
                <a:cs typeface="Trebuchet MS"/>
              </a:rPr>
              <a:t>Management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6341370" y="11700402"/>
            <a:ext cx="162560" cy="418465"/>
          </a:xfrm>
          <a:prstGeom prst="rect">
            <a:avLst/>
          </a:prstGeom>
        </p:spPr>
        <p:txBody>
          <a:bodyPr wrap="square" lIns="0" tIns="317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900" spc="-20">
                <a:latin typeface="Trebuchet MS"/>
                <a:cs typeface="Trebuchet MS"/>
              </a:rPr>
              <a:t>Ongoing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1" name="object 41" descr=""/>
          <p:cNvSpPr/>
          <p:nvPr/>
        </p:nvSpPr>
        <p:spPr>
          <a:xfrm>
            <a:off x="5118081" y="4712356"/>
            <a:ext cx="8255" cy="2431415"/>
          </a:xfrm>
          <a:custGeom>
            <a:avLst/>
            <a:gdLst/>
            <a:ahLst/>
            <a:cxnLst/>
            <a:rect l="l" t="t" r="r" b="b"/>
            <a:pathLst>
              <a:path w="8254" h="2431415">
                <a:moveTo>
                  <a:pt x="7926" y="0"/>
                </a:moveTo>
                <a:lnTo>
                  <a:pt x="0" y="0"/>
                </a:lnTo>
                <a:lnTo>
                  <a:pt x="0" y="2431032"/>
                </a:lnTo>
                <a:lnTo>
                  <a:pt x="7926" y="2431032"/>
                </a:lnTo>
                <a:lnTo>
                  <a:pt x="79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 txBox="1"/>
          <p:nvPr/>
        </p:nvSpPr>
        <p:spPr>
          <a:xfrm>
            <a:off x="5408703" y="7199398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5401453" y="7312172"/>
            <a:ext cx="147955" cy="157607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>
                <a:latin typeface="Trebuchet MS"/>
                <a:cs typeface="Trebuchet MS"/>
              </a:rPr>
              <a:t>The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Principal/Secretary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to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the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Board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5265816" y="8570453"/>
            <a:ext cx="147955" cy="10668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25">
                <a:latin typeface="Trebuchet MS"/>
                <a:cs typeface="Trebuchet MS"/>
              </a:rPr>
              <a:t>of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5265816" y="8728685"/>
            <a:ext cx="147955" cy="15875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35">
                <a:latin typeface="Trebuchet MS"/>
                <a:cs typeface="Trebuchet MS"/>
              </a:rPr>
              <a:t>the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5130182" y="7312172"/>
            <a:ext cx="283845" cy="120650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>
                <a:latin typeface="Trebuchet MS"/>
                <a:cs typeface="Trebuchet MS"/>
              </a:rPr>
              <a:t>of</a:t>
            </a:r>
            <a:r>
              <a:rPr dirty="0" sz="800" spc="27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Management</a:t>
            </a:r>
            <a:r>
              <a:rPr dirty="0" sz="800" spc="27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on</a:t>
            </a:r>
            <a:r>
              <a:rPr dirty="0" sz="800" spc="27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behalf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 spc="-25">
                <a:latin typeface="Trebuchet MS"/>
                <a:cs typeface="Trebuchet MS"/>
              </a:rPr>
              <a:t>Board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Management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7" name="object 47" descr=""/>
          <p:cNvSpPr/>
          <p:nvPr/>
        </p:nvSpPr>
        <p:spPr>
          <a:xfrm>
            <a:off x="5118081" y="8945139"/>
            <a:ext cx="8255" cy="809625"/>
          </a:xfrm>
          <a:custGeom>
            <a:avLst/>
            <a:gdLst/>
            <a:ahLst/>
            <a:cxnLst/>
            <a:rect l="l" t="t" r="r" b="b"/>
            <a:pathLst>
              <a:path w="8254" h="809625">
                <a:moveTo>
                  <a:pt x="7926" y="0"/>
                </a:moveTo>
                <a:lnTo>
                  <a:pt x="0" y="0"/>
                </a:lnTo>
                <a:lnTo>
                  <a:pt x="0" y="809243"/>
                </a:lnTo>
                <a:lnTo>
                  <a:pt x="7926" y="809243"/>
                </a:lnTo>
                <a:lnTo>
                  <a:pt x="79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 txBox="1"/>
          <p:nvPr/>
        </p:nvSpPr>
        <p:spPr>
          <a:xfrm>
            <a:off x="5409074" y="10229745"/>
            <a:ext cx="147955" cy="55054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5">
                <a:latin typeface="Trebuchet MS"/>
                <a:cs typeface="Trebuchet MS"/>
              </a:rPr>
              <a:t>1,800,000.00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5241044" y="10891159"/>
            <a:ext cx="314960" cy="612140"/>
          </a:xfrm>
          <a:prstGeom prst="rect">
            <a:avLst/>
          </a:prstGeom>
        </p:spPr>
        <p:txBody>
          <a:bodyPr wrap="square" lIns="0" tIns="317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900" spc="-25">
                <a:latin typeface="Trebuchet MS"/>
                <a:cs typeface="Trebuchet MS"/>
              </a:rPr>
              <a:t>Board</a:t>
            </a:r>
            <a:r>
              <a:rPr dirty="0" sz="900" spc="-45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of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00" spc="-50">
                <a:latin typeface="Trebuchet MS"/>
                <a:cs typeface="Trebuchet MS"/>
              </a:rPr>
              <a:t>Management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5393443" y="11700402"/>
            <a:ext cx="162560" cy="418465"/>
          </a:xfrm>
          <a:prstGeom prst="rect">
            <a:avLst/>
          </a:prstGeom>
        </p:spPr>
        <p:txBody>
          <a:bodyPr wrap="square" lIns="0" tIns="317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900" spc="-20">
                <a:latin typeface="Trebuchet MS"/>
                <a:cs typeface="Trebuchet MS"/>
              </a:rPr>
              <a:t>Ongoing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4993921" y="7199398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4715398" y="7312172"/>
            <a:ext cx="419734" cy="157607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>
                <a:latin typeface="Trebuchet MS"/>
                <a:cs typeface="Trebuchet MS"/>
              </a:rPr>
              <a:t>The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Principal/Secretary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to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the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Board</a:t>
            </a:r>
            <a:endParaRPr sz="800">
              <a:latin typeface="Trebuchet MS"/>
              <a:cs typeface="Trebuchet MS"/>
            </a:endParaRPr>
          </a:p>
          <a:p>
            <a:pPr marL="12700" marR="5715">
              <a:lnSpc>
                <a:spcPct val="111300"/>
              </a:lnSpc>
            </a:pPr>
            <a:r>
              <a:rPr dirty="0" sz="800">
                <a:latin typeface="Trebuchet MS"/>
                <a:cs typeface="Trebuchet MS"/>
              </a:rPr>
              <a:t>of</a:t>
            </a:r>
            <a:r>
              <a:rPr dirty="0" sz="800" spc="254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Management</a:t>
            </a:r>
            <a:r>
              <a:rPr dirty="0" sz="800" spc="254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on</a:t>
            </a:r>
            <a:r>
              <a:rPr dirty="0" sz="800" spc="26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behalf</a:t>
            </a:r>
            <a:r>
              <a:rPr dirty="0" sz="800" spc="254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of</a:t>
            </a:r>
            <a:r>
              <a:rPr dirty="0" sz="800" spc="254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the Board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Management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4723019" y="9001019"/>
            <a:ext cx="834390" cy="65849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0">
                <a:latin typeface="Trebuchet MS"/>
                <a:cs typeface="Trebuchet MS"/>
              </a:rPr>
              <a:t>Every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Term </a:t>
            </a:r>
            <a:r>
              <a:rPr dirty="0" sz="800" spc="-25">
                <a:latin typeface="Trebuchet MS"/>
                <a:cs typeface="Trebuchet MS"/>
              </a:rPr>
              <a:t>for</a:t>
            </a:r>
            <a:endParaRPr sz="800">
              <a:latin typeface="Trebuchet MS"/>
              <a:cs typeface="Trebuchet MS"/>
            </a:endParaRPr>
          </a:p>
          <a:p>
            <a:pPr marL="12700" marR="134620">
              <a:lnSpc>
                <a:spcPct val="111300"/>
              </a:lnSpc>
            </a:pPr>
            <a:r>
              <a:rPr dirty="0" sz="800" spc="-50">
                <a:latin typeface="Trebuchet MS"/>
                <a:cs typeface="Trebuchet MS"/>
              </a:rPr>
              <a:t>Examination</a:t>
            </a:r>
            <a:r>
              <a:rPr dirty="0" sz="800" spc="-10">
                <a:latin typeface="Trebuchet MS"/>
                <a:cs typeface="Trebuchet MS"/>
              </a:rPr>
              <a:t> Class</a:t>
            </a:r>
            <a:endParaRPr sz="800">
              <a:latin typeface="Trebuchet MS"/>
              <a:cs typeface="Trebuchet MS"/>
            </a:endParaRPr>
          </a:p>
          <a:p>
            <a:pPr marL="12700" marR="5080">
              <a:lnSpc>
                <a:spcPct val="111200"/>
              </a:lnSpc>
              <a:spcBef>
                <a:spcPts val="65"/>
              </a:spcBef>
            </a:pPr>
            <a:r>
              <a:rPr dirty="0" sz="800" spc="-40">
                <a:latin typeface="Trebuchet MS"/>
                <a:cs typeface="Trebuchet MS"/>
              </a:rPr>
              <a:t>Every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Term </a:t>
            </a:r>
            <a:r>
              <a:rPr dirty="0" sz="800" spc="-35">
                <a:latin typeface="Trebuchet MS"/>
                <a:cs typeface="Trebuchet MS"/>
              </a:rPr>
              <a:t>for </a:t>
            </a:r>
            <a:r>
              <a:rPr dirty="0" sz="800" spc="-10">
                <a:latin typeface="Trebuchet MS"/>
                <a:cs typeface="Trebuchet MS"/>
              </a:rPr>
              <a:t>Examination Class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4994290" y="10229745"/>
            <a:ext cx="147955" cy="55054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5">
                <a:latin typeface="Trebuchet MS"/>
                <a:cs typeface="Trebuchet MS"/>
              </a:rPr>
              <a:t>2,250,000.00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4826260" y="10891159"/>
            <a:ext cx="314960" cy="612140"/>
          </a:xfrm>
          <a:prstGeom prst="rect">
            <a:avLst/>
          </a:prstGeom>
        </p:spPr>
        <p:txBody>
          <a:bodyPr wrap="square" lIns="0" tIns="317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900" spc="-25">
                <a:latin typeface="Trebuchet MS"/>
                <a:cs typeface="Trebuchet MS"/>
              </a:rPr>
              <a:t>Board</a:t>
            </a:r>
            <a:r>
              <a:rPr dirty="0" sz="900" spc="-45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of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00" spc="-50">
                <a:latin typeface="Trebuchet MS"/>
                <a:cs typeface="Trebuchet MS"/>
              </a:rPr>
              <a:t>Management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4978661" y="11700402"/>
            <a:ext cx="162560" cy="418465"/>
          </a:xfrm>
          <a:prstGeom prst="rect">
            <a:avLst/>
          </a:prstGeom>
        </p:spPr>
        <p:txBody>
          <a:bodyPr wrap="square" lIns="0" tIns="317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900" spc="-20">
                <a:latin typeface="Trebuchet MS"/>
                <a:cs typeface="Trebuchet MS"/>
              </a:rPr>
              <a:t>Ongoing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4451377" y="7199398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4174379" y="7312172"/>
            <a:ext cx="417830" cy="157543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>
                <a:latin typeface="Trebuchet MS"/>
                <a:cs typeface="Trebuchet MS"/>
              </a:rPr>
              <a:t>The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Principal/Secretary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to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the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Board</a:t>
            </a:r>
            <a:endParaRPr sz="800">
              <a:latin typeface="Trebuchet MS"/>
              <a:cs typeface="Trebuchet MS"/>
            </a:endParaRPr>
          </a:p>
          <a:p>
            <a:pPr marL="12700" marR="5080">
              <a:lnSpc>
                <a:spcPct val="110000"/>
              </a:lnSpc>
              <a:spcBef>
                <a:spcPts val="15"/>
              </a:spcBef>
            </a:pPr>
            <a:r>
              <a:rPr dirty="0" sz="800">
                <a:latin typeface="Trebuchet MS"/>
                <a:cs typeface="Trebuchet MS"/>
              </a:rPr>
              <a:t>of</a:t>
            </a:r>
            <a:r>
              <a:rPr dirty="0" sz="800" spc="254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Management</a:t>
            </a:r>
            <a:r>
              <a:rPr dirty="0" sz="800" spc="254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on</a:t>
            </a:r>
            <a:r>
              <a:rPr dirty="0" sz="800" spc="26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behalf</a:t>
            </a:r>
            <a:r>
              <a:rPr dirty="0" sz="800" spc="254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of</a:t>
            </a:r>
            <a:r>
              <a:rPr dirty="0" sz="800" spc="254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the Board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Management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4451747" y="9001019"/>
            <a:ext cx="147955" cy="51054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10">
                <a:latin typeface="Trebuchet MS"/>
                <a:cs typeface="Trebuchet MS"/>
              </a:rPr>
              <a:t>Continuous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4451747" y="10229745"/>
            <a:ext cx="147955" cy="55054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5">
                <a:latin typeface="Trebuchet MS"/>
                <a:cs typeface="Trebuchet MS"/>
              </a:rPr>
              <a:t>2,250,000.00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4283717" y="10891159"/>
            <a:ext cx="314960" cy="612140"/>
          </a:xfrm>
          <a:prstGeom prst="rect">
            <a:avLst/>
          </a:prstGeom>
        </p:spPr>
        <p:txBody>
          <a:bodyPr wrap="square" lIns="0" tIns="317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900" spc="-25">
                <a:latin typeface="Trebuchet MS"/>
                <a:cs typeface="Trebuchet MS"/>
              </a:rPr>
              <a:t>Board</a:t>
            </a:r>
            <a:r>
              <a:rPr dirty="0" sz="900" spc="-45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of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00" spc="-50">
                <a:latin typeface="Trebuchet MS"/>
                <a:cs typeface="Trebuchet MS"/>
              </a:rPr>
              <a:t>Management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4436117" y="11700402"/>
            <a:ext cx="162560" cy="418465"/>
          </a:xfrm>
          <a:prstGeom prst="rect">
            <a:avLst/>
          </a:prstGeom>
        </p:spPr>
        <p:txBody>
          <a:bodyPr wrap="square" lIns="0" tIns="317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900" spc="-20">
                <a:latin typeface="Trebuchet MS"/>
                <a:cs typeface="Trebuchet MS"/>
              </a:rPr>
              <a:t>Ongoing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3503449" y="7199398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3224547" y="7312172"/>
            <a:ext cx="419734" cy="157480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20">
                <a:latin typeface="Trebuchet MS"/>
                <a:cs typeface="Trebuchet MS"/>
              </a:rPr>
              <a:t>Board</a:t>
            </a:r>
            <a:r>
              <a:rPr dirty="0" sz="800" spc="-30">
                <a:latin typeface="Trebuchet MS"/>
                <a:cs typeface="Trebuchet MS"/>
              </a:rPr>
              <a:t> of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Management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in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consultation</a:t>
            </a:r>
            <a:endParaRPr sz="800">
              <a:latin typeface="Trebuchet MS"/>
              <a:cs typeface="Trebuchet MS"/>
            </a:endParaRPr>
          </a:p>
          <a:p>
            <a:pPr marL="12700" marR="5080">
              <a:lnSpc>
                <a:spcPct val="111200"/>
              </a:lnSpc>
              <a:spcBef>
                <a:spcPts val="5"/>
              </a:spcBef>
            </a:pPr>
            <a:r>
              <a:rPr dirty="0" sz="800">
                <a:latin typeface="Trebuchet MS"/>
                <a:cs typeface="Trebuchet MS"/>
              </a:rPr>
              <a:t>with</a:t>
            </a:r>
            <a:r>
              <a:rPr dirty="0" sz="800" spc="20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ICT</a:t>
            </a:r>
            <a:r>
              <a:rPr dirty="0" sz="800" spc="19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actors</a:t>
            </a:r>
            <a:r>
              <a:rPr dirty="0" sz="800" spc="19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in</a:t>
            </a:r>
            <a:r>
              <a:rPr dirty="0" sz="800" spc="204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the</a:t>
            </a:r>
            <a:r>
              <a:rPr dirty="0" sz="800" spc="19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Education</a:t>
            </a:r>
            <a:r>
              <a:rPr dirty="0" sz="800" spc="-25">
                <a:latin typeface="Trebuchet MS"/>
                <a:cs typeface="Trebuchet MS"/>
              </a:rPr>
              <a:t> Sector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including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55">
                <a:latin typeface="Trebuchet MS"/>
                <a:cs typeface="Trebuchet MS"/>
              </a:rPr>
              <a:t>KICD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ICTA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3367802" y="9001019"/>
            <a:ext cx="284480" cy="68643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90">
                <a:latin typeface="Trebuchet MS"/>
                <a:cs typeface="Trebuchet MS"/>
              </a:rPr>
              <a:t>July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2023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100">
                <a:latin typeface="Trebuchet MS"/>
                <a:cs typeface="Trebuchet MS"/>
              </a:rPr>
              <a:t>–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June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800" spc="-20">
                <a:latin typeface="Trebuchet MS"/>
                <a:cs typeface="Trebuchet MS"/>
              </a:rPr>
              <a:t>2024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3503818" y="10229745"/>
            <a:ext cx="147955" cy="55054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5">
                <a:latin typeface="Trebuchet MS"/>
                <a:cs typeface="Trebuchet MS"/>
              </a:rPr>
              <a:t>6,000,000.00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3335409" y="10891159"/>
            <a:ext cx="315595" cy="612140"/>
          </a:xfrm>
          <a:prstGeom prst="rect">
            <a:avLst/>
          </a:prstGeom>
        </p:spPr>
        <p:txBody>
          <a:bodyPr wrap="square" lIns="0" tIns="317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900" spc="-25">
                <a:latin typeface="Trebuchet MS"/>
                <a:cs typeface="Trebuchet MS"/>
              </a:rPr>
              <a:t>Board</a:t>
            </a:r>
            <a:r>
              <a:rPr dirty="0" sz="900" spc="-45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of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00" spc="-50">
                <a:latin typeface="Trebuchet MS"/>
                <a:cs typeface="Trebuchet MS"/>
              </a:rPr>
              <a:t>Management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3488189" y="11700402"/>
            <a:ext cx="162560" cy="418465"/>
          </a:xfrm>
          <a:prstGeom prst="rect">
            <a:avLst/>
          </a:prstGeom>
        </p:spPr>
        <p:txBody>
          <a:bodyPr wrap="square" lIns="0" tIns="317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900" spc="-20">
                <a:latin typeface="Trebuchet MS"/>
                <a:cs typeface="Trebuchet MS"/>
              </a:rPr>
              <a:t>Ongoing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2960894" y="4768236"/>
            <a:ext cx="4087495" cy="232092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25">
                <a:latin typeface="Trebuchet MS"/>
                <a:cs typeface="Trebuchet MS"/>
              </a:rPr>
              <a:t>Create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conducive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enabling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environment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for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 spc="-65">
                <a:latin typeface="Trebuchet MS"/>
                <a:cs typeface="Trebuchet MS"/>
              </a:rPr>
              <a:t>effective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teaching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learning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supervision,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ensuring</a:t>
            </a:r>
            <a:endParaRPr sz="800">
              <a:latin typeface="Trebuchet MS"/>
              <a:cs typeface="Trebuchet MS"/>
            </a:endParaRPr>
          </a:p>
          <a:p>
            <a:pPr marL="12700" marR="233679">
              <a:lnSpc>
                <a:spcPct val="111200"/>
              </a:lnSpc>
              <a:spcBef>
                <a:spcPts val="5"/>
              </a:spcBef>
            </a:pPr>
            <a:r>
              <a:rPr dirty="0" sz="800" spc="-50">
                <a:latin typeface="Trebuchet MS"/>
                <a:cs typeface="Trebuchet MS"/>
              </a:rPr>
              <a:t>early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coverage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of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syllabus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heightening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revision </a:t>
            </a:r>
            <a:r>
              <a:rPr dirty="0" sz="800" spc="-35">
                <a:latin typeface="Trebuchet MS"/>
                <a:cs typeface="Trebuchet MS"/>
              </a:rPr>
              <a:t>exercises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80">
                <a:latin typeface="Trebuchet MS"/>
                <a:cs typeface="Trebuchet MS"/>
              </a:rPr>
              <a:t>all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classes.</a:t>
            </a:r>
            <a:endParaRPr sz="800">
              <a:latin typeface="Trebuchet MS"/>
              <a:cs typeface="Trebuchet MS"/>
            </a:endParaRPr>
          </a:p>
          <a:p>
            <a:pPr marL="12700" marR="12065">
              <a:lnSpc>
                <a:spcPct val="111100"/>
              </a:lnSpc>
            </a:pPr>
            <a:r>
              <a:rPr dirty="0" sz="800" spc="-50">
                <a:latin typeface="Trebuchet MS"/>
                <a:cs typeface="Trebuchet MS"/>
              </a:rPr>
              <a:t>Maintain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scale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up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the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instant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reward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policy </a:t>
            </a:r>
            <a:r>
              <a:rPr dirty="0" sz="800" spc="-60">
                <a:latin typeface="Trebuchet MS"/>
                <a:cs typeface="Trebuchet MS"/>
              </a:rPr>
              <a:t>targeting: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Early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Syllabus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Coverage,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Punctuality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on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duty, </a:t>
            </a:r>
            <a:r>
              <a:rPr dirty="0" sz="800">
                <a:latin typeface="Trebuchet MS"/>
                <a:cs typeface="Trebuchet MS"/>
              </a:rPr>
              <a:t>T</a:t>
            </a:r>
            <a:r>
              <a:rPr dirty="0" sz="800" spc="-110">
                <a:latin typeface="Trebuchet MS"/>
                <a:cs typeface="Trebuchet MS"/>
              </a:rPr>
              <a:t> </a:t>
            </a:r>
            <a:r>
              <a:rPr dirty="0" sz="800" spc="-70">
                <a:latin typeface="Trebuchet MS"/>
                <a:cs typeface="Trebuchet MS"/>
              </a:rPr>
              <a:t>eacher-</a:t>
            </a:r>
            <a:r>
              <a:rPr dirty="0" sz="800" spc="-50">
                <a:latin typeface="Trebuchet MS"/>
                <a:cs typeface="Trebuchet MS"/>
              </a:rPr>
              <a:t>Student</a:t>
            </a:r>
            <a:r>
              <a:rPr dirty="0" sz="800" spc="3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Contact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Time,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best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improved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subject, </a:t>
            </a:r>
            <a:r>
              <a:rPr dirty="0" sz="800" spc="-50">
                <a:latin typeface="Trebuchet MS"/>
                <a:cs typeface="Trebuchet MS"/>
              </a:rPr>
              <a:t>best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improved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class,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overall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best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performer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each </a:t>
            </a:r>
            <a:r>
              <a:rPr dirty="0" sz="800" spc="-70">
                <a:latin typeface="Trebuchet MS"/>
                <a:cs typeface="Trebuchet MS"/>
              </a:rPr>
              <a:t>class,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most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creative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innovative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teacher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delivery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learning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lessons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learner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support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among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other </a:t>
            </a:r>
            <a:r>
              <a:rPr dirty="0" sz="800" spc="-50">
                <a:latin typeface="Trebuchet MS"/>
                <a:cs typeface="Trebuchet MS"/>
              </a:rPr>
              <a:t>parameters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75">
                <a:latin typeface="Trebuchet MS"/>
                <a:cs typeface="Trebuchet MS"/>
              </a:rPr>
              <a:t>at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annual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budget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Kshs.</a:t>
            </a:r>
            <a:r>
              <a:rPr dirty="0" sz="800" spc="-10">
                <a:latin typeface="Trebuchet MS"/>
                <a:cs typeface="Trebuchet MS"/>
              </a:rPr>
              <a:t> 2,000,000.00 </a:t>
            </a:r>
            <a:r>
              <a:rPr dirty="0" sz="800" spc="-20">
                <a:latin typeface="Trebuchet MS"/>
                <a:cs typeface="Trebuchet MS"/>
              </a:rPr>
              <a:t>Promote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Intra-</a:t>
            </a:r>
            <a:r>
              <a:rPr dirty="0" sz="800" spc="-20">
                <a:latin typeface="Trebuchet MS"/>
                <a:cs typeface="Trebuchet MS"/>
              </a:rPr>
              <a:t>Class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Competitions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70">
                <a:latin typeface="Trebuchet MS"/>
                <a:cs typeface="Trebuchet MS"/>
              </a:rPr>
              <a:t>and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Reward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winning </a:t>
            </a:r>
            <a:r>
              <a:rPr dirty="0" sz="800" spc="-45">
                <a:latin typeface="Trebuchet MS"/>
                <a:cs typeface="Trebuchet MS"/>
              </a:rPr>
              <a:t>Students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Class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accordingly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195">
                <a:latin typeface="Trebuchet MS"/>
                <a:cs typeface="Trebuchet MS"/>
              </a:rPr>
              <a:t>@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Kshs.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120,000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per </a:t>
            </a:r>
            <a:r>
              <a:rPr dirty="0" sz="800" spc="-40">
                <a:latin typeface="Trebuchet MS"/>
                <a:cs typeface="Trebuchet MS"/>
              </a:rPr>
              <a:t>term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by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15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terms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the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Planning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Period</a:t>
            </a:r>
            <a:endParaRPr sz="800">
              <a:latin typeface="Trebuchet MS"/>
              <a:cs typeface="Trebuchet MS"/>
            </a:endParaRPr>
          </a:p>
          <a:p>
            <a:pPr marL="12700" marR="26034">
              <a:lnSpc>
                <a:spcPct val="111300"/>
              </a:lnSpc>
              <a:spcBef>
                <a:spcPts val="60"/>
              </a:spcBef>
            </a:pPr>
            <a:r>
              <a:rPr dirty="0" sz="800" spc="-25">
                <a:latin typeface="Trebuchet MS"/>
                <a:cs typeface="Trebuchet MS"/>
              </a:rPr>
              <a:t>Promote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partnerships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with</a:t>
            </a:r>
            <a:r>
              <a:rPr dirty="0" sz="800" spc="3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Rachuonyo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East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KESSHA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in </a:t>
            </a:r>
            <a:r>
              <a:rPr dirty="0" sz="800" spc="-60">
                <a:latin typeface="Trebuchet MS"/>
                <a:cs typeface="Trebuchet MS"/>
              </a:rPr>
              <a:t>advancing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participation</a:t>
            </a:r>
            <a:r>
              <a:rPr dirty="0" sz="800" spc="4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3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inter-</a:t>
            </a:r>
            <a:r>
              <a:rPr dirty="0" sz="800" spc="-40">
                <a:latin typeface="Trebuchet MS"/>
                <a:cs typeface="Trebuchet MS"/>
              </a:rPr>
              <a:t>schools’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competitions, </a:t>
            </a:r>
            <a:r>
              <a:rPr dirty="0" sz="800" spc="-60">
                <a:latin typeface="Trebuchet MS"/>
                <a:cs typeface="Trebuchet MS"/>
              </a:rPr>
              <a:t>especially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on</a:t>
            </a:r>
            <a:r>
              <a:rPr dirty="0" sz="800">
                <a:latin typeface="Trebuchet MS"/>
                <a:cs typeface="Trebuchet MS"/>
              </a:rPr>
              <a:t> STEM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subjects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70">
                <a:latin typeface="Trebuchet MS"/>
                <a:cs typeface="Trebuchet MS"/>
              </a:rPr>
              <a:t>at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85">
                <a:latin typeface="Trebuchet MS"/>
                <a:cs typeface="Trebuchet MS"/>
              </a:rPr>
              <a:t>a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cost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Kshs.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150,000 </a:t>
            </a:r>
            <a:r>
              <a:rPr dirty="0" sz="800" spc="-40">
                <a:latin typeface="Trebuchet MS"/>
                <a:cs typeface="Trebuchet MS"/>
              </a:rPr>
              <a:t>per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term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by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15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terms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 spc="-40">
                <a:latin typeface="Trebuchet MS"/>
                <a:cs typeface="Trebuchet MS"/>
              </a:rPr>
              <a:t>Attainment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of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a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minimum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MSS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of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6.0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in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Mathematics,</a:t>
            </a:r>
            <a:endParaRPr sz="800">
              <a:latin typeface="Trebuchet MS"/>
              <a:cs typeface="Trebuchet MS"/>
            </a:endParaRPr>
          </a:p>
          <a:p>
            <a:pPr algn="just" marL="12700" marR="6985">
              <a:lnSpc>
                <a:spcPts val="1070"/>
              </a:lnSpc>
              <a:spcBef>
                <a:spcPts val="40"/>
              </a:spcBef>
            </a:pPr>
            <a:r>
              <a:rPr dirty="0" sz="800" spc="-75">
                <a:latin typeface="Trebuchet MS"/>
                <a:cs typeface="Trebuchet MS"/>
              </a:rPr>
              <a:t>8.0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Biology,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10.0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Physics,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75">
                <a:latin typeface="Trebuchet MS"/>
                <a:cs typeface="Trebuchet MS"/>
              </a:rPr>
              <a:t>7.5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in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Chemistry,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75">
                <a:latin typeface="Trebuchet MS"/>
                <a:cs typeface="Trebuchet MS"/>
              </a:rPr>
              <a:t>and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9.0 </a:t>
            </a:r>
            <a:r>
              <a:rPr dirty="0" sz="800">
                <a:latin typeface="Trebuchet MS"/>
                <a:cs typeface="Trebuchet MS"/>
              </a:rPr>
              <a:t>in</a:t>
            </a:r>
            <a:r>
              <a:rPr dirty="0" sz="800" spc="204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English</a:t>
            </a:r>
            <a:r>
              <a:rPr dirty="0" sz="800" spc="204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through</a:t>
            </a:r>
            <a:r>
              <a:rPr dirty="0" sz="800" spc="2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individualized</a:t>
            </a:r>
            <a:r>
              <a:rPr dirty="0" sz="800" spc="19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learner</a:t>
            </a:r>
            <a:r>
              <a:rPr dirty="0" sz="800" spc="204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support </a:t>
            </a:r>
            <a:r>
              <a:rPr dirty="0" sz="800" spc="-20">
                <a:latin typeface="Trebuchet MS"/>
                <a:cs typeface="Trebuchet MS"/>
              </a:rPr>
              <a:t>services,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subject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experts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motivational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speaking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and </a:t>
            </a:r>
            <a:r>
              <a:rPr dirty="0" sz="800" spc="-35">
                <a:latin typeface="Trebuchet MS"/>
                <a:cs typeface="Trebuchet MS"/>
              </a:rPr>
              <a:t>clinics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and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team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teaching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and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learner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assessments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and </a:t>
            </a:r>
            <a:r>
              <a:rPr dirty="0" sz="800">
                <a:latin typeface="Trebuchet MS"/>
                <a:cs typeface="Trebuchet MS"/>
              </a:rPr>
              <a:t>prompt</a:t>
            </a:r>
            <a:r>
              <a:rPr dirty="0" sz="800" spc="3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revisions</a:t>
            </a:r>
            <a:r>
              <a:rPr dirty="0" sz="800" spc="35">
                <a:latin typeface="Trebuchet MS"/>
                <a:cs typeface="Trebuchet MS"/>
              </a:rPr>
              <a:t> </a:t>
            </a:r>
            <a:r>
              <a:rPr dirty="0" sz="800" spc="195">
                <a:latin typeface="Trebuchet MS"/>
                <a:cs typeface="Trebuchet MS"/>
              </a:rPr>
              <a:t>@</a:t>
            </a:r>
            <a:r>
              <a:rPr dirty="0" sz="800" spc="4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Kshs.</a:t>
            </a:r>
            <a:r>
              <a:rPr dirty="0" sz="800" spc="3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150,000</a:t>
            </a:r>
            <a:r>
              <a:rPr dirty="0" sz="800" spc="4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per</a:t>
            </a:r>
            <a:r>
              <a:rPr dirty="0" sz="800" spc="4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term</a:t>
            </a:r>
            <a:r>
              <a:rPr dirty="0" sz="800" spc="3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by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15 </a:t>
            </a:r>
            <a:r>
              <a:rPr dirty="0" sz="800" spc="-10">
                <a:latin typeface="Trebuchet MS"/>
                <a:cs typeface="Trebuchet MS"/>
              </a:rPr>
              <a:t>terms</a:t>
            </a:r>
            <a:endParaRPr sz="800">
              <a:latin typeface="Trebuchet MS"/>
              <a:cs typeface="Trebuchet MS"/>
            </a:endParaRPr>
          </a:p>
          <a:p>
            <a:pPr algn="just" marL="12700">
              <a:lnSpc>
                <a:spcPct val="100000"/>
              </a:lnSpc>
              <a:spcBef>
                <a:spcPts val="45"/>
              </a:spcBef>
            </a:pPr>
            <a:r>
              <a:rPr dirty="0" sz="800" spc="-30">
                <a:latin typeface="Trebuchet MS"/>
                <a:cs typeface="Trebuchet MS"/>
              </a:rPr>
              <a:t>Digitalization</a:t>
            </a:r>
            <a:r>
              <a:rPr dirty="0" sz="800" spc="24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of</a:t>
            </a:r>
            <a:r>
              <a:rPr dirty="0" sz="800" spc="25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Teaching</a:t>
            </a:r>
            <a:r>
              <a:rPr dirty="0" sz="800" spc="254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and</a:t>
            </a:r>
            <a:r>
              <a:rPr dirty="0" sz="800" spc="25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Learning</a:t>
            </a:r>
            <a:r>
              <a:rPr dirty="0" sz="800" spc="25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Processes</a:t>
            </a:r>
            <a:endParaRPr sz="800">
              <a:latin typeface="Trebuchet MS"/>
              <a:cs typeface="Trebuchet MS"/>
            </a:endParaRPr>
          </a:p>
          <a:p>
            <a:pPr algn="just" marL="12700" marR="5080">
              <a:lnSpc>
                <a:spcPct val="111200"/>
              </a:lnSpc>
            </a:pPr>
            <a:r>
              <a:rPr dirty="0" sz="800" spc="-10">
                <a:latin typeface="Trebuchet MS"/>
                <a:cs typeface="Trebuchet MS"/>
              </a:rPr>
              <a:t>through </a:t>
            </a:r>
            <a:r>
              <a:rPr dirty="0" sz="800" spc="-35">
                <a:latin typeface="Trebuchet MS"/>
                <a:cs typeface="Trebuchet MS"/>
              </a:rPr>
              <a:t>increased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use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of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digital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teaching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and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learning </a:t>
            </a:r>
            <a:r>
              <a:rPr dirty="0" sz="800" spc="-55">
                <a:latin typeface="Trebuchet MS"/>
                <a:cs typeface="Trebuchet MS"/>
              </a:rPr>
              <a:t>aids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resources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through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introduction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audio-</a:t>
            </a:r>
            <a:r>
              <a:rPr dirty="0" sz="800" spc="-25">
                <a:latin typeface="Trebuchet MS"/>
                <a:cs typeface="Trebuchet MS"/>
              </a:rPr>
              <a:t>visual </a:t>
            </a:r>
            <a:r>
              <a:rPr dirty="0" sz="800" spc="-70">
                <a:latin typeface="Trebuchet MS"/>
                <a:cs typeface="Trebuchet MS"/>
              </a:rPr>
              <a:t>teaching/learning</a:t>
            </a:r>
            <a:r>
              <a:rPr dirty="0" sz="800" spc="10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resources</a:t>
            </a:r>
            <a:endParaRPr sz="800">
              <a:latin typeface="Trebuchet MS"/>
              <a:cs typeface="Trebuchet MS"/>
            </a:endParaRPr>
          </a:p>
          <a:p>
            <a:pPr algn="just" marL="12700">
              <a:lnSpc>
                <a:spcPct val="100000"/>
              </a:lnSpc>
              <a:spcBef>
                <a:spcPts val="110"/>
              </a:spcBef>
            </a:pPr>
            <a:r>
              <a:rPr dirty="0" sz="800" spc="-25">
                <a:latin typeface="Trebuchet MS"/>
                <a:cs typeface="Trebuchet MS"/>
              </a:rPr>
              <a:t>Mainstream</a:t>
            </a:r>
            <a:r>
              <a:rPr dirty="0" sz="800" spc="20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a</a:t>
            </a:r>
            <a:r>
              <a:rPr dirty="0" sz="800" spc="21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reading</a:t>
            </a:r>
            <a:r>
              <a:rPr dirty="0" sz="800" spc="21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culture</a:t>
            </a:r>
            <a:r>
              <a:rPr dirty="0" sz="800" spc="204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among</a:t>
            </a:r>
            <a:r>
              <a:rPr dirty="0" sz="800" spc="204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all</a:t>
            </a:r>
            <a:r>
              <a:rPr dirty="0" sz="800" spc="21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students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2555560" y="4768236"/>
            <a:ext cx="419734" cy="35433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25">
                <a:latin typeface="Trebuchet MS"/>
                <a:cs typeface="Trebuchet MS"/>
              </a:rPr>
              <a:t>through</a:t>
            </a:r>
            <a:endParaRPr sz="800">
              <a:latin typeface="Trebuchet MS"/>
              <a:cs typeface="Trebuchet MS"/>
            </a:endParaRPr>
          </a:p>
          <a:p>
            <a:pPr marL="12700" marR="10795">
              <a:lnSpc>
                <a:spcPct val="111300"/>
              </a:lnSpc>
            </a:pPr>
            <a:r>
              <a:rPr dirty="0" sz="800" spc="-60">
                <a:latin typeface="Trebuchet MS"/>
                <a:cs typeface="Trebuchet MS"/>
              </a:rPr>
              <a:t>learning</a:t>
            </a:r>
            <a:r>
              <a:rPr dirty="0" sz="800" spc="-35">
                <a:latin typeface="Trebuchet MS"/>
                <a:cs typeface="Trebuchet MS"/>
              </a:rPr>
              <a:t> student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2555560" y="5161090"/>
            <a:ext cx="419734" cy="192595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29209">
              <a:lnSpc>
                <a:spcPct val="100000"/>
              </a:lnSpc>
              <a:spcBef>
                <a:spcPts val="35"/>
              </a:spcBef>
            </a:pPr>
            <a:r>
              <a:rPr dirty="0" sz="800" spc="-30">
                <a:latin typeface="Trebuchet MS"/>
                <a:cs typeface="Trebuchet MS"/>
              </a:rPr>
              <a:t>increased</a:t>
            </a:r>
            <a:r>
              <a:rPr dirty="0" sz="800" spc="2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access</a:t>
            </a:r>
            <a:r>
              <a:rPr dirty="0" sz="800" spc="23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to</a:t>
            </a:r>
            <a:r>
              <a:rPr dirty="0" sz="800" spc="23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diverse</a:t>
            </a:r>
            <a:r>
              <a:rPr dirty="0" sz="800" spc="24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reading</a:t>
            </a:r>
            <a:r>
              <a:rPr dirty="0" sz="800" spc="23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and</a:t>
            </a:r>
            <a:endParaRPr sz="800">
              <a:latin typeface="Trebuchet MS"/>
              <a:cs typeface="Trebuchet MS"/>
            </a:endParaRPr>
          </a:p>
          <a:p>
            <a:pPr marL="12700" marR="5080" indent="5715">
              <a:lnSpc>
                <a:spcPct val="111300"/>
              </a:lnSpc>
            </a:pPr>
            <a:r>
              <a:rPr dirty="0" sz="800" spc="-10">
                <a:latin typeface="Trebuchet MS"/>
                <a:cs typeface="Trebuchet MS"/>
              </a:rPr>
              <a:t>resources</a:t>
            </a:r>
            <a:r>
              <a:rPr dirty="0" sz="800" spc="204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with</a:t>
            </a:r>
            <a:r>
              <a:rPr dirty="0" sz="800" spc="2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instant</a:t>
            </a:r>
            <a:r>
              <a:rPr dirty="0" sz="800" spc="19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rewards</a:t>
            </a:r>
            <a:r>
              <a:rPr dirty="0" sz="800" spc="21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for</a:t>
            </a:r>
            <a:r>
              <a:rPr dirty="0" sz="800" spc="204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each </a:t>
            </a:r>
            <a:r>
              <a:rPr dirty="0" sz="800">
                <a:latin typeface="Trebuchet MS"/>
                <a:cs typeface="Trebuchet MS"/>
              </a:rPr>
              <a:t>with</a:t>
            </a:r>
            <a:r>
              <a:rPr dirty="0" sz="800" spc="254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excellent</a:t>
            </a:r>
            <a:r>
              <a:rPr dirty="0" sz="800" spc="25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command</a:t>
            </a:r>
            <a:r>
              <a:rPr dirty="0" sz="800" spc="24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of</a:t>
            </a:r>
            <a:r>
              <a:rPr dirty="0" sz="800" spc="26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reading</a:t>
            </a:r>
            <a:r>
              <a:rPr dirty="0" sz="800" spc="25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and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2419926" y="4768236"/>
            <a:ext cx="147955" cy="221615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50">
                <a:latin typeface="Trebuchet MS"/>
                <a:cs typeface="Trebuchet MS"/>
              </a:rPr>
              <a:t>speaking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skills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@Kshs.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100,000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per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term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by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15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terms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2691197" y="7199398"/>
            <a:ext cx="417830" cy="168783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>
                <a:latin typeface="Trebuchet MS"/>
                <a:cs typeface="Trebuchet MS"/>
              </a:rPr>
              <a:t>The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Principal/Secretary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to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the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Board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of</a:t>
            </a:r>
            <a:endParaRPr sz="800">
              <a:latin typeface="Trebuchet MS"/>
              <a:cs typeface="Trebuchet MS"/>
            </a:endParaRPr>
          </a:p>
          <a:p>
            <a:pPr marL="12700" marR="5715">
              <a:lnSpc>
                <a:spcPts val="1070"/>
              </a:lnSpc>
              <a:spcBef>
                <a:spcPts val="40"/>
              </a:spcBef>
            </a:pPr>
            <a:r>
              <a:rPr dirty="0" sz="800" spc="-45">
                <a:latin typeface="Trebuchet MS"/>
                <a:cs typeface="Trebuchet MS"/>
              </a:rPr>
              <a:t>Management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on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behalf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of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the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Board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of </a:t>
            </a:r>
            <a:r>
              <a:rPr dirty="0" sz="800" spc="-10">
                <a:latin typeface="Trebuchet MS"/>
                <a:cs typeface="Trebuchet MS"/>
              </a:rPr>
              <a:t>Management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2960894" y="9001019"/>
            <a:ext cx="147955" cy="51054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10">
                <a:latin typeface="Trebuchet MS"/>
                <a:cs typeface="Trebuchet MS"/>
              </a:rPr>
              <a:t>Continuous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2960894" y="10229745"/>
            <a:ext cx="147955" cy="55054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5">
                <a:latin typeface="Trebuchet MS"/>
                <a:cs typeface="Trebuchet MS"/>
              </a:rPr>
              <a:t>1,500,000.00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2792864" y="10891159"/>
            <a:ext cx="314960" cy="612140"/>
          </a:xfrm>
          <a:prstGeom prst="rect">
            <a:avLst/>
          </a:prstGeom>
        </p:spPr>
        <p:txBody>
          <a:bodyPr wrap="square" lIns="0" tIns="317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900" spc="-25">
                <a:latin typeface="Trebuchet MS"/>
                <a:cs typeface="Trebuchet MS"/>
              </a:rPr>
              <a:t>Board</a:t>
            </a:r>
            <a:r>
              <a:rPr dirty="0" sz="900" spc="-45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of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00" spc="-50">
                <a:latin typeface="Trebuchet MS"/>
                <a:cs typeface="Trebuchet MS"/>
              </a:rPr>
              <a:t>Management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2945263" y="11700402"/>
            <a:ext cx="162560" cy="418465"/>
          </a:xfrm>
          <a:prstGeom prst="rect">
            <a:avLst/>
          </a:prstGeom>
        </p:spPr>
        <p:txBody>
          <a:bodyPr wrap="square" lIns="0" tIns="317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900" spc="-20">
                <a:latin typeface="Trebuchet MS"/>
                <a:cs typeface="Trebuchet MS"/>
              </a:rPr>
              <a:t>Ongoing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78" name="object 78" descr=""/>
          <p:cNvGrpSpPr/>
          <p:nvPr/>
        </p:nvGrpSpPr>
        <p:grpSpPr>
          <a:xfrm>
            <a:off x="2388269" y="3200294"/>
            <a:ext cx="6057900" cy="9171940"/>
            <a:chOff x="2388269" y="3200294"/>
            <a:chExt cx="6057900" cy="9171940"/>
          </a:xfrm>
        </p:grpSpPr>
        <p:sp>
          <p:nvSpPr>
            <p:cNvPr id="79" name="object 79" descr=""/>
            <p:cNvSpPr/>
            <p:nvPr/>
          </p:nvSpPr>
          <p:spPr>
            <a:xfrm>
              <a:off x="2388260" y="3200305"/>
              <a:ext cx="696595" cy="9170035"/>
            </a:xfrm>
            <a:custGeom>
              <a:avLst/>
              <a:gdLst/>
              <a:ahLst/>
              <a:cxnLst/>
              <a:rect l="l" t="t" r="r" b="b"/>
              <a:pathLst>
                <a:path w="696594" h="9170035">
                  <a:moveTo>
                    <a:pt x="18288" y="3944747"/>
                  </a:moveTo>
                  <a:lnTo>
                    <a:pt x="0" y="3944747"/>
                  </a:lnTo>
                  <a:lnTo>
                    <a:pt x="0" y="3963035"/>
                  </a:lnTo>
                  <a:lnTo>
                    <a:pt x="0" y="5744845"/>
                  </a:lnTo>
                  <a:lnTo>
                    <a:pt x="0" y="5763133"/>
                  </a:lnTo>
                  <a:lnTo>
                    <a:pt x="0" y="6554089"/>
                  </a:lnTo>
                  <a:lnTo>
                    <a:pt x="0" y="6572377"/>
                  </a:lnTo>
                  <a:lnTo>
                    <a:pt x="0" y="7634910"/>
                  </a:lnTo>
                  <a:lnTo>
                    <a:pt x="18288" y="7634910"/>
                  </a:lnTo>
                  <a:lnTo>
                    <a:pt x="18288" y="3963035"/>
                  </a:lnTo>
                  <a:lnTo>
                    <a:pt x="18288" y="3944747"/>
                  </a:lnTo>
                  <a:close/>
                </a:path>
                <a:path w="696594" h="9170035">
                  <a:moveTo>
                    <a:pt x="696468" y="9160764"/>
                  </a:moveTo>
                  <a:lnTo>
                    <a:pt x="18288" y="9160764"/>
                  </a:lnTo>
                  <a:lnTo>
                    <a:pt x="18288" y="8464042"/>
                  </a:lnTo>
                  <a:lnTo>
                    <a:pt x="18288" y="8445754"/>
                  </a:lnTo>
                  <a:lnTo>
                    <a:pt x="18288" y="7653261"/>
                  </a:lnTo>
                  <a:lnTo>
                    <a:pt x="18288" y="7634973"/>
                  </a:lnTo>
                  <a:lnTo>
                    <a:pt x="0" y="7634973"/>
                  </a:lnTo>
                  <a:lnTo>
                    <a:pt x="0" y="9169908"/>
                  </a:lnTo>
                  <a:lnTo>
                    <a:pt x="18288" y="9169908"/>
                  </a:lnTo>
                  <a:lnTo>
                    <a:pt x="696468" y="9169908"/>
                  </a:lnTo>
                  <a:lnTo>
                    <a:pt x="696468" y="9160764"/>
                  </a:lnTo>
                  <a:close/>
                </a:path>
                <a:path w="696594" h="9170035">
                  <a:moveTo>
                    <a:pt x="696468" y="0"/>
                  </a:moveTo>
                  <a:lnTo>
                    <a:pt x="18288" y="0"/>
                  </a:lnTo>
                  <a:lnTo>
                    <a:pt x="0" y="0"/>
                  </a:lnTo>
                  <a:lnTo>
                    <a:pt x="0" y="522719"/>
                  </a:lnTo>
                  <a:lnTo>
                    <a:pt x="0" y="3944620"/>
                  </a:lnTo>
                  <a:lnTo>
                    <a:pt x="18288" y="3944620"/>
                  </a:lnTo>
                  <a:lnTo>
                    <a:pt x="18288" y="9144"/>
                  </a:lnTo>
                  <a:lnTo>
                    <a:pt x="696468" y="9144"/>
                  </a:lnTo>
                  <a:lnTo>
                    <a:pt x="696468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8080009" y="3204366"/>
              <a:ext cx="359410" cy="9164955"/>
            </a:xfrm>
            <a:custGeom>
              <a:avLst/>
              <a:gdLst/>
              <a:ahLst/>
              <a:cxnLst/>
              <a:rect l="l" t="t" r="r" b="b"/>
              <a:pathLst>
                <a:path w="359409" h="9164955">
                  <a:moveTo>
                    <a:pt x="358888" y="0"/>
                  </a:moveTo>
                  <a:lnTo>
                    <a:pt x="0" y="0"/>
                  </a:lnTo>
                  <a:lnTo>
                    <a:pt x="0" y="9164387"/>
                  </a:lnTo>
                  <a:lnTo>
                    <a:pt x="358888" y="9164387"/>
                  </a:lnTo>
                  <a:lnTo>
                    <a:pt x="358888" y="0"/>
                  </a:lnTo>
                  <a:close/>
                </a:path>
              </a:pathLst>
            </a:custGeom>
            <a:solidFill>
              <a:srgbClr val="2D3D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8080009" y="3204366"/>
              <a:ext cx="359410" cy="9164955"/>
            </a:xfrm>
            <a:custGeom>
              <a:avLst/>
              <a:gdLst/>
              <a:ahLst/>
              <a:cxnLst/>
              <a:rect l="l" t="t" r="r" b="b"/>
              <a:pathLst>
                <a:path w="359409" h="9164955">
                  <a:moveTo>
                    <a:pt x="0" y="0"/>
                  </a:moveTo>
                  <a:lnTo>
                    <a:pt x="358888" y="0"/>
                  </a:lnTo>
                  <a:lnTo>
                    <a:pt x="358888" y="9164387"/>
                  </a:lnTo>
                  <a:lnTo>
                    <a:pt x="0" y="9164387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8426044" y="3200305"/>
              <a:ext cx="20320" cy="523240"/>
            </a:xfrm>
            <a:custGeom>
              <a:avLst/>
              <a:gdLst/>
              <a:ahLst/>
              <a:cxnLst/>
              <a:rect l="l" t="t" r="r" b="b"/>
              <a:pathLst>
                <a:path w="20320" h="523239">
                  <a:moveTo>
                    <a:pt x="19812" y="0"/>
                  </a:moveTo>
                  <a:lnTo>
                    <a:pt x="1524" y="0"/>
                  </a:lnTo>
                  <a:lnTo>
                    <a:pt x="0" y="0"/>
                  </a:lnTo>
                  <a:lnTo>
                    <a:pt x="0" y="9144"/>
                  </a:lnTo>
                  <a:lnTo>
                    <a:pt x="1524" y="9144"/>
                  </a:lnTo>
                  <a:lnTo>
                    <a:pt x="1524" y="522719"/>
                  </a:lnTo>
                  <a:lnTo>
                    <a:pt x="19812" y="522719"/>
                  </a:lnTo>
                  <a:lnTo>
                    <a:pt x="19812" y="9144"/>
                  </a:lnTo>
                  <a:lnTo>
                    <a:pt x="19812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8426052" y="3209438"/>
              <a:ext cx="1905" cy="513715"/>
            </a:xfrm>
            <a:custGeom>
              <a:avLst/>
              <a:gdLst/>
              <a:ahLst/>
              <a:cxnLst/>
              <a:rect l="l" t="t" r="r" b="b"/>
              <a:pathLst>
                <a:path w="1904" h="513714">
                  <a:moveTo>
                    <a:pt x="1522" y="0"/>
                  </a:moveTo>
                  <a:lnTo>
                    <a:pt x="0" y="0"/>
                  </a:lnTo>
                  <a:lnTo>
                    <a:pt x="0" y="513586"/>
                  </a:lnTo>
                  <a:lnTo>
                    <a:pt x="1522" y="513586"/>
                  </a:lnTo>
                  <a:lnTo>
                    <a:pt x="15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4" name="object 84" descr=""/>
          <p:cNvSpPr txBox="1"/>
          <p:nvPr/>
        </p:nvSpPr>
        <p:spPr>
          <a:xfrm>
            <a:off x="8249349" y="4768236"/>
            <a:ext cx="154305" cy="1374140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40" b="1">
                <a:solidFill>
                  <a:srgbClr val="FFFFFF"/>
                </a:solidFill>
                <a:latin typeface="Arial"/>
                <a:cs typeface="Arial"/>
              </a:rPr>
              <a:t>ACTIONS</a:t>
            </a:r>
            <a:r>
              <a:rPr dirty="0" sz="8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4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800" spc="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10" b="1">
                <a:solidFill>
                  <a:srgbClr val="FFFFFF"/>
                </a:solidFill>
                <a:latin typeface="Arial"/>
                <a:cs typeface="Arial"/>
              </a:rPr>
              <a:t>UNDERTAKE</a:t>
            </a:r>
            <a:endParaRPr sz="800">
              <a:latin typeface="Arial"/>
              <a:cs typeface="Arial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8113717" y="7199398"/>
            <a:ext cx="289560" cy="1275715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RESPONSIBLE</a:t>
            </a:r>
            <a:r>
              <a:rPr dirty="0" sz="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dirty="0" sz="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50" b="1">
                <a:solidFill>
                  <a:srgbClr val="FFFFFF"/>
                </a:solidFill>
                <a:latin typeface="Arial"/>
                <a:cs typeface="Arial"/>
              </a:rPr>
              <a:t>/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50" b="1">
                <a:solidFill>
                  <a:srgbClr val="FFFFFF"/>
                </a:solidFill>
                <a:latin typeface="Arial"/>
                <a:cs typeface="Arial"/>
              </a:rPr>
              <a:t>INSTITUTION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8249349" y="9001019"/>
            <a:ext cx="154305" cy="650875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-10" b="1">
                <a:solidFill>
                  <a:srgbClr val="FFFFFF"/>
                </a:solidFill>
                <a:latin typeface="Arial"/>
                <a:cs typeface="Arial"/>
              </a:rPr>
              <a:t>TIMEFRAME</a:t>
            </a:r>
            <a:endParaRPr sz="800">
              <a:latin typeface="Arial"/>
              <a:cs typeface="Arial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8249349" y="9994669"/>
            <a:ext cx="154305" cy="786130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BUDGET</a:t>
            </a:r>
            <a:r>
              <a:rPr dirty="0" sz="800" spc="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10" b="1">
                <a:solidFill>
                  <a:srgbClr val="FFFFFF"/>
                </a:solidFill>
                <a:latin typeface="Arial"/>
                <a:cs typeface="Arial"/>
              </a:rPr>
              <a:t>(KES)</a:t>
            </a:r>
            <a:endParaRPr sz="800">
              <a:latin typeface="Arial"/>
              <a:cs typeface="Arial"/>
            </a:endParaRPr>
          </a:p>
        </p:txBody>
      </p:sp>
      <p:sp>
        <p:nvSpPr>
          <p:cNvPr id="88" name="object 88" descr=""/>
          <p:cNvSpPr txBox="1"/>
          <p:nvPr/>
        </p:nvSpPr>
        <p:spPr>
          <a:xfrm>
            <a:off x="7719445" y="10891159"/>
            <a:ext cx="683895" cy="612140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-10" b="1">
                <a:solidFill>
                  <a:srgbClr val="FFFFFF"/>
                </a:solidFill>
                <a:latin typeface="Arial"/>
                <a:cs typeface="Arial"/>
              </a:rPr>
              <a:t>BUDGET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10" b="1">
                <a:solidFill>
                  <a:srgbClr val="FFFFFF"/>
                </a:solidFill>
                <a:latin typeface="Arial"/>
                <a:cs typeface="Arial"/>
              </a:rPr>
              <a:t>SOURCE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11100"/>
              </a:lnSpc>
              <a:spcBef>
                <a:spcPts val="730"/>
              </a:spcBef>
            </a:pPr>
            <a:r>
              <a:rPr dirty="0" sz="900" spc="-30">
                <a:latin typeface="Trebuchet MS"/>
                <a:cs typeface="Trebuchet MS"/>
              </a:rPr>
              <a:t>Board </a:t>
            </a:r>
            <a:r>
              <a:rPr dirty="0" sz="900" spc="-35">
                <a:latin typeface="Trebuchet MS"/>
                <a:cs typeface="Trebuchet MS"/>
              </a:rPr>
              <a:t>of </a:t>
            </a:r>
            <a:r>
              <a:rPr dirty="0" sz="900" spc="-60">
                <a:latin typeface="Trebuchet MS"/>
                <a:cs typeface="Trebuchet MS"/>
              </a:rPr>
              <a:t>Management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9" name="object 89" descr=""/>
          <p:cNvSpPr txBox="1"/>
          <p:nvPr/>
        </p:nvSpPr>
        <p:spPr>
          <a:xfrm>
            <a:off x="8249349" y="11700402"/>
            <a:ext cx="154305" cy="433070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-10" b="1">
                <a:solidFill>
                  <a:srgbClr val="FFFFFF"/>
                </a:solidFill>
                <a:latin typeface="Arial"/>
                <a:cs typeface="Arial"/>
              </a:rPr>
              <a:t>STATUS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90" name="object 90" descr=""/>
          <p:cNvGrpSpPr/>
          <p:nvPr/>
        </p:nvGrpSpPr>
        <p:grpSpPr>
          <a:xfrm>
            <a:off x="2544159" y="3723025"/>
            <a:ext cx="5902325" cy="10180320"/>
            <a:chOff x="2544159" y="3723025"/>
            <a:chExt cx="5902325" cy="10180320"/>
          </a:xfrm>
        </p:grpSpPr>
        <p:sp>
          <p:nvSpPr>
            <p:cNvPr id="91" name="object 91" descr=""/>
            <p:cNvSpPr/>
            <p:nvPr/>
          </p:nvSpPr>
          <p:spPr>
            <a:xfrm>
              <a:off x="8427575" y="3741313"/>
              <a:ext cx="18415" cy="972819"/>
            </a:xfrm>
            <a:custGeom>
              <a:avLst/>
              <a:gdLst/>
              <a:ahLst/>
              <a:cxnLst/>
              <a:rect l="l" t="t" r="r" b="b"/>
              <a:pathLst>
                <a:path w="18415" h="972820">
                  <a:moveTo>
                    <a:pt x="18287" y="0"/>
                  </a:moveTo>
                  <a:lnTo>
                    <a:pt x="0" y="0"/>
                  </a:lnTo>
                  <a:lnTo>
                    <a:pt x="0" y="972619"/>
                  </a:lnTo>
                  <a:lnTo>
                    <a:pt x="18287" y="972619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8426044" y="3741312"/>
              <a:ext cx="1905" cy="991235"/>
            </a:xfrm>
            <a:custGeom>
              <a:avLst/>
              <a:gdLst/>
              <a:ahLst/>
              <a:cxnLst/>
              <a:rect l="l" t="t" r="r" b="b"/>
              <a:pathLst>
                <a:path w="1904" h="991235">
                  <a:moveTo>
                    <a:pt x="1524" y="0"/>
                  </a:moveTo>
                  <a:lnTo>
                    <a:pt x="0" y="0"/>
                  </a:lnTo>
                  <a:lnTo>
                    <a:pt x="0" y="972578"/>
                  </a:lnTo>
                  <a:lnTo>
                    <a:pt x="0" y="990866"/>
                  </a:lnTo>
                  <a:lnTo>
                    <a:pt x="1524" y="990866"/>
                  </a:lnTo>
                  <a:lnTo>
                    <a:pt x="1524" y="972629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8427567" y="4713891"/>
              <a:ext cx="18415" cy="2431415"/>
            </a:xfrm>
            <a:custGeom>
              <a:avLst/>
              <a:gdLst/>
              <a:ahLst/>
              <a:cxnLst/>
              <a:rect l="l" t="t" r="r" b="b"/>
              <a:pathLst>
                <a:path w="18415" h="2431415">
                  <a:moveTo>
                    <a:pt x="18288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2431034"/>
                  </a:lnTo>
                  <a:lnTo>
                    <a:pt x="18288" y="2431034"/>
                  </a:lnTo>
                  <a:lnTo>
                    <a:pt x="18288" y="18288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8426044" y="4732179"/>
              <a:ext cx="1905" cy="2431415"/>
            </a:xfrm>
            <a:custGeom>
              <a:avLst/>
              <a:gdLst/>
              <a:ahLst/>
              <a:cxnLst/>
              <a:rect l="l" t="t" r="r" b="b"/>
              <a:pathLst>
                <a:path w="1904" h="2431415">
                  <a:moveTo>
                    <a:pt x="1524" y="2412873"/>
                  </a:moveTo>
                  <a:lnTo>
                    <a:pt x="0" y="2412873"/>
                  </a:lnTo>
                  <a:lnTo>
                    <a:pt x="0" y="2431161"/>
                  </a:lnTo>
                  <a:lnTo>
                    <a:pt x="1524" y="2431161"/>
                  </a:lnTo>
                  <a:lnTo>
                    <a:pt x="1524" y="2412873"/>
                  </a:lnTo>
                  <a:close/>
                </a:path>
                <a:path w="1904" h="2431415">
                  <a:moveTo>
                    <a:pt x="1524" y="0"/>
                  </a:moveTo>
                  <a:lnTo>
                    <a:pt x="0" y="0"/>
                  </a:lnTo>
                  <a:lnTo>
                    <a:pt x="0" y="2412746"/>
                  </a:lnTo>
                  <a:lnTo>
                    <a:pt x="1524" y="2412746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8427567" y="7145052"/>
              <a:ext cx="18415" cy="1800225"/>
            </a:xfrm>
            <a:custGeom>
              <a:avLst/>
              <a:gdLst/>
              <a:ahLst/>
              <a:cxnLst/>
              <a:rect l="l" t="t" r="r" b="b"/>
              <a:pathLst>
                <a:path w="18415" h="1800225">
                  <a:moveTo>
                    <a:pt x="18288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1800098"/>
                  </a:lnTo>
                  <a:lnTo>
                    <a:pt x="18288" y="1800098"/>
                  </a:lnTo>
                  <a:lnTo>
                    <a:pt x="18288" y="18288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8426044" y="7163340"/>
              <a:ext cx="1905" cy="1800225"/>
            </a:xfrm>
            <a:custGeom>
              <a:avLst/>
              <a:gdLst/>
              <a:ahLst/>
              <a:cxnLst/>
              <a:rect l="l" t="t" r="r" b="b"/>
              <a:pathLst>
                <a:path w="1904" h="1800225">
                  <a:moveTo>
                    <a:pt x="1524" y="0"/>
                  </a:moveTo>
                  <a:lnTo>
                    <a:pt x="0" y="0"/>
                  </a:lnTo>
                  <a:lnTo>
                    <a:pt x="0" y="1781810"/>
                  </a:lnTo>
                  <a:lnTo>
                    <a:pt x="0" y="1800098"/>
                  </a:lnTo>
                  <a:lnTo>
                    <a:pt x="1524" y="1800098"/>
                  </a:lnTo>
                  <a:lnTo>
                    <a:pt x="1524" y="1781810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8427567" y="8945150"/>
              <a:ext cx="18415" cy="809625"/>
            </a:xfrm>
            <a:custGeom>
              <a:avLst/>
              <a:gdLst/>
              <a:ahLst/>
              <a:cxnLst/>
              <a:rect l="l" t="t" r="r" b="b"/>
              <a:pathLst>
                <a:path w="18415" h="809625">
                  <a:moveTo>
                    <a:pt x="18288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809244"/>
                  </a:lnTo>
                  <a:lnTo>
                    <a:pt x="18288" y="809244"/>
                  </a:lnTo>
                  <a:lnTo>
                    <a:pt x="18288" y="18288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8426052" y="8963427"/>
              <a:ext cx="1905" cy="791210"/>
            </a:xfrm>
            <a:custGeom>
              <a:avLst/>
              <a:gdLst/>
              <a:ahLst/>
              <a:cxnLst/>
              <a:rect l="l" t="t" r="r" b="b"/>
              <a:pathLst>
                <a:path w="1904" h="791209">
                  <a:moveTo>
                    <a:pt x="1522" y="0"/>
                  </a:moveTo>
                  <a:lnTo>
                    <a:pt x="0" y="0"/>
                  </a:lnTo>
                  <a:lnTo>
                    <a:pt x="0" y="790956"/>
                  </a:lnTo>
                  <a:lnTo>
                    <a:pt x="1522" y="790956"/>
                  </a:lnTo>
                  <a:lnTo>
                    <a:pt x="15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8427575" y="9772671"/>
              <a:ext cx="18415" cy="1062990"/>
            </a:xfrm>
            <a:custGeom>
              <a:avLst/>
              <a:gdLst/>
              <a:ahLst/>
              <a:cxnLst/>
              <a:rect l="l" t="t" r="r" b="b"/>
              <a:pathLst>
                <a:path w="18415" h="1062990">
                  <a:moveTo>
                    <a:pt x="18287" y="0"/>
                  </a:moveTo>
                  <a:lnTo>
                    <a:pt x="0" y="0"/>
                  </a:lnTo>
                  <a:lnTo>
                    <a:pt x="0" y="1062532"/>
                  </a:lnTo>
                  <a:lnTo>
                    <a:pt x="18287" y="1062532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8426044" y="9772682"/>
              <a:ext cx="1905" cy="1081405"/>
            </a:xfrm>
            <a:custGeom>
              <a:avLst/>
              <a:gdLst/>
              <a:ahLst/>
              <a:cxnLst/>
              <a:rect l="l" t="t" r="r" b="b"/>
              <a:pathLst>
                <a:path w="1904" h="1081404">
                  <a:moveTo>
                    <a:pt x="1524" y="1062596"/>
                  </a:moveTo>
                  <a:lnTo>
                    <a:pt x="0" y="1062596"/>
                  </a:lnTo>
                  <a:lnTo>
                    <a:pt x="0" y="1080884"/>
                  </a:lnTo>
                  <a:lnTo>
                    <a:pt x="1524" y="1080884"/>
                  </a:lnTo>
                  <a:lnTo>
                    <a:pt x="1524" y="1062596"/>
                  </a:lnTo>
                  <a:close/>
                </a:path>
                <a:path w="1904" h="1081404">
                  <a:moveTo>
                    <a:pt x="1524" y="0"/>
                  </a:moveTo>
                  <a:lnTo>
                    <a:pt x="0" y="0"/>
                  </a:lnTo>
                  <a:lnTo>
                    <a:pt x="0" y="1062532"/>
                  </a:lnTo>
                  <a:lnTo>
                    <a:pt x="1524" y="1062532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8427567" y="10835278"/>
              <a:ext cx="18415" cy="810895"/>
            </a:xfrm>
            <a:custGeom>
              <a:avLst/>
              <a:gdLst/>
              <a:ahLst/>
              <a:cxnLst/>
              <a:rect l="l" t="t" r="r" b="b"/>
              <a:pathLst>
                <a:path w="18415" h="810895">
                  <a:moveTo>
                    <a:pt x="18288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810780"/>
                  </a:lnTo>
                  <a:lnTo>
                    <a:pt x="18288" y="810780"/>
                  </a:lnTo>
                  <a:lnTo>
                    <a:pt x="18288" y="18288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8426044" y="10853566"/>
              <a:ext cx="1905" cy="810895"/>
            </a:xfrm>
            <a:custGeom>
              <a:avLst/>
              <a:gdLst/>
              <a:ahLst/>
              <a:cxnLst/>
              <a:rect l="l" t="t" r="r" b="b"/>
              <a:pathLst>
                <a:path w="1904" h="810895">
                  <a:moveTo>
                    <a:pt x="1524" y="0"/>
                  </a:moveTo>
                  <a:lnTo>
                    <a:pt x="0" y="0"/>
                  </a:lnTo>
                  <a:lnTo>
                    <a:pt x="0" y="792492"/>
                  </a:lnTo>
                  <a:lnTo>
                    <a:pt x="0" y="810780"/>
                  </a:lnTo>
                  <a:lnTo>
                    <a:pt x="1524" y="810780"/>
                  </a:lnTo>
                  <a:lnTo>
                    <a:pt x="1524" y="792492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8427567" y="11646059"/>
              <a:ext cx="18415" cy="715645"/>
            </a:xfrm>
            <a:custGeom>
              <a:avLst/>
              <a:gdLst/>
              <a:ahLst/>
              <a:cxnLst/>
              <a:rect l="l" t="t" r="r" b="b"/>
              <a:pathLst>
                <a:path w="18415" h="715645">
                  <a:moveTo>
                    <a:pt x="18288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715060"/>
                  </a:lnTo>
                  <a:lnTo>
                    <a:pt x="18288" y="715060"/>
                  </a:lnTo>
                  <a:lnTo>
                    <a:pt x="18288" y="18288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8426052" y="11664337"/>
              <a:ext cx="1905" cy="697230"/>
            </a:xfrm>
            <a:custGeom>
              <a:avLst/>
              <a:gdLst/>
              <a:ahLst/>
              <a:cxnLst/>
              <a:rect l="l" t="t" r="r" b="b"/>
              <a:pathLst>
                <a:path w="1904" h="697229">
                  <a:moveTo>
                    <a:pt x="1522" y="0"/>
                  </a:moveTo>
                  <a:lnTo>
                    <a:pt x="0" y="0"/>
                  </a:lnTo>
                  <a:lnTo>
                    <a:pt x="0" y="696772"/>
                  </a:lnTo>
                  <a:lnTo>
                    <a:pt x="1522" y="696772"/>
                  </a:lnTo>
                  <a:lnTo>
                    <a:pt x="15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8426044" y="12361069"/>
              <a:ext cx="20320" cy="9525"/>
            </a:xfrm>
            <a:custGeom>
              <a:avLst/>
              <a:gdLst/>
              <a:ahLst/>
              <a:cxnLst/>
              <a:rect l="l" t="t" r="r" b="b"/>
              <a:pathLst>
                <a:path w="20320" h="9525">
                  <a:moveTo>
                    <a:pt x="19812" y="0"/>
                  </a:moveTo>
                  <a:lnTo>
                    <a:pt x="1524" y="0"/>
                  </a:lnTo>
                  <a:lnTo>
                    <a:pt x="0" y="0"/>
                  </a:lnTo>
                  <a:lnTo>
                    <a:pt x="0" y="9144"/>
                  </a:lnTo>
                  <a:lnTo>
                    <a:pt x="1524" y="9144"/>
                  </a:lnTo>
                  <a:lnTo>
                    <a:pt x="19812" y="9144"/>
                  </a:lnTo>
                  <a:lnTo>
                    <a:pt x="19812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8426052" y="3723025"/>
              <a:ext cx="1905" cy="18415"/>
            </a:xfrm>
            <a:custGeom>
              <a:avLst/>
              <a:gdLst/>
              <a:ahLst/>
              <a:cxnLst/>
              <a:rect l="l" t="t" r="r" b="b"/>
              <a:pathLst>
                <a:path w="1904" h="18414">
                  <a:moveTo>
                    <a:pt x="1522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1522" y="18287"/>
                  </a:lnTo>
                  <a:lnTo>
                    <a:pt x="15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8427575" y="3723025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18287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18287" y="18287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2544153" y="12031250"/>
              <a:ext cx="1905" cy="1871980"/>
            </a:xfrm>
            <a:custGeom>
              <a:avLst/>
              <a:gdLst/>
              <a:ahLst/>
              <a:cxnLst/>
              <a:rect l="l" t="t" r="r" b="b"/>
              <a:pathLst>
                <a:path w="1905" h="1871980">
                  <a:moveTo>
                    <a:pt x="1524" y="809244"/>
                  </a:moveTo>
                  <a:lnTo>
                    <a:pt x="0" y="809244"/>
                  </a:lnTo>
                  <a:lnTo>
                    <a:pt x="0" y="1871776"/>
                  </a:lnTo>
                  <a:lnTo>
                    <a:pt x="1524" y="1871776"/>
                  </a:lnTo>
                  <a:lnTo>
                    <a:pt x="1524" y="809244"/>
                  </a:lnTo>
                  <a:close/>
                </a:path>
                <a:path w="1905" h="1871980">
                  <a:moveTo>
                    <a:pt x="1524" y="0"/>
                  </a:moveTo>
                  <a:lnTo>
                    <a:pt x="0" y="0"/>
                  </a:lnTo>
                  <a:lnTo>
                    <a:pt x="0" y="790956"/>
                  </a:lnTo>
                  <a:lnTo>
                    <a:pt x="1524" y="790956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9" name="object 109" descr=""/>
          <p:cNvSpPr txBox="1"/>
          <p:nvPr/>
        </p:nvSpPr>
        <p:spPr>
          <a:xfrm>
            <a:off x="8534970" y="3284135"/>
            <a:ext cx="163195" cy="2218690"/>
          </a:xfrm>
          <a:prstGeom prst="rect">
            <a:avLst/>
          </a:prstGeom>
        </p:spPr>
        <p:txBody>
          <a:bodyPr wrap="square" lIns="0" tIns="3810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900" spc="-110" i="1">
                <a:solidFill>
                  <a:srgbClr val="44546A"/>
                </a:solidFill>
                <a:latin typeface="Trebuchet MS"/>
                <a:cs typeface="Trebuchet MS"/>
              </a:rPr>
              <a:t>Table</a:t>
            </a:r>
            <a:r>
              <a:rPr dirty="0" sz="900" spc="1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65" i="1">
                <a:solidFill>
                  <a:srgbClr val="44546A"/>
                </a:solidFill>
                <a:latin typeface="Trebuchet MS"/>
                <a:cs typeface="Trebuchet MS"/>
              </a:rPr>
              <a:t>21:</a:t>
            </a:r>
            <a:r>
              <a:rPr dirty="0" sz="900" spc="-170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85" i="1">
                <a:solidFill>
                  <a:srgbClr val="44546A"/>
                </a:solidFill>
                <a:latin typeface="Trebuchet MS"/>
                <a:cs typeface="Trebuchet MS"/>
              </a:rPr>
              <a:t>Academic</a:t>
            </a:r>
            <a:r>
              <a:rPr dirty="0" sz="900" spc="15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75" i="1">
                <a:solidFill>
                  <a:srgbClr val="44546A"/>
                </a:solidFill>
                <a:latin typeface="Trebuchet MS"/>
                <a:cs typeface="Trebuchet MS"/>
              </a:rPr>
              <a:t>Standards</a:t>
            </a:r>
            <a:r>
              <a:rPr dirty="0" sz="900" spc="15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95" i="1">
                <a:solidFill>
                  <a:srgbClr val="44546A"/>
                </a:solidFill>
                <a:latin typeface="Trebuchet MS"/>
                <a:cs typeface="Trebuchet MS"/>
              </a:rPr>
              <a:t>Improvement</a:t>
            </a:r>
            <a:r>
              <a:rPr dirty="0" sz="900" spc="15" i="1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900" spc="-45" i="1">
                <a:solidFill>
                  <a:srgbClr val="44546A"/>
                </a:solidFill>
                <a:latin typeface="Trebuchet MS"/>
                <a:cs typeface="Trebuchet MS"/>
              </a:rPr>
              <a:t>Matrix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12" name="object 1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113" name="object 1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40</a:t>
            </a:r>
            <a:r>
              <a:rPr dirty="0"/>
              <a:t> | </a:t>
            </a:r>
            <a:r>
              <a:rPr dirty="0" spc="-30">
                <a:solidFill>
                  <a:srgbClr val="FFFFFF"/>
                </a:solidFill>
              </a:rPr>
              <a:t>Page</a:t>
            </a:r>
          </a:p>
        </p:txBody>
      </p:sp>
      <p:sp>
        <p:nvSpPr>
          <p:cNvPr id="110" name="object 110" descr=""/>
          <p:cNvSpPr txBox="1"/>
          <p:nvPr/>
        </p:nvSpPr>
        <p:spPr>
          <a:xfrm>
            <a:off x="2450752" y="8701689"/>
            <a:ext cx="184785" cy="88519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b="1">
                <a:latin typeface="Arial"/>
                <a:cs typeface="Arial"/>
              </a:rPr>
              <a:t>SUB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-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70" b="1">
                <a:latin typeface="Arial"/>
                <a:cs typeface="Arial"/>
              </a:rPr>
              <a:t>TOTAL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1" name="object 111" descr=""/>
          <p:cNvSpPr txBox="1"/>
          <p:nvPr/>
        </p:nvSpPr>
        <p:spPr>
          <a:xfrm>
            <a:off x="2450752" y="9947361"/>
            <a:ext cx="184785" cy="83058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spc="-10" b="1">
                <a:latin typeface="Arial"/>
                <a:cs typeface="Arial"/>
              </a:rPr>
              <a:t>43,375,000.00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793031" y="3035911"/>
            <a:ext cx="4312285" cy="9170035"/>
            <a:chOff x="3793031" y="3035911"/>
            <a:chExt cx="4312285" cy="9170035"/>
          </a:xfrm>
        </p:grpSpPr>
        <p:sp>
          <p:nvSpPr>
            <p:cNvPr id="3" name="object 3" descr=""/>
            <p:cNvSpPr/>
            <p:nvPr/>
          </p:nvSpPr>
          <p:spPr>
            <a:xfrm>
              <a:off x="8085493" y="3035916"/>
              <a:ext cx="20320" cy="5744845"/>
            </a:xfrm>
            <a:custGeom>
              <a:avLst/>
              <a:gdLst/>
              <a:ahLst/>
              <a:cxnLst/>
              <a:rect l="l" t="t" r="r" b="b"/>
              <a:pathLst>
                <a:path w="20320" h="5744845">
                  <a:moveTo>
                    <a:pt x="19824" y="0"/>
                  </a:moveTo>
                  <a:lnTo>
                    <a:pt x="1536" y="0"/>
                  </a:lnTo>
                  <a:lnTo>
                    <a:pt x="0" y="0"/>
                  </a:lnTo>
                  <a:lnTo>
                    <a:pt x="0" y="9144"/>
                  </a:lnTo>
                  <a:lnTo>
                    <a:pt x="1536" y="9144"/>
                  </a:lnTo>
                  <a:lnTo>
                    <a:pt x="1536" y="5744845"/>
                  </a:lnTo>
                  <a:lnTo>
                    <a:pt x="19824" y="5744845"/>
                  </a:lnTo>
                  <a:lnTo>
                    <a:pt x="19824" y="9144"/>
                  </a:lnTo>
                  <a:lnTo>
                    <a:pt x="19824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085493" y="3045060"/>
              <a:ext cx="1905" cy="5754370"/>
            </a:xfrm>
            <a:custGeom>
              <a:avLst/>
              <a:gdLst/>
              <a:ahLst/>
              <a:cxnLst/>
              <a:rect l="l" t="t" r="r" b="b"/>
              <a:pathLst>
                <a:path w="1904" h="5754370">
                  <a:moveTo>
                    <a:pt x="1536" y="0"/>
                  </a:moveTo>
                  <a:lnTo>
                    <a:pt x="0" y="0"/>
                  </a:lnTo>
                  <a:lnTo>
                    <a:pt x="0" y="5735701"/>
                  </a:lnTo>
                  <a:lnTo>
                    <a:pt x="0" y="5753989"/>
                  </a:lnTo>
                  <a:lnTo>
                    <a:pt x="1536" y="5753989"/>
                  </a:lnTo>
                  <a:lnTo>
                    <a:pt x="1536" y="5735701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8087030" y="8780761"/>
              <a:ext cx="18415" cy="809625"/>
            </a:xfrm>
            <a:custGeom>
              <a:avLst/>
              <a:gdLst/>
              <a:ahLst/>
              <a:cxnLst/>
              <a:rect l="l" t="t" r="r" b="b"/>
              <a:pathLst>
                <a:path w="18415" h="809625">
                  <a:moveTo>
                    <a:pt x="18288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809244"/>
                  </a:lnTo>
                  <a:lnTo>
                    <a:pt x="18288" y="809244"/>
                  </a:lnTo>
                  <a:lnTo>
                    <a:pt x="18288" y="18288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085503" y="9589999"/>
              <a:ext cx="1905" cy="18415"/>
            </a:xfrm>
            <a:custGeom>
              <a:avLst/>
              <a:gdLst/>
              <a:ahLst/>
              <a:cxnLst/>
              <a:rect l="l" t="t" r="r" b="b"/>
              <a:pathLst>
                <a:path w="1904" h="18415">
                  <a:moveTo>
                    <a:pt x="1526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1526" y="18287"/>
                  </a:lnTo>
                  <a:lnTo>
                    <a:pt x="15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087030" y="9590005"/>
              <a:ext cx="18415" cy="1081405"/>
            </a:xfrm>
            <a:custGeom>
              <a:avLst/>
              <a:gdLst/>
              <a:ahLst/>
              <a:cxnLst/>
              <a:rect l="l" t="t" r="r" b="b"/>
              <a:pathLst>
                <a:path w="18415" h="1081404">
                  <a:moveTo>
                    <a:pt x="18288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1080820"/>
                  </a:lnTo>
                  <a:lnTo>
                    <a:pt x="18288" y="1080820"/>
                  </a:lnTo>
                  <a:lnTo>
                    <a:pt x="18288" y="18288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085503" y="10670896"/>
              <a:ext cx="1905" cy="18415"/>
            </a:xfrm>
            <a:custGeom>
              <a:avLst/>
              <a:gdLst/>
              <a:ahLst/>
              <a:cxnLst/>
              <a:rect l="l" t="t" r="r" b="b"/>
              <a:pathLst>
                <a:path w="1904" h="18415">
                  <a:moveTo>
                    <a:pt x="1526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1526" y="18287"/>
                  </a:lnTo>
                  <a:lnTo>
                    <a:pt x="15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087030" y="10670902"/>
              <a:ext cx="18415" cy="810895"/>
            </a:xfrm>
            <a:custGeom>
              <a:avLst/>
              <a:gdLst/>
              <a:ahLst/>
              <a:cxnLst/>
              <a:rect l="l" t="t" r="r" b="b"/>
              <a:pathLst>
                <a:path w="18415" h="810895">
                  <a:moveTo>
                    <a:pt x="18288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810768"/>
                  </a:lnTo>
                  <a:lnTo>
                    <a:pt x="18288" y="810768"/>
                  </a:lnTo>
                  <a:lnTo>
                    <a:pt x="18288" y="18288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085493" y="10689190"/>
              <a:ext cx="1905" cy="810895"/>
            </a:xfrm>
            <a:custGeom>
              <a:avLst/>
              <a:gdLst/>
              <a:ahLst/>
              <a:cxnLst/>
              <a:rect l="l" t="t" r="r" b="b"/>
              <a:pathLst>
                <a:path w="1904" h="810895">
                  <a:moveTo>
                    <a:pt x="1536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0" y="810768"/>
                  </a:lnTo>
                  <a:lnTo>
                    <a:pt x="1536" y="810768"/>
                  </a:lnTo>
                  <a:lnTo>
                    <a:pt x="1536" y="792480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087030" y="11481670"/>
              <a:ext cx="18415" cy="715645"/>
            </a:xfrm>
            <a:custGeom>
              <a:avLst/>
              <a:gdLst/>
              <a:ahLst/>
              <a:cxnLst/>
              <a:rect l="l" t="t" r="r" b="b"/>
              <a:pathLst>
                <a:path w="18415" h="715645">
                  <a:moveTo>
                    <a:pt x="18288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715060"/>
                  </a:lnTo>
                  <a:lnTo>
                    <a:pt x="18288" y="715060"/>
                  </a:lnTo>
                  <a:lnTo>
                    <a:pt x="18288" y="18288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085503" y="11499954"/>
              <a:ext cx="1905" cy="697230"/>
            </a:xfrm>
            <a:custGeom>
              <a:avLst/>
              <a:gdLst/>
              <a:ahLst/>
              <a:cxnLst/>
              <a:rect l="l" t="t" r="r" b="b"/>
              <a:pathLst>
                <a:path w="1904" h="697229">
                  <a:moveTo>
                    <a:pt x="1526" y="0"/>
                  </a:moveTo>
                  <a:lnTo>
                    <a:pt x="0" y="0"/>
                  </a:lnTo>
                  <a:lnTo>
                    <a:pt x="0" y="696772"/>
                  </a:lnTo>
                  <a:lnTo>
                    <a:pt x="1526" y="696772"/>
                  </a:lnTo>
                  <a:lnTo>
                    <a:pt x="15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945420" y="3035916"/>
              <a:ext cx="4160520" cy="9170035"/>
            </a:xfrm>
            <a:custGeom>
              <a:avLst/>
              <a:gdLst/>
              <a:ahLst/>
              <a:cxnLst/>
              <a:rect l="l" t="t" r="r" b="b"/>
              <a:pathLst>
                <a:path w="4160520" h="9170035">
                  <a:moveTo>
                    <a:pt x="4140073" y="0"/>
                  </a:moveTo>
                  <a:lnTo>
                    <a:pt x="3938905" y="0"/>
                  </a:lnTo>
                  <a:lnTo>
                    <a:pt x="2378075" y="0"/>
                  </a:lnTo>
                  <a:lnTo>
                    <a:pt x="553212" y="0"/>
                  </a:lnTo>
                  <a:lnTo>
                    <a:pt x="0" y="0"/>
                  </a:lnTo>
                  <a:lnTo>
                    <a:pt x="0" y="9144"/>
                  </a:lnTo>
                  <a:lnTo>
                    <a:pt x="553212" y="9144"/>
                  </a:lnTo>
                  <a:lnTo>
                    <a:pt x="2378075" y="9144"/>
                  </a:lnTo>
                  <a:lnTo>
                    <a:pt x="3938905" y="9144"/>
                  </a:lnTo>
                  <a:lnTo>
                    <a:pt x="4140073" y="9144"/>
                  </a:lnTo>
                  <a:lnTo>
                    <a:pt x="4140073" y="0"/>
                  </a:lnTo>
                  <a:close/>
                </a:path>
                <a:path w="4160520" h="9170035">
                  <a:moveTo>
                    <a:pt x="4159897" y="9160764"/>
                  </a:moveTo>
                  <a:lnTo>
                    <a:pt x="4159897" y="9160764"/>
                  </a:lnTo>
                  <a:lnTo>
                    <a:pt x="0" y="9160764"/>
                  </a:lnTo>
                  <a:lnTo>
                    <a:pt x="0" y="9169908"/>
                  </a:lnTo>
                  <a:lnTo>
                    <a:pt x="4159897" y="9169908"/>
                  </a:lnTo>
                  <a:lnTo>
                    <a:pt x="4159897" y="9160764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793020" y="3043536"/>
              <a:ext cx="17145" cy="3935729"/>
            </a:xfrm>
            <a:custGeom>
              <a:avLst/>
              <a:gdLst/>
              <a:ahLst/>
              <a:cxnLst/>
              <a:rect l="l" t="t" r="r" b="b"/>
              <a:pathLst>
                <a:path w="17145" h="3935729">
                  <a:moveTo>
                    <a:pt x="16764" y="0"/>
                  </a:moveTo>
                  <a:lnTo>
                    <a:pt x="0" y="0"/>
                  </a:lnTo>
                  <a:lnTo>
                    <a:pt x="0" y="515112"/>
                  </a:lnTo>
                  <a:lnTo>
                    <a:pt x="0" y="1504442"/>
                  </a:lnTo>
                  <a:lnTo>
                    <a:pt x="0" y="3935476"/>
                  </a:lnTo>
                  <a:lnTo>
                    <a:pt x="16764" y="3935476"/>
                  </a:lnTo>
                  <a:lnTo>
                    <a:pt x="16764" y="1504492"/>
                  </a:lnTo>
                  <a:lnTo>
                    <a:pt x="16764" y="515112"/>
                  </a:lnTo>
                  <a:lnTo>
                    <a:pt x="167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7760292" y="3094841"/>
            <a:ext cx="147955" cy="12827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25">
                <a:latin typeface="Trebuchet MS"/>
                <a:cs typeface="Trebuchet MS"/>
              </a:rPr>
              <a:t>03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489017" y="3614828"/>
            <a:ext cx="419734" cy="826769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5">
                <a:latin typeface="Trebuchet MS"/>
                <a:cs typeface="Trebuchet MS"/>
              </a:rPr>
              <a:t>Increased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access</a:t>
            </a:r>
            <a:r>
              <a:rPr dirty="0" sz="800" spc="4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to</a:t>
            </a:r>
            <a:endParaRPr sz="800">
              <a:latin typeface="Trebuchet MS"/>
              <a:cs typeface="Trebuchet MS"/>
            </a:endParaRPr>
          </a:p>
          <a:p>
            <a:pPr marL="12700" marR="73660">
              <a:lnSpc>
                <a:spcPct val="111300"/>
              </a:lnSpc>
            </a:pP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use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of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clean </a:t>
            </a:r>
            <a:r>
              <a:rPr dirty="0" sz="800" spc="-55">
                <a:latin typeface="Trebuchet MS"/>
                <a:cs typeface="Trebuchet MS"/>
              </a:rPr>
              <a:t>renewable</a:t>
            </a:r>
            <a:r>
              <a:rPr dirty="0" sz="800" spc="3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energy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353383" y="4603852"/>
            <a:ext cx="554990" cy="226631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35">
                <a:latin typeface="Trebuchet MS"/>
                <a:cs typeface="Trebuchet MS"/>
              </a:rPr>
              <a:t>Introduction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Solar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Lighting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System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to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provide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a</a:t>
            </a:r>
            <a:endParaRPr sz="800">
              <a:latin typeface="Trebuchet MS"/>
              <a:cs typeface="Trebuchet MS"/>
            </a:endParaRPr>
          </a:p>
          <a:p>
            <a:pPr marL="12700" marR="5080">
              <a:lnSpc>
                <a:spcPct val="111200"/>
              </a:lnSpc>
            </a:pPr>
            <a:r>
              <a:rPr dirty="0" sz="800" spc="-60">
                <a:latin typeface="Trebuchet MS"/>
                <a:cs typeface="Trebuchet MS"/>
              </a:rPr>
              <a:t>reliable,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cost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effective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and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easy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maintenance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energy </a:t>
            </a:r>
            <a:r>
              <a:rPr dirty="0" sz="800" spc="-45">
                <a:latin typeface="Trebuchet MS"/>
                <a:cs typeface="Trebuchet MS"/>
              </a:rPr>
              <a:t>supply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solutions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the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entire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school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compound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by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the </a:t>
            </a:r>
            <a:r>
              <a:rPr dirty="0" sz="800" spc="-45">
                <a:latin typeface="Trebuchet MS"/>
                <a:cs typeface="Trebuchet MS"/>
              </a:rPr>
              <a:t>end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of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2027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330152" y="7035016"/>
            <a:ext cx="563245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051260" y="7035016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760292" y="9458427"/>
            <a:ext cx="147955" cy="7683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50">
                <a:latin typeface="Trebuchet MS"/>
                <a:cs typeface="Trebuchet MS"/>
              </a:rPr>
              <a:t>–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624654" y="8836635"/>
            <a:ext cx="283845" cy="52768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>
                <a:latin typeface="Trebuchet MS"/>
                <a:cs typeface="Trebuchet MS"/>
              </a:rPr>
              <a:t>June</a:t>
            </a:r>
            <a:r>
              <a:rPr dirty="0" sz="800" spc="38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2023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 spc="-85">
                <a:latin typeface="Trebuchet MS"/>
                <a:cs typeface="Trebuchet MS"/>
              </a:rPr>
              <a:t>June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2024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760292" y="9892671"/>
            <a:ext cx="147955" cy="60007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50">
                <a:latin typeface="Trebuchet MS"/>
                <a:cs typeface="Trebuchet MS"/>
              </a:rPr>
              <a:t>15,000,000.00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624654" y="10726777"/>
            <a:ext cx="283845" cy="54673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25">
                <a:latin typeface="Trebuchet MS"/>
                <a:cs typeface="Trebuchet MS"/>
              </a:rPr>
              <a:t>Board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of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 spc="-45">
                <a:latin typeface="Trebuchet MS"/>
                <a:cs typeface="Trebuchet MS"/>
              </a:rPr>
              <a:t>Management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592262" y="11536020"/>
            <a:ext cx="314960" cy="419734"/>
          </a:xfrm>
          <a:prstGeom prst="rect">
            <a:avLst/>
          </a:prstGeom>
        </p:spPr>
        <p:txBody>
          <a:bodyPr wrap="square" lIns="0" tIns="317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900" spc="-20">
                <a:latin typeface="Trebuchet MS"/>
                <a:cs typeface="Trebuchet MS"/>
              </a:rPr>
              <a:t>New/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00" spc="-20">
                <a:latin typeface="Trebuchet MS"/>
                <a:cs typeface="Trebuchet MS"/>
              </a:rPr>
              <a:t>Ongoing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792428" y="4603852"/>
            <a:ext cx="555625" cy="228155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55">
                <a:latin typeface="Trebuchet MS"/>
                <a:cs typeface="Trebuchet MS"/>
              </a:rPr>
              <a:t>Scale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up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use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of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Biogas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Digesters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65">
                <a:latin typeface="Trebuchet MS"/>
                <a:cs typeface="Trebuchet MS"/>
              </a:rPr>
              <a:t>as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85">
                <a:latin typeface="Trebuchet MS"/>
                <a:cs typeface="Trebuchet MS"/>
              </a:rPr>
              <a:t>a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source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of</a:t>
            </a:r>
            <a:r>
              <a:rPr dirty="0" sz="800" spc="-20">
                <a:latin typeface="Trebuchet MS"/>
                <a:cs typeface="Trebuchet MS"/>
              </a:rPr>
              <a:t> Gas </a:t>
            </a:r>
            <a:r>
              <a:rPr dirty="0" sz="800" spc="-25">
                <a:latin typeface="Trebuchet MS"/>
                <a:cs typeface="Trebuchet MS"/>
              </a:rPr>
              <a:t>for</a:t>
            </a:r>
            <a:endParaRPr sz="800">
              <a:latin typeface="Trebuchet MS"/>
              <a:cs typeface="Trebuchet MS"/>
            </a:endParaRPr>
          </a:p>
          <a:p>
            <a:pPr marL="12700" marR="160020">
              <a:lnSpc>
                <a:spcPct val="111200"/>
              </a:lnSpc>
              <a:spcBef>
                <a:spcPts val="5"/>
              </a:spcBef>
            </a:pPr>
            <a:r>
              <a:rPr dirty="0" sz="800" spc="-60">
                <a:latin typeface="Trebuchet MS"/>
                <a:cs typeface="Trebuchet MS"/>
              </a:rPr>
              <a:t>heating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lighting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by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constructing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20-</a:t>
            </a:r>
            <a:r>
              <a:rPr dirty="0" sz="800" spc="-10">
                <a:latin typeface="Trebuchet MS"/>
                <a:cs typeface="Trebuchet MS"/>
              </a:rPr>
              <a:t>doors </a:t>
            </a:r>
            <a:r>
              <a:rPr dirty="0" sz="800" spc="-30">
                <a:latin typeface="Trebuchet MS"/>
                <a:cs typeface="Trebuchet MS"/>
              </a:rPr>
              <a:t>modern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bio-</a:t>
            </a:r>
            <a:r>
              <a:rPr dirty="0" sz="800" spc="-45">
                <a:latin typeface="Trebuchet MS"/>
                <a:cs typeface="Trebuchet MS"/>
              </a:rPr>
              <a:t>digester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toilets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the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school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by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end</a:t>
            </a:r>
            <a:r>
              <a:rPr dirty="0" sz="800" spc="-25">
                <a:latin typeface="Trebuchet MS"/>
                <a:cs typeface="Trebuchet MS"/>
              </a:rPr>
              <a:t> of </a:t>
            </a:r>
            <a:r>
              <a:rPr dirty="0" sz="800" spc="-10">
                <a:latin typeface="Trebuchet MS"/>
                <a:cs typeface="Trebuchet MS"/>
              </a:rPr>
              <a:t>2026.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912451" y="7035016"/>
            <a:ext cx="99314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497926" y="7035016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075775" y="7035016"/>
            <a:ext cx="27686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796883" y="7035016"/>
            <a:ext cx="13335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6199713" y="8836635"/>
            <a:ext cx="147955" cy="51244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295910" algn="l"/>
              </a:tabLst>
            </a:pPr>
            <a:r>
              <a:rPr dirty="0" sz="800" spc="-20">
                <a:latin typeface="Trebuchet MS"/>
                <a:cs typeface="Trebuchet MS"/>
              </a:rPr>
              <a:t>July</a:t>
            </a:r>
            <a:r>
              <a:rPr dirty="0" sz="800">
                <a:latin typeface="Trebuchet MS"/>
                <a:cs typeface="Trebuchet MS"/>
              </a:rPr>
              <a:t>	</a:t>
            </a:r>
            <a:r>
              <a:rPr dirty="0" sz="800" spc="-20">
                <a:latin typeface="Trebuchet MS"/>
                <a:cs typeface="Trebuchet MS"/>
              </a:rPr>
              <a:t>2023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6199713" y="9458427"/>
            <a:ext cx="147955" cy="7683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50">
                <a:latin typeface="Trebuchet MS"/>
                <a:cs typeface="Trebuchet MS"/>
              </a:rPr>
              <a:t>–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6063699" y="8836635"/>
            <a:ext cx="147955" cy="69342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30">
                <a:latin typeface="Trebuchet MS"/>
                <a:cs typeface="Trebuchet MS"/>
              </a:rPr>
              <a:t>December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2024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199713" y="9942962"/>
            <a:ext cx="147955" cy="55054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5">
                <a:latin typeface="Trebuchet MS"/>
                <a:cs typeface="Trebuchet MS"/>
              </a:rPr>
              <a:t>5,000,000.00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6063699" y="10726777"/>
            <a:ext cx="284480" cy="54673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25">
                <a:latin typeface="Trebuchet MS"/>
                <a:cs typeface="Trebuchet MS"/>
              </a:rPr>
              <a:t>Board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of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800" spc="-45">
                <a:latin typeface="Trebuchet MS"/>
                <a:cs typeface="Trebuchet MS"/>
              </a:rPr>
              <a:t>Management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6184086" y="11536020"/>
            <a:ext cx="162560" cy="251460"/>
          </a:xfrm>
          <a:prstGeom prst="rect">
            <a:avLst/>
          </a:prstGeom>
        </p:spPr>
        <p:txBody>
          <a:bodyPr wrap="square" lIns="0" tIns="317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900" spc="-25">
                <a:latin typeface="Trebuchet MS"/>
                <a:cs typeface="Trebuchet MS"/>
              </a:rPr>
              <a:t>New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4240741" y="4603852"/>
            <a:ext cx="282575" cy="219519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5">
                <a:latin typeface="Trebuchet MS"/>
                <a:cs typeface="Trebuchet MS"/>
              </a:rPr>
              <a:t>Sustain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the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use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LPG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the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school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kitchen</a:t>
            </a:r>
            <a:r>
              <a:rPr dirty="0" sz="800" spc="-10">
                <a:latin typeface="Trebuchet MS"/>
                <a:cs typeface="Trebuchet MS"/>
              </a:rPr>
              <a:t> through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5">
                <a:latin typeface="Trebuchet MS"/>
                <a:cs typeface="Trebuchet MS"/>
              </a:rPr>
              <a:t>improved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maintenance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the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system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231225" y="7035016"/>
            <a:ext cx="420370" cy="8255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800" spc="-409">
                <a:latin typeface="MingLiU_HKSCS-ExtB"/>
                <a:cs typeface="MingLiU_HKSCS-ExtB"/>
              </a:rPr>
              <a:t>⬧</a:t>
            </a:r>
            <a:endParaRPr sz="800">
              <a:latin typeface="MingLiU_HKSCS-ExtB"/>
              <a:cs typeface="MingLiU_HKSCS-ExtB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4088338" y="7147789"/>
            <a:ext cx="3812540" cy="148717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25">
                <a:latin typeface="Trebuchet MS"/>
                <a:cs typeface="Trebuchet MS"/>
              </a:rPr>
              <a:t>Board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Management</a:t>
            </a:r>
            <a:endParaRPr sz="800">
              <a:latin typeface="Trebuchet MS"/>
              <a:cs typeface="Trebuchet MS"/>
            </a:endParaRPr>
          </a:p>
          <a:p>
            <a:pPr marL="12700" marR="716915">
              <a:lnSpc>
                <a:spcPct val="117500"/>
              </a:lnSpc>
            </a:pPr>
            <a:r>
              <a:rPr dirty="0" sz="800" spc="-30">
                <a:latin typeface="Trebuchet MS"/>
                <a:cs typeface="Trebuchet MS"/>
              </a:rPr>
              <a:t>Ministry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Energy</a:t>
            </a:r>
            <a:r>
              <a:rPr dirty="0" sz="800" spc="-30">
                <a:latin typeface="Trebuchet MS"/>
                <a:cs typeface="Trebuchet MS"/>
              </a:rPr>
              <a:t> Solar </a:t>
            </a:r>
            <a:r>
              <a:rPr dirty="0" sz="800">
                <a:latin typeface="Trebuchet MS"/>
                <a:cs typeface="Trebuchet MS"/>
              </a:rPr>
              <a:t>World</a:t>
            </a:r>
            <a:r>
              <a:rPr dirty="0" sz="800" spc="-45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Inc.</a:t>
            </a:r>
            <a:endParaRPr sz="800">
              <a:latin typeface="Trebuchet MS"/>
              <a:cs typeface="Trebuchet MS"/>
            </a:endParaRPr>
          </a:p>
          <a:p>
            <a:pPr marL="12700" marR="27305">
              <a:lnSpc>
                <a:spcPct val="113300"/>
              </a:lnSpc>
              <a:spcBef>
                <a:spcPts val="40"/>
              </a:spcBef>
            </a:pPr>
            <a:r>
              <a:rPr dirty="0" sz="800" spc="-40">
                <a:latin typeface="Trebuchet MS"/>
                <a:cs typeface="Trebuchet MS"/>
              </a:rPr>
              <a:t>African</a:t>
            </a:r>
            <a:r>
              <a:rPr dirty="0" sz="800" spc="3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Development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Bank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(Solar </a:t>
            </a:r>
            <a:r>
              <a:rPr dirty="0" sz="800" spc="-50">
                <a:latin typeface="Trebuchet MS"/>
                <a:cs typeface="Trebuchet MS"/>
              </a:rPr>
              <a:t>Energy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Fund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for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Africa)</a:t>
            </a:r>
            <a:r>
              <a:rPr dirty="0" sz="800" spc="500">
                <a:latin typeface="Trebuchet MS"/>
                <a:cs typeface="Trebuchet MS"/>
              </a:rPr>
              <a:t>  </a:t>
            </a:r>
            <a:r>
              <a:rPr dirty="0" sz="800" spc="-40">
                <a:latin typeface="Trebuchet MS"/>
                <a:cs typeface="Trebuchet MS"/>
              </a:rPr>
              <a:t>European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Investment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Bank’s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Africa </a:t>
            </a:r>
            <a:r>
              <a:rPr dirty="0" sz="800" spc="-55">
                <a:latin typeface="Trebuchet MS"/>
                <a:cs typeface="Trebuchet MS"/>
              </a:rPr>
              <a:t>Renewable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Energy</a:t>
            </a:r>
            <a:r>
              <a:rPr dirty="0" sz="800" spc="2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Fund</a:t>
            </a:r>
            <a:endParaRPr sz="800">
              <a:latin typeface="Trebuchet MS"/>
              <a:cs typeface="Trebuchet MS"/>
            </a:endParaRPr>
          </a:p>
          <a:p>
            <a:pPr marL="12700" marR="453390">
              <a:lnSpc>
                <a:spcPct val="117500"/>
              </a:lnSpc>
            </a:pPr>
            <a:r>
              <a:rPr dirty="0" sz="800">
                <a:latin typeface="Trebuchet MS"/>
                <a:cs typeface="Trebuchet MS"/>
              </a:rPr>
              <a:t>SNV</a:t>
            </a:r>
            <a:r>
              <a:rPr dirty="0" sz="800" spc="6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International</a:t>
            </a:r>
            <a:r>
              <a:rPr dirty="0" sz="800" spc="6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Kenya</a:t>
            </a:r>
            <a:r>
              <a:rPr dirty="0" sz="800">
                <a:latin typeface="Trebuchet MS"/>
                <a:cs typeface="Trebuchet MS"/>
              </a:rPr>
              <a:t> SIDA</a:t>
            </a:r>
            <a:r>
              <a:rPr dirty="0" sz="800" spc="9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Kenya</a:t>
            </a:r>
            <a:endParaRPr sz="800">
              <a:latin typeface="Trebuchet MS"/>
              <a:cs typeface="Trebuchet MS"/>
            </a:endParaRPr>
          </a:p>
          <a:p>
            <a:pPr marL="12700" marR="453390">
              <a:lnSpc>
                <a:spcPct val="117500"/>
              </a:lnSpc>
            </a:pPr>
            <a:r>
              <a:rPr dirty="0" sz="800" spc="-50">
                <a:latin typeface="Trebuchet MS"/>
                <a:cs typeface="Trebuchet MS"/>
              </a:rPr>
              <a:t>Kenya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Commercial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Bank </a:t>
            </a:r>
            <a:r>
              <a:rPr dirty="0" sz="800" spc="-45">
                <a:latin typeface="Trebuchet MS"/>
                <a:cs typeface="Trebuchet MS"/>
              </a:rPr>
              <a:t>Equity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Bank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etc</a:t>
            </a:r>
            <a:endParaRPr sz="800">
              <a:latin typeface="Trebuchet MS"/>
              <a:cs typeface="Trebuchet MS"/>
            </a:endParaRPr>
          </a:p>
          <a:p>
            <a:pPr marL="12700" marR="558165">
              <a:lnSpc>
                <a:spcPts val="1130"/>
              </a:lnSpc>
              <a:spcBef>
                <a:spcPts val="65"/>
              </a:spcBef>
            </a:pPr>
            <a:r>
              <a:rPr dirty="0" sz="800" spc="-25">
                <a:latin typeface="Trebuchet MS"/>
                <a:cs typeface="Trebuchet MS"/>
              </a:rPr>
              <a:t>Board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Management</a:t>
            </a:r>
            <a:r>
              <a:rPr dirty="0" sz="800" spc="-30">
                <a:latin typeface="Trebuchet MS"/>
                <a:cs typeface="Trebuchet MS"/>
              </a:rPr>
              <a:t> Ministry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50">
                <a:latin typeface="Trebuchet MS"/>
                <a:cs typeface="Trebuchet MS"/>
              </a:rPr>
              <a:t>of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Energy</a:t>
            </a:r>
            <a:endParaRPr sz="800">
              <a:latin typeface="Trebuchet MS"/>
              <a:cs typeface="Trebuchet MS"/>
            </a:endParaRPr>
          </a:p>
          <a:p>
            <a:pPr marL="12700" marR="100965">
              <a:lnSpc>
                <a:spcPts val="1070"/>
              </a:lnSpc>
              <a:spcBef>
                <a:spcPts val="50"/>
              </a:spcBef>
            </a:pPr>
            <a:r>
              <a:rPr dirty="0" sz="800">
                <a:latin typeface="Trebuchet MS"/>
                <a:cs typeface="Trebuchet MS"/>
              </a:rPr>
              <a:t>The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Africa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Biogas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Partnership </a:t>
            </a:r>
            <a:r>
              <a:rPr dirty="0" sz="800" spc="-30">
                <a:latin typeface="Trebuchet MS"/>
                <a:cs typeface="Trebuchet MS"/>
              </a:rPr>
              <a:t>Program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(ABPP)</a:t>
            </a:r>
            <a:r>
              <a:rPr dirty="0" sz="800" spc="1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implemented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by </a:t>
            </a:r>
            <a:r>
              <a:rPr dirty="0" sz="800">
                <a:latin typeface="Trebuchet MS"/>
                <a:cs typeface="Trebuchet MS"/>
              </a:rPr>
              <a:t>SNV</a:t>
            </a:r>
            <a:r>
              <a:rPr dirty="0" sz="800" spc="7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Kenya</a:t>
            </a:r>
            <a:endParaRPr sz="800">
              <a:latin typeface="Trebuchet MS"/>
              <a:cs typeface="Trebuchet MS"/>
            </a:endParaRPr>
          </a:p>
          <a:p>
            <a:pPr marL="12700" marR="307975">
              <a:lnSpc>
                <a:spcPct val="111300"/>
              </a:lnSpc>
            </a:pPr>
            <a:r>
              <a:rPr dirty="0" sz="800" spc="-40">
                <a:latin typeface="Trebuchet MS"/>
                <a:cs typeface="Trebuchet MS"/>
              </a:rPr>
              <a:t>Africa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Climate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Change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Fund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implemented</a:t>
            </a:r>
            <a:r>
              <a:rPr dirty="0" sz="800" spc="-5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by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20">
                <a:latin typeface="Trebuchet MS"/>
                <a:cs typeface="Trebuchet MS"/>
              </a:rPr>
              <a:t>AfDB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800" spc="-25">
                <a:latin typeface="Trebuchet MS"/>
                <a:cs typeface="Trebuchet MS"/>
              </a:rPr>
              <a:t>GIZ</a:t>
            </a:r>
            <a:endParaRPr sz="800">
              <a:latin typeface="Trebuchet MS"/>
              <a:cs typeface="Trebuchet MS"/>
            </a:endParaRPr>
          </a:p>
          <a:p>
            <a:pPr marL="12700" marR="84455">
              <a:lnSpc>
                <a:spcPct val="111200"/>
              </a:lnSpc>
              <a:spcBef>
                <a:spcPts val="65"/>
              </a:spcBef>
            </a:pPr>
            <a:r>
              <a:rPr dirty="0" sz="800" spc="-50">
                <a:latin typeface="Trebuchet MS"/>
                <a:cs typeface="Trebuchet MS"/>
              </a:rPr>
              <a:t>Kenya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Center</a:t>
            </a:r>
            <a:r>
              <a:rPr dirty="0" sz="800" spc="1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Innovation</a:t>
            </a:r>
            <a:r>
              <a:rPr dirty="0" sz="800" spc="25">
                <a:latin typeface="Trebuchet MS"/>
                <a:cs typeface="Trebuchet MS"/>
              </a:rPr>
              <a:t> </a:t>
            </a:r>
            <a:r>
              <a:rPr dirty="0" sz="800" spc="-35">
                <a:latin typeface="Trebuchet MS"/>
                <a:cs typeface="Trebuchet MS"/>
              </a:rPr>
              <a:t>Climate </a:t>
            </a:r>
            <a:r>
              <a:rPr dirty="0" sz="800" spc="-20">
                <a:latin typeface="Trebuchet MS"/>
                <a:cs typeface="Trebuchet MS"/>
              </a:rPr>
              <a:t>Center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(KCIC)</a:t>
            </a:r>
            <a:endParaRPr sz="800">
              <a:latin typeface="Trebuchet MS"/>
              <a:cs typeface="Trebuchet MS"/>
            </a:endParaRPr>
          </a:p>
          <a:p>
            <a:pPr marL="12700" marR="5080">
              <a:lnSpc>
                <a:spcPct val="111200"/>
              </a:lnSpc>
              <a:spcBef>
                <a:spcPts val="60"/>
              </a:spcBef>
            </a:pPr>
            <a:r>
              <a:rPr dirty="0" sz="800">
                <a:latin typeface="Trebuchet MS"/>
                <a:cs typeface="Trebuchet MS"/>
              </a:rPr>
              <a:t>SNV</a:t>
            </a:r>
            <a:r>
              <a:rPr dirty="0" sz="800" spc="45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Netherlands</a:t>
            </a:r>
            <a:r>
              <a:rPr dirty="0" sz="800" spc="40">
                <a:latin typeface="Trebuchet MS"/>
                <a:cs typeface="Trebuchet MS"/>
              </a:rPr>
              <a:t> </a:t>
            </a:r>
            <a:r>
              <a:rPr dirty="0" sz="800" spc="-60">
                <a:latin typeface="Trebuchet MS"/>
                <a:cs typeface="Trebuchet MS"/>
              </a:rPr>
              <a:t>and</a:t>
            </a:r>
            <a:r>
              <a:rPr dirty="0" sz="800" spc="35">
                <a:latin typeface="Trebuchet MS"/>
                <a:cs typeface="Trebuchet MS"/>
              </a:rPr>
              <a:t> </a:t>
            </a:r>
            <a:r>
              <a:rPr dirty="0" sz="800" spc="-45">
                <a:latin typeface="Trebuchet MS"/>
                <a:cs typeface="Trebuchet MS"/>
              </a:rPr>
              <a:t>development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 spc="-40">
                <a:latin typeface="Trebuchet MS"/>
                <a:cs typeface="Trebuchet MS"/>
              </a:rPr>
              <a:t>Organization</a:t>
            </a:r>
            <a:r>
              <a:rPr dirty="0" sz="800" spc="5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(SNV)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800" spc="-25">
                <a:latin typeface="Trebuchet MS"/>
                <a:cs typeface="Trebuchet MS"/>
              </a:rPr>
              <a:t>etc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800" spc="-25">
                <a:latin typeface="Trebuchet MS"/>
                <a:cs typeface="Trebuchet MS"/>
              </a:rPr>
              <a:t>Board </a:t>
            </a:r>
            <a:r>
              <a:rPr dirty="0" sz="800" spc="-45">
                <a:latin typeface="Trebuchet MS"/>
                <a:cs typeface="Trebuchet MS"/>
              </a:rPr>
              <a:t>of</a:t>
            </a:r>
            <a:r>
              <a:rPr dirty="0" sz="800" spc="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Management</a:t>
            </a:r>
            <a:endParaRPr sz="800">
              <a:latin typeface="Trebuchet MS"/>
              <a:cs typeface="Trebuchet MS"/>
            </a:endParaRPr>
          </a:p>
          <a:p>
            <a:pPr marL="12700" marR="115570">
              <a:lnSpc>
                <a:spcPct val="111300"/>
              </a:lnSpc>
              <a:spcBef>
                <a:spcPts val="60"/>
              </a:spcBef>
            </a:pPr>
            <a:r>
              <a:rPr dirty="0" sz="800" spc="-50">
                <a:latin typeface="Trebuchet MS"/>
                <a:cs typeface="Trebuchet MS"/>
              </a:rPr>
              <a:t>Kenya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30">
                <a:latin typeface="Trebuchet MS"/>
                <a:cs typeface="Trebuchet MS"/>
              </a:rPr>
              <a:t>Commercial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5">
                <a:latin typeface="Trebuchet MS"/>
                <a:cs typeface="Trebuchet MS"/>
              </a:rPr>
              <a:t>Bank,</a:t>
            </a:r>
            <a:r>
              <a:rPr dirty="0" sz="800" spc="-10">
                <a:latin typeface="Trebuchet MS"/>
                <a:cs typeface="Trebuchet MS"/>
              </a:rPr>
              <a:t> Oyugis Branch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4374851" y="8836635"/>
            <a:ext cx="147955" cy="510540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10">
                <a:latin typeface="Trebuchet MS"/>
                <a:cs typeface="Trebuchet MS"/>
              </a:rPr>
              <a:t>Continuous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4374851" y="9942962"/>
            <a:ext cx="147955" cy="55054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5">
                <a:latin typeface="Trebuchet MS"/>
                <a:cs typeface="Trebuchet MS"/>
              </a:rPr>
              <a:t>5,000,000.00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4240741" y="10726777"/>
            <a:ext cx="147955" cy="54673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00" spc="-45">
                <a:latin typeface="Trebuchet MS"/>
                <a:cs typeface="Trebuchet MS"/>
              </a:rPr>
              <a:t>Management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4359220" y="11536020"/>
            <a:ext cx="162560" cy="251460"/>
          </a:xfrm>
          <a:prstGeom prst="rect">
            <a:avLst/>
          </a:prstGeom>
        </p:spPr>
        <p:txBody>
          <a:bodyPr wrap="square" lIns="0" tIns="317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900" spc="-25">
                <a:latin typeface="Trebuchet MS"/>
                <a:cs typeface="Trebuchet MS"/>
              </a:rPr>
              <a:t>New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3817861" y="4603852"/>
            <a:ext cx="154305" cy="670560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b="1">
                <a:latin typeface="Arial"/>
                <a:cs typeface="Arial"/>
              </a:rPr>
              <a:t>SUB</a:t>
            </a:r>
            <a:r>
              <a:rPr dirty="0" sz="800" spc="1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-TOTAL</a:t>
            </a:r>
            <a:endParaRPr sz="800">
              <a:latin typeface="Arial"/>
              <a:cs typeface="Arial"/>
            </a:endParaRPr>
          </a:p>
        </p:txBody>
      </p:sp>
      <p:sp>
        <p:nvSpPr>
          <p:cNvPr id="44" name="object 44" descr=""/>
          <p:cNvSpPr/>
          <p:nvPr/>
        </p:nvSpPr>
        <p:spPr>
          <a:xfrm>
            <a:off x="3793020" y="6979139"/>
            <a:ext cx="17145" cy="3691890"/>
          </a:xfrm>
          <a:custGeom>
            <a:avLst/>
            <a:gdLst/>
            <a:ahLst/>
            <a:cxnLst/>
            <a:rect l="l" t="t" r="r" b="b"/>
            <a:pathLst>
              <a:path w="17145" h="3691890">
                <a:moveTo>
                  <a:pt x="16764" y="0"/>
                </a:moveTo>
                <a:lnTo>
                  <a:pt x="0" y="0"/>
                </a:lnTo>
                <a:lnTo>
                  <a:pt x="0" y="1801622"/>
                </a:lnTo>
                <a:lnTo>
                  <a:pt x="0" y="2610866"/>
                </a:lnTo>
                <a:lnTo>
                  <a:pt x="0" y="3691686"/>
                </a:lnTo>
                <a:lnTo>
                  <a:pt x="16764" y="3691686"/>
                </a:lnTo>
                <a:lnTo>
                  <a:pt x="16764" y="2610866"/>
                </a:lnTo>
                <a:lnTo>
                  <a:pt x="16764" y="1801622"/>
                </a:lnTo>
                <a:lnTo>
                  <a:pt x="16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 txBox="1"/>
          <p:nvPr/>
        </p:nvSpPr>
        <p:spPr>
          <a:xfrm>
            <a:off x="3817861" y="9823708"/>
            <a:ext cx="154305" cy="669925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-10" b="1">
                <a:latin typeface="Arial"/>
                <a:cs typeface="Arial"/>
              </a:rPr>
              <a:t>25,000,000.00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6" name="object 46" descr=""/>
          <p:cNvGrpSpPr/>
          <p:nvPr/>
        </p:nvGrpSpPr>
        <p:grpSpPr>
          <a:xfrm>
            <a:off x="3774743" y="3035911"/>
            <a:ext cx="170815" cy="9170035"/>
            <a:chOff x="3774743" y="3035911"/>
            <a:chExt cx="170815" cy="9170035"/>
          </a:xfrm>
        </p:grpSpPr>
        <p:sp>
          <p:nvSpPr>
            <p:cNvPr id="47" name="object 47" descr=""/>
            <p:cNvSpPr/>
            <p:nvPr/>
          </p:nvSpPr>
          <p:spPr>
            <a:xfrm>
              <a:off x="3793031" y="10670896"/>
              <a:ext cx="17145" cy="809625"/>
            </a:xfrm>
            <a:custGeom>
              <a:avLst/>
              <a:gdLst/>
              <a:ahLst/>
              <a:cxnLst/>
              <a:rect l="l" t="t" r="r" b="b"/>
              <a:pathLst>
                <a:path w="17145" h="809625">
                  <a:moveTo>
                    <a:pt x="16761" y="0"/>
                  </a:moveTo>
                  <a:lnTo>
                    <a:pt x="0" y="0"/>
                  </a:lnTo>
                  <a:lnTo>
                    <a:pt x="0" y="809243"/>
                  </a:lnTo>
                  <a:lnTo>
                    <a:pt x="16761" y="809243"/>
                  </a:lnTo>
                  <a:lnTo>
                    <a:pt x="167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3774732" y="3035916"/>
              <a:ext cx="170815" cy="9170035"/>
            </a:xfrm>
            <a:custGeom>
              <a:avLst/>
              <a:gdLst/>
              <a:ahLst/>
              <a:cxnLst/>
              <a:rect l="l" t="t" r="r" b="b"/>
              <a:pathLst>
                <a:path w="170814" h="9170035">
                  <a:moveTo>
                    <a:pt x="170688" y="0"/>
                  </a:moveTo>
                  <a:lnTo>
                    <a:pt x="18288" y="0"/>
                  </a:lnTo>
                  <a:lnTo>
                    <a:pt x="0" y="0"/>
                  </a:lnTo>
                  <a:lnTo>
                    <a:pt x="0" y="513588"/>
                  </a:lnTo>
                  <a:lnTo>
                    <a:pt x="0" y="9169908"/>
                  </a:lnTo>
                  <a:lnTo>
                    <a:pt x="18288" y="9169908"/>
                  </a:lnTo>
                  <a:lnTo>
                    <a:pt x="170688" y="9169908"/>
                  </a:lnTo>
                  <a:lnTo>
                    <a:pt x="170688" y="9160764"/>
                  </a:lnTo>
                  <a:lnTo>
                    <a:pt x="18288" y="9160764"/>
                  </a:lnTo>
                  <a:lnTo>
                    <a:pt x="18288" y="8454898"/>
                  </a:lnTo>
                  <a:lnTo>
                    <a:pt x="18288" y="9144"/>
                  </a:lnTo>
                  <a:lnTo>
                    <a:pt x="170688" y="9144"/>
                  </a:lnTo>
                  <a:lnTo>
                    <a:pt x="170688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50" name="object 5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41</a:t>
            </a:r>
            <a:r>
              <a:rPr dirty="0"/>
              <a:t> | </a:t>
            </a:r>
            <a:r>
              <a:rPr dirty="0" spc="-30">
                <a:solidFill>
                  <a:srgbClr val="FFFFFF"/>
                </a:solidFill>
              </a:rPr>
              <a:t>Page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17342" y="2957572"/>
            <a:ext cx="5702300" cy="5139690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469900" algn="l"/>
              </a:tabLst>
            </a:pP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4.15.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	</a:t>
            </a:r>
            <a:r>
              <a:rPr dirty="0" sz="1100" spc="-85" b="1">
                <a:solidFill>
                  <a:srgbClr val="2F5496"/>
                </a:solidFill>
                <a:latin typeface="Arial"/>
                <a:cs typeface="Arial"/>
              </a:rPr>
              <a:t>Success</a:t>
            </a:r>
            <a:r>
              <a:rPr dirty="0" sz="1100" spc="-9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30" b="1">
                <a:solidFill>
                  <a:srgbClr val="2F5496"/>
                </a:solidFill>
                <a:latin typeface="Arial"/>
                <a:cs typeface="Arial"/>
              </a:rPr>
              <a:t>Factors</a:t>
            </a:r>
            <a:r>
              <a:rPr dirty="0" sz="1100" spc="-9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2F5496"/>
                </a:solidFill>
                <a:latin typeface="Arial"/>
                <a:cs typeface="Arial"/>
              </a:rPr>
              <a:t>in</a:t>
            </a:r>
            <a:r>
              <a:rPr dirty="0" sz="1100" spc="-9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30" b="1">
                <a:solidFill>
                  <a:srgbClr val="2F5496"/>
                </a:solidFill>
                <a:latin typeface="Arial"/>
                <a:cs typeface="Arial"/>
              </a:rPr>
              <a:t>Plan</a:t>
            </a:r>
            <a:r>
              <a:rPr dirty="0" sz="1100" spc="-9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Implementation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will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anchored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following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success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factors.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360"/>
              </a:spcBef>
              <a:buAutoNum type="alphaLcParenR"/>
              <a:tabLst>
                <a:tab pos="469900" algn="l"/>
              </a:tabLst>
            </a:pP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Clarity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simplicity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School's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Organizational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structure</a:t>
            </a:r>
            <a:endParaRPr sz="1200">
              <a:latin typeface="Trebuchet MS"/>
              <a:cs typeface="Trebuchet MS"/>
            </a:endParaRPr>
          </a:p>
          <a:p>
            <a:pPr marL="469265" indent="-227965">
              <a:lnSpc>
                <a:spcPct val="100000"/>
              </a:lnSpc>
              <a:spcBef>
                <a:spcPts val="360"/>
              </a:spcBef>
              <a:buAutoNum type="alphaLcParenR"/>
              <a:tabLst>
                <a:tab pos="469265" algn="l"/>
              </a:tabLst>
            </a:pP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Optimal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staffing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levels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both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teaching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non-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teaching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staffs</a:t>
            </a:r>
            <a:endParaRPr sz="1200">
              <a:latin typeface="Trebuchet MS"/>
              <a:cs typeface="Trebuchet MS"/>
            </a:endParaRPr>
          </a:p>
          <a:p>
            <a:pPr marL="469900" marR="5080" indent="-228600">
              <a:lnSpc>
                <a:spcPct val="125000"/>
              </a:lnSpc>
              <a:buAutoNum type="alphaLcParenR"/>
              <a:tabLst>
                <a:tab pos="469900" algn="l"/>
              </a:tabLst>
            </a:pP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Creativity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innovation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both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administrators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other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cadres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staff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students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pursuit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goal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objectives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endParaRPr sz="1200">
              <a:latin typeface="Trebuchet MS"/>
              <a:cs typeface="Trebuchet MS"/>
            </a:endParaRPr>
          </a:p>
          <a:p>
            <a:pPr marL="469265" indent="-227965">
              <a:lnSpc>
                <a:spcPct val="100000"/>
              </a:lnSpc>
              <a:spcBef>
                <a:spcPts val="360"/>
              </a:spcBef>
              <a:buAutoNum type="alphaLcParenR"/>
              <a:tabLst>
                <a:tab pos="469265" algn="l"/>
              </a:tabLst>
            </a:pP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Effective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performance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Trebuchet MS"/>
                <a:cs typeface="Trebuchet MS"/>
              </a:rPr>
              <a:t>management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system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accountability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framework</a:t>
            </a:r>
            <a:endParaRPr sz="1200">
              <a:latin typeface="Trebuchet MS"/>
              <a:cs typeface="Trebuchet MS"/>
            </a:endParaRPr>
          </a:p>
          <a:p>
            <a:pPr marL="469265" indent="-227965">
              <a:lnSpc>
                <a:spcPct val="100000"/>
              </a:lnSpc>
              <a:spcBef>
                <a:spcPts val="360"/>
              </a:spcBef>
              <a:buAutoNum type="alphaLcParenR"/>
              <a:tabLst>
                <a:tab pos="469265" algn="l"/>
              </a:tabLst>
            </a:pP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Motivated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productive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workforce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united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dirty="0" sz="1200" spc="-125">
                <a:solidFill>
                  <a:srgbClr val="231F20"/>
                </a:solidFill>
                <a:latin typeface="Trebuchet MS"/>
                <a:cs typeface="Trebuchet MS"/>
              </a:rPr>
              <a:t> a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common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purpose</a:t>
            </a:r>
            <a:endParaRPr sz="1200">
              <a:latin typeface="Trebuchet MS"/>
              <a:cs typeface="Trebuchet MS"/>
            </a:endParaRPr>
          </a:p>
          <a:p>
            <a:pPr marL="469900" marR="5080" indent="-228600">
              <a:lnSpc>
                <a:spcPct val="125000"/>
              </a:lnSpc>
              <a:buAutoNum type="alphaLcParenR"/>
              <a:tabLst>
                <a:tab pos="469900" algn="l"/>
              </a:tabLst>
            </a:pP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Successful</a:t>
            </a:r>
            <a:r>
              <a:rPr dirty="0" sz="12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integration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mainstreaming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Information,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Communication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Technology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infrastructure</a:t>
            </a:r>
            <a:endParaRPr sz="1200">
              <a:latin typeface="Trebuchet MS"/>
              <a:cs typeface="Trebuchet MS"/>
            </a:endParaRPr>
          </a:p>
          <a:p>
            <a:pPr marL="469900" marR="5080" indent="-228600">
              <a:lnSpc>
                <a:spcPct val="125000"/>
              </a:lnSpc>
              <a:buAutoNum type="alphaLcParenR"/>
              <a:tabLst>
                <a:tab pos="469900" algn="l"/>
              </a:tabLst>
            </a:pP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Availability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sufficient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financial,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technical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human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resources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Trebuchet MS"/>
                <a:cs typeface="Trebuchet MS"/>
              </a:rPr>
              <a:t>at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disposal</a:t>
            </a:r>
            <a:r>
              <a:rPr dirty="0" sz="12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dirty="0" sz="1200" spc="-25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Administrators</a:t>
            </a:r>
            <a:endParaRPr sz="1200">
              <a:latin typeface="Trebuchet MS"/>
              <a:cs typeface="Trebuchet MS"/>
            </a:endParaRPr>
          </a:p>
          <a:p>
            <a:pPr marL="469265" indent="-227965">
              <a:lnSpc>
                <a:spcPct val="100000"/>
              </a:lnSpc>
              <a:spcBef>
                <a:spcPts val="360"/>
              </a:spcBef>
              <a:buAutoNum type="alphaLcParenR"/>
              <a:tabLst>
                <a:tab pos="469265" algn="l"/>
              </a:tabLst>
            </a:pP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Expanded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collaborations,</a:t>
            </a:r>
            <a:r>
              <a:rPr dirty="0" sz="1200" spc="-2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networking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partnership</a:t>
            </a:r>
            <a:r>
              <a:rPr dirty="0" sz="12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opportunities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360"/>
              </a:spcBef>
              <a:buAutoNum type="alphaLcParenR"/>
              <a:tabLst>
                <a:tab pos="469900" algn="l"/>
              </a:tabLst>
            </a:pP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Timely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precise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reporting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milestones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achievements.</a:t>
            </a:r>
            <a:endParaRPr sz="1200">
              <a:latin typeface="Trebuchet MS"/>
              <a:cs typeface="Trebuchet MS"/>
            </a:endParaRPr>
          </a:p>
          <a:p>
            <a:pPr marL="469900" marR="5080" indent="-228600">
              <a:lnSpc>
                <a:spcPct val="125000"/>
              </a:lnSpc>
              <a:buAutoNum type="alphaLcParenR"/>
              <a:tabLst>
                <a:tab pos="469900" algn="l"/>
              </a:tabLst>
            </a:pP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Purpose-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driven</a:t>
            </a:r>
            <a:r>
              <a:rPr dirty="0" sz="1200" spc="20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20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goal-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oriented</a:t>
            </a:r>
            <a:r>
              <a:rPr dirty="0" sz="1200" spc="2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collaboration,</a:t>
            </a:r>
            <a:r>
              <a:rPr dirty="0" sz="1200" spc="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networking,</a:t>
            </a:r>
            <a:r>
              <a:rPr dirty="0" sz="1200" spc="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partnerships</a:t>
            </a:r>
            <a:r>
              <a:rPr dirty="0" sz="1200" spc="2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cooperation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critical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child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r>
              <a:rPr dirty="0" sz="1200" spc="-1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stakeholders.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  <a:tabLst>
                <a:tab pos="469900" algn="l"/>
              </a:tabLst>
            </a:pP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4.16.</a:t>
            </a:r>
            <a:r>
              <a:rPr dirty="0" sz="1100" b="1">
                <a:solidFill>
                  <a:srgbClr val="2F5496"/>
                </a:solidFill>
                <a:latin typeface="Arial"/>
                <a:cs typeface="Arial"/>
              </a:rPr>
              <a:t>	</a:t>
            </a:r>
            <a:r>
              <a:rPr dirty="0" sz="1100" spc="-10" b="1">
                <a:solidFill>
                  <a:srgbClr val="2F5496"/>
                </a:solidFill>
                <a:latin typeface="Arial"/>
                <a:cs typeface="Arial"/>
              </a:rPr>
              <a:t>Conclusion</a:t>
            </a: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ct val="125000"/>
              </a:lnSpc>
              <a:spcBef>
                <a:spcPts val="20"/>
              </a:spcBef>
            </a:pPr>
            <a:r>
              <a:rPr dirty="0" sz="1200" spc="-4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2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strategic</a:t>
            </a:r>
            <a:r>
              <a:rPr dirty="0" sz="1200" spc="2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dirty="0" sz="1200" spc="2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has</a:t>
            </a:r>
            <a:r>
              <a:rPr dirty="0" sz="1200" spc="2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adopted</a:t>
            </a:r>
            <a:r>
              <a:rPr dirty="0" sz="1200" spc="2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an</a:t>
            </a:r>
            <a:r>
              <a:rPr dirty="0" sz="1200" spc="2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infused</a:t>
            </a:r>
            <a:r>
              <a:rPr dirty="0" sz="1200" spc="2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project</a:t>
            </a:r>
            <a:r>
              <a:rPr dirty="0" sz="1200" spc="2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implementation</a:t>
            </a:r>
            <a:r>
              <a:rPr dirty="0" sz="1200" spc="2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matrix</a:t>
            </a:r>
            <a:r>
              <a:rPr dirty="0" sz="1200" spc="2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2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specific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objectively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verifiable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indicators,</a:t>
            </a:r>
            <a:r>
              <a:rPr dirty="0" sz="1200" spc="-2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responsible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actors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composite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estimated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budget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shown</a:t>
            </a:r>
            <a:r>
              <a:rPr dirty="0" sz="1200" spc="-1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single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matrix.</a:t>
            </a:r>
            <a:r>
              <a:rPr dirty="0" sz="1200" spc="-2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Detailed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budget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itemized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budgets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shall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231F20"/>
                </a:solidFill>
                <a:latin typeface="Trebuchet MS"/>
                <a:cs typeface="Trebuchet MS"/>
              </a:rPr>
              <a:t>availed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Trebuchet MS"/>
                <a:cs typeface="Trebuchet MS"/>
              </a:rPr>
              <a:t>subsequent</a:t>
            </a:r>
            <a:r>
              <a:rPr dirty="0" sz="1200" spc="-114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project</a:t>
            </a:r>
            <a:r>
              <a:rPr dirty="0" sz="12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Trebuchet MS"/>
                <a:cs typeface="Trebuchet MS"/>
              </a:rPr>
              <a:t>proposals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prepared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Trebuchet MS"/>
                <a:cs typeface="Trebuchet MS"/>
              </a:rPr>
              <a:t>submitted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231F20"/>
                </a:solidFill>
                <a:latin typeface="Trebuchet MS"/>
                <a:cs typeface="Trebuchet MS"/>
              </a:rPr>
              <a:t>BoM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Trebuchet MS"/>
                <a:cs typeface="Trebuchet MS"/>
              </a:rPr>
              <a:t>from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time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Trebuchet MS"/>
                <a:cs typeface="Trebuchet MS"/>
              </a:rPr>
              <a:t>time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specific</a:t>
            </a:r>
            <a:r>
              <a:rPr dirty="0" sz="1200" spc="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Trebuchet MS"/>
                <a:cs typeface="Trebuchet MS"/>
              </a:rPr>
              <a:t>funding</a:t>
            </a:r>
            <a:r>
              <a:rPr dirty="0" sz="12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Trebuchet MS"/>
                <a:cs typeface="Trebuchet MS"/>
              </a:rPr>
              <a:t>agencies.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42</a:t>
            </a:r>
            <a:r>
              <a:rPr dirty="0"/>
              <a:t> | </a:t>
            </a:r>
            <a:r>
              <a:rPr dirty="0" spc="-30">
                <a:solidFill>
                  <a:srgbClr val="FFFFFF"/>
                </a:solidFill>
              </a:rPr>
              <a:t>Page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3429" y="2394262"/>
            <a:ext cx="7560003" cy="10692000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563433" y="12817996"/>
            <a:ext cx="7560309" cy="57150"/>
          </a:xfrm>
          <a:custGeom>
            <a:avLst/>
            <a:gdLst/>
            <a:ahLst/>
            <a:cxnLst/>
            <a:rect l="l" t="t" r="r" b="b"/>
            <a:pathLst>
              <a:path w="7560309" h="57150">
                <a:moveTo>
                  <a:pt x="0" y="56876"/>
                </a:moveTo>
                <a:lnTo>
                  <a:pt x="7560003" y="56876"/>
                </a:lnTo>
                <a:lnTo>
                  <a:pt x="7560003" y="0"/>
                </a:lnTo>
                <a:lnTo>
                  <a:pt x="0" y="0"/>
                </a:lnTo>
                <a:lnTo>
                  <a:pt x="0" y="568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1563429" y="12451801"/>
            <a:ext cx="7560309" cy="366395"/>
            <a:chOff x="1563429" y="12451801"/>
            <a:chExt cx="7560309" cy="366395"/>
          </a:xfrm>
        </p:grpSpPr>
        <p:sp>
          <p:nvSpPr>
            <p:cNvPr id="5" name="object 5" descr=""/>
            <p:cNvSpPr/>
            <p:nvPr/>
          </p:nvSpPr>
          <p:spPr>
            <a:xfrm>
              <a:off x="1563433" y="12451801"/>
              <a:ext cx="7560309" cy="57150"/>
            </a:xfrm>
            <a:custGeom>
              <a:avLst/>
              <a:gdLst/>
              <a:ahLst/>
              <a:cxnLst/>
              <a:rect l="l" t="t" r="r" b="b"/>
              <a:pathLst>
                <a:path w="7560309" h="57150">
                  <a:moveTo>
                    <a:pt x="0" y="56876"/>
                  </a:moveTo>
                  <a:lnTo>
                    <a:pt x="7560003" y="56876"/>
                  </a:lnTo>
                  <a:lnTo>
                    <a:pt x="7560003" y="0"/>
                  </a:lnTo>
                  <a:lnTo>
                    <a:pt x="0" y="0"/>
                  </a:lnTo>
                  <a:lnTo>
                    <a:pt x="0" y="568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563429" y="12508678"/>
              <a:ext cx="7560309" cy="309880"/>
            </a:xfrm>
            <a:custGeom>
              <a:avLst/>
              <a:gdLst/>
              <a:ahLst/>
              <a:cxnLst/>
              <a:rect l="l" t="t" r="r" b="b"/>
              <a:pathLst>
                <a:path w="7560309" h="309879">
                  <a:moveTo>
                    <a:pt x="7560003" y="0"/>
                  </a:moveTo>
                  <a:lnTo>
                    <a:pt x="0" y="0"/>
                  </a:lnTo>
                  <a:lnTo>
                    <a:pt x="0" y="309318"/>
                  </a:lnTo>
                  <a:lnTo>
                    <a:pt x="7560003" y="309318"/>
                  </a:lnTo>
                  <a:lnTo>
                    <a:pt x="7560003" y="0"/>
                  </a:lnTo>
                  <a:close/>
                </a:path>
              </a:pathLst>
            </a:custGeom>
            <a:solidFill>
              <a:srgbClr val="2D3D5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2443133" y="2491973"/>
            <a:ext cx="6089015" cy="1001712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dirty="0" sz="1400" spc="45" b="1">
                <a:solidFill>
                  <a:srgbClr val="1A1A1A"/>
                </a:solidFill>
                <a:latin typeface="Arial"/>
                <a:cs typeface="Arial"/>
              </a:rPr>
              <a:t>ANNEXES</a:t>
            </a:r>
            <a:endParaRPr sz="1400">
              <a:latin typeface="Arial"/>
              <a:cs typeface="Arial"/>
            </a:endParaRPr>
          </a:p>
          <a:p>
            <a:pPr marL="285115" indent="-247015">
              <a:lnSpc>
                <a:spcPct val="100000"/>
              </a:lnSpc>
              <a:spcBef>
                <a:spcPts val="520"/>
              </a:spcBef>
              <a:buAutoNum type="arabicPeriod"/>
              <a:tabLst>
                <a:tab pos="285115" algn="l"/>
              </a:tabLst>
            </a:pPr>
            <a:r>
              <a:rPr dirty="0" sz="1200" spc="-55">
                <a:solidFill>
                  <a:srgbClr val="1A1A1A"/>
                </a:solidFill>
                <a:latin typeface="Trebuchet MS"/>
                <a:cs typeface="Trebuchet MS"/>
              </a:rPr>
              <a:t>Forwarding</a:t>
            </a:r>
            <a:r>
              <a:rPr dirty="0" sz="1200" spc="-135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1A1A1A"/>
                </a:solidFill>
                <a:latin typeface="Trebuchet MS"/>
                <a:cs typeface="Trebuchet MS"/>
              </a:rPr>
              <a:t>Letter</a:t>
            </a:r>
            <a:r>
              <a:rPr dirty="0" sz="1200" spc="-135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1A1A1A"/>
                </a:solidFill>
                <a:latin typeface="Trebuchet MS"/>
                <a:cs typeface="Trebuchet MS"/>
              </a:rPr>
              <a:t>by</a:t>
            </a:r>
            <a:r>
              <a:rPr dirty="0" sz="1200" spc="-135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1A1A1A"/>
                </a:solidFill>
                <a:latin typeface="Trebuchet MS"/>
                <a:cs typeface="Trebuchet MS"/>
              </a:rPr>
              <a:t>the</a:t>
            </a:r>
            <a:r>
              <a:rPr dirty="0" sz="1200" spc="-135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1A1A1A"/>
                </a:solidFill>
                <a:latin typeface="Trebuchet MS"/>
                <a:cs typeface="Trebuchet MS"/>
              </a:rPr>
              <a:t>County</a:t>
            </a:r>
            <a:r>
              <a:rPr dirty="0" sz="1200" spc="-135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1A1A1A"/>
                </a:solidFill>
                <a:latin typeface="Trebuchet MS"/>
                <a:cs typeface="Trebuchet MS"/>
              </a:rPr>
              <a:t>Director</a:t>
            </a:r>
            <a:r>
              <a:rPr dirty="0" sz="1200" spc="-135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1A1A1A"/>
                </a:solidFill>
                <a:latin typeface="Trebuchet MS"/>
                <a:cs typeface="Trebuchet MS"/>
              </a:rPr>
              <a:t>of</a:t>
            </a:r>
            <a:r>
              <a:rPr dirty="0" sz="1200" spc="-135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1A1A1A"/>
                </a:solidFill>
                <a:latin typeface="Trebuchet MS"/>
                <a:cs typeface="Trebuchet MS"/>
              </a:rPr>
              <a:t>Education</a:t>
            </a:r>
            <a:endParaRPr sz="1200">
              <a:latin typeface="Trebuchet MS"/>
              <a:cs typeface="Trebuchet MS"/>
            </a:endParaRPr>
          </a:p>
          <a:p>
            <a:pPr marL="285115" indent="-247015">
              <a:lnSpc>
                <a:spcPct val="100000"/>
              </a:lnSpc>
              <a:spcBef>
                <a:spcPts val="560"/>
              </a:spcBef>
              <a:buAutoNum type="arabicPeriod"/>
              <a:tabLst>
                <a:tab pos="285115" algn="l"/>
              </a:tabLst>
            </a:pPr>
            <a:r>
              <a:rPr dirty="0" sz="1200" spc="-50">
                <a:solidFill>
                  <a:srgbClr val="1A1A1A"/>
                </a:solidFill>
                <a:latin typeface="Trebuchet MS"/>
                <a:cs typeface="Trebuchet MS"/>
              </a:rPr>
              <a:t>Certified</a:t>
            </a:r>
            <a:r>
              <a:rPr dirty="0" sz="1200" spc="-120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1A1A1A"/>
                </a:solidFill>
                <a:latin typeface="Trebuchet MS"/>
                <a:cs typeface="Trebuchet MS"/>
              </a:rPr>
              <a:t>Copy</a:t>
            </a:r>
            <a:r>
              <a:rPr dirty="0" sz="1200" spc="-114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1A1A1A"/>
                </a:solidFill>
                <a:latin typeface="Trebuchet MS"/>
                <a:cs typeface="Trebuchet MS"/>
              </a:rPr>
              <a:t>of</a:t>
            </a:r>
            <a:r>
              <a:rPr dirty="0" sz="1200" spc="-114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1A1A1A"/>
                </a:solidFill>
                <a:latin typeface="Trebuchet MS"/>
                <a:cs typeface="Trebuchet MS"/>
              </a:rPr>
              <a:t>School</a:t>
            </a:r>
            <a:r>
              <a:rPr dirty="0" sz="1200" spc="-120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1A1A1A"/>
                </a:solidFill>
                <a:latin typeface="Trebuchet MS"/>
                <a:cs typeface="Trebuchet MS"/>
              </a:rPr>
              <a:t>Registration</a:t>
            </a:r>
            <a:r>
              <a:rPr dirty="0" sz="1200" spc="-114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1A1A1A"/>
                </a:solidFill>
                <a:latin typeface="Trebuchet MS"/>
                <a:cs typeface="Trebuchet MS"/>
              </a:rPr>
              <a:t>Certificate</a:t>
            </a:r>
            <a:endParaRPr sz="1200">
              <a:latin typeface="Trebuchet MS"/>
              <a:cs typeface="Trebuchet MS"/>
            </a:endParaRPr>
          </a:p>
          <a:p>
            <a:pPr marL="285115" indent="-247015">
              <a:lnSpc>
                <a:spcPct val="100000"/>
              </a:lnSpc>
              <a:spcBef>
                <a:spcPts val="560"/>
              </a:spcBef>
              <a:buAutoNum type="arabicPeriod"/>
              <a:tabLst>
                <a:tab pos="285115" algn="l"/>
              </a:tabLst>
            </a:pPr>
            <a:r>
              <a:rPr dirty="0" sz="1200" spc="-50">
                <a:solidFill>
                  <a:srgbClr val="1A1A1A"/>
                </a:solidFill>
                <a:latin typeface="Trebuchet MS"/>
                <a:cs typeface="Trebuchet MS"/>
              </a:rPr>
              <a:t>Certified</a:t>
            </a:r>
            <a:r>
              <a:rPr dirty="0" sz="1200" spc="-120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1A1A1A"/>
                </a:solidFill>
                <a:latin typeface="Trebuchet MS"/>
                <a:cs typeface="Trebuchet MS"/>
              </a:rPr>
              <a:t>Copy</a:t>
            </a:r>
            <a:r>
              <a:rPr dirty="0" sz="1200" spc="-114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1A1A1A"/>
                </a:solidFill>
                <a:latin typeface="Trebuchet MS"/>
                <a:cs typeface="Trebuchet MS"/>
              </a:rPr>
              <a:t>of</a:t>
            </a:r>
            <a:r>
              <a:rPr dirty="0" sz="1200" spc="-120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1A1A1A"/>
                </a:solidFill>
                <a:latin typeface="Trebuchet MS"/>
                <a:cs typeface="Trebuchet MS"/>
              </a:rPr>
              <a:t>School</a:t>
            </a:r>
            <a:r>
              <a:rPr dirty="0" sz="1200" spc="-114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1A1A1A"/>
                </a:solidFill>
                <a:latin typeface="Trebuchet MS"/>
                <a:cs typeface="Trebuchet MS"/>
              </a:rPr>
              <a:t>LandTitle</a:t>
            </a:r>
            <a:r>
              <a:rPr dirty="0" sz="1200" spc="-114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1A1A1A"/>
                </a:solidFill>
                <a:latin typeface="Trebuchet MS"/>
                <a:cs typeface="Trebuchet MS"/>
              </a:rPr>
              <a:t>Deed</a:t>
            </a:r>
            <a:endParaRPr sz="1200">
              <a:latin typeface="Trebuchet MS"/>
              <a:cs typeface="Trebuchet MS"/>
            </a:endParaRPr>
          </a:p>
          <a:p>
            <a:pPr marL="285115" marR="1058545" indent="-247650">
              <a:lnSpc>
                <a:spcPct val="138900"/>
              </a:lnSpc>
              <a:buAutoNum type="arabicPeriod"/>
              <a:tabLst>
                <a:tab pos="285115" algn="l"/>
              </a:tabLst>
            </a:pPr>
            <a:r>
              <a:rPr dirty="0" sz="1200" spc="-50">
                <a:solidFill>
                  <a:srgbClr val="1A1A1A"/>
                </a:solidFill>
                <a:latin typeface="Trebuchet MS"/>
                <a:cs typeface="Trebuchet MS"/>
              </a:rPr>
              <a:t>Minutes</a:t>
            </a:r>
            <a:r>
              <a:rPr dirty="0" sz="1200" spc="-120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1A1A1A"/>
                </a:solidFill>
                <a:latin typeface="Trebuchet MS"/>
                <a:cs typeface="Trebuchet MS"/>
              </a:rPr>
              <a:t>of</a:t>
            </a:r>
            <a:r>
              <a:rPr dirty="0" sz="1200" spc="-120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1A1A1A"/>
                </a:solidFill>
                <a:latin typeface="Trebuchet MS"/>
                <a:cs typeface="Trebuchet MS"/>
              </a:rPr>
              <a:t>the</a:t>
            </a:r>
            <a:r>
              <a:rPr dirty="0" sz="1200" spc="-120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1A1A1A"/>
                </a:solidFill>
                <a:latin typeface="Trebuchet MS"/>
                <a:cs typeface="Trebuchet MS"/>
              </a:rPr>
              <a:t>Board</a:t>
            </a:r>
            <a:r>
              <a:rPr dirty="0" sz="1200" spc="-114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1A1A1A"/>
                </a:solidFill>
                <a:latin typeface="Trebuchet MS"/>
                <a:cs typeface="Trebuchet MS"/>
              </a:rPr>
              <a:t>of</a:t>
            </a:r>
            <a:r>
              <a:rPr dirty="0" sz="1200" spc="-120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1A1A1A"/>
                </a:solidFill>
                <a:latin typeface="Trebuchet MS"/>
                <a:cs typeface="Trebuchet MS"/>
              </a:rPr>
              <a:t>Management</a:t>
            </a:r>
            <a:r>
              <a:rPr dirty="0" sz="1200" spc="-265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1A1A1A"/>
                </a:solidFill>
                <a:latin typeface="Trebuchet MS"/>
                <a:cs typeface="Trebuchet MS"/>
              </a:rPr>
              <a:t>Adopting</a:t>
            </a:r>
            <a:r>
              <a:rPr dirty="0" sz="1200" spc="-120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1A1A1A"/>
                </a:solidFill>
                <a:latin typeface="Trebuchet MS"/>
                <a:cs typeface="Trebuchet MS"/>
              </a:rPr>
              <a:t>and</a:t>
            </a:r>
            <a:r>
              <a:rPr dirty="0" sz="1200" spc="-270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1A1A1A"/>
                </a:solidFill>
                <a:latin typeface="Trebuchet MS"/>
                <a:cs typeface="Trebuchet MS"/>
              </a:rPr>
              <a:t>Approving</a:t>
            </a:r>
            <a:r>
              <a:rPr dirty="0" sz="1200" spc="-114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1A1A1A"/>
                </a:solidFill>
                <a:latin typeface="Trebuchet MS"/>
                <a:cs typeface="Trebuchet MS"/>
              </a:rPr>
              <a:t>the</a:t>
            </a:r>
            <a:r>
              <a:rPr dirty="0" sz="1200" spc="-120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1A1A1A"/>
                </a:solidFill>
                <a:latin typeface="Trebuchet MS"/>
                <a:cs typeface="Trebuchet MS"/>
              </a:rPr>
              <a:t>Strategic</a:t>
            </a:r>
            <a:r>
              <a:rPr dirty="0" sz="1200" spc="-120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1A1A1A"/>
                </a:solidFill>
                <a:latin typeface="Trebuchet MS"/>
                <a:cs typeface="Trebuchet MS"/>
              </a:rPr>
              <a:t>Plan </a:t>
            </a:r>
            <a:r>
              <a:rPr dirty="0" sz="1200" spc="-50">
                <a:solidFill>
                  <a:srgbClr val="1A1A1A"/>
                </a:solidFill>
                <a:latin typeface="Trebuchet MS"/>
                <a:cs typeface="Trebuchet MS"/>
              </a:rPr>
              <a:t>for</a:t>
            </a:r>
            <a:r>
              <a:rPr dirty="0" sz="1200" spc="-150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1A1A1A"/>
                </a:solidFill>
                <a:latin typeface="Trebuchet MS"/>
                <a:cs typeface="Trebuchet MS"/>
              </a:rPr>
              <a:t>implementation</a:t>
            </a:r>
            <a:endParaRPr sz="1200">
              <a:latin typeface="Trebuchet MS"/>
              <a:cs typeface="Trebuchet MS"/>
            </a:endParaRPr>
          </a:p>
          <a:p>
            <a:pPr marL="285115" marR="1028700" indent="-247650">
              <a:lnSpc>
                <a:spcPct val="138900"/>
              </a:lnSpc>
              <a:buAutoNum type="arabicPeriod"/>
              <a:tabLst>
                <a:tab pos="285115" algn="l"/>
              </a:tabLst>
            </a:pPr>
            <a:r>
              <a:rPr dirty="0" sz="1200" spc="-75">
                <a:solidFill>
                  <a:srgbClr val="1A1A1A"/>
                </a:solidFill>
                <a:latin typeface="Trebuchet MS"/>
                <a:cs typeface="Trebuchet MS"/>
              </a:rPr>
              <a:t>Project</a:t>
            </a:r>
            <a:r>
              <a:rPr dirty="0" sz="1200" spc="-105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1A1A1A"/>
                </a:solidFill>
                <a:latin typeface="Trebuchet MS"/>
                <a:cs typeface="Trebuchet MS"/>
              </a:rPr>
              <a:t>Proposal</a:t>
            </a:r>
            <a:r>
              <a:rPr dirty="0" sz="1200" spc="-100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1A1A1A"/>
                </a:solidFill>
                <a:latin typeface="Trebuchet MS"/>
                <a:cs typeface="Trebuchet MS"/>
              </a:rPr>
              <a:t>for</a:t>
            </a:r>
            <a:r>
              <a:rPr dirty="0" sz="1200" spc="-100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1A1A1A"/>
                </a:solidFill>
                <a:latin typeface="Trebuchet MS"/>
                <a:cs typeface="Trebuchet MS"/>
              </a:rPr>
              <a:t>High</a:t>
            </a:r>
            <a:r>
              <a:rPr dirty="0" sz="1200" spc="-105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1A1A1A"/>
                </a:solidFill>
                <a:latin typeface="Trebuchet MS"/>
                <a:cs typeface="Trebuchet MS"/>
              </a:rPr>
              <a:t>PriorityTurn-</a:t>
            </a:r>
            <a:r>
              <a:rPr dirty="0" sz="1200" spc="-85">
                <a:solidFill>
                  <a:srgbClr val="1A1A1A"/>
                </a:solidFill>
                <a:latin typeface="Trebuchet MS"/>
                <a:cs typeface="Trebuchet MS"/>
              </a:rPr>
              <a:t>Key</a:t>
            </a:r>
            <a:r>
              <a:rPr dirty="0" sz="1200" spc="-100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1A1A1A"/>
                </a:solidFill>
                <a:latin typeface="Trebuchet MS"/>
                <a:cs typeface="Trebuchet MS"/>
              </a:rPr>
              <a:t>Development</a:t>
            </a:r>
            <a:r>
              <a:rPr dirty="0" sz="1200" spc="-100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1A1A1A"/>
                </a:solidFill>
                <a:latin typeface="Trebuchet MS"/>
                <a:cs typeface="Trebuchet MS"/>
              </a:rPr>
              <a:t>Projects</a:t>
            </a:r>
            <a:r>
              <a:rPr dirty="0" sz="1200" spc="-100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1A1A1A"/>
                </a:solidFill>
                <a:latin typeface="Trebuchet MS"/>
                <a:cs typeface="Trebuchet MS"/>
              </a:rPr>
              <a:t>presented</a:t>
            </a:r>
            <a:r>
              <a:rPr dirty="0" sz="1200" spc="-105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1A1A1A"/>
                </a:solidFill>
                <a:latin typeface="Trebuchet MS"/>
                <a:cs typeface="Trebuchet MS"/>
              </a:rPr>
              <a:t>to </a:t>
            </a:r>
            <a:r>
              <a:rPr dirty="0" sz="1200" spc="-80">
                <a:solidFill>
                  <a:srgbClr val="1A1A1A"/>
                </a:solidFill>
                <a:latin typeface="Trebuchet MS"/>
                <a:cs typeface="Trebuchet MS"/>
              </a:rPr>
              <a:t>the</a:t>
            </a:r>
            <a:r>
              <a:rPr dirty="0" sz="1200" spc="-130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1A1A1A"/>
                </a:solidFill>
                <a:latin typeface="Trebuchet MS"/>
                <a:cs typeface="Trebuchet MS"/>
              </a:rPr>
              <a:t>Ministry</a:t>
            </a:r>
            <a:r>
              <a:rPr dirty="0" sz="1200" spc="-125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1A1A1A"/>
                </a:solidFill>
                <a:latin typeface="Trebuchet MS"/>
                <a:cs typeface="Trebuchet MS"/>
              </a:rPr>
              <a:t>of</a:t>
            </a:r>
            <a:r>
              <a:rPr dirty="0" sz="1200" spc="-130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1A1A1A"/>
                </a:solidFill>
                <a:latin typeface="Trebuchet MS"/>
                <a:cs typeface="Trebuchet MS"/>
              </a:rPr>
              <a:t>Education</a:t>
            </a:r>
            <a:r>
              <a:rPr dirty="0" sz="1200" spc="-125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1A1A1A"/>
                </a:solidFill>
                <a:latin typeface="Trebuchet MS"/>
                <a:cs typeface="Trebuchet MS"/>
              </a:rPr>
              <a:t>through</a:t>
            </a:r>
            <a:r>
              <a:rPr dirty="0" sz="1200" spc="-130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1A1A1A"/>
                </a:solidFill>
                <a:latin typeface="Trebuchet MS"/>
                <a:cs typeface="Trebuchet MS"/>
              </a:rPr>
              <a:t>the</a:t>
            </a:r>
            <a:r>
              <a:rPr dirty="0" sz="1200" spc="-125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1A1A1A"/>
                </a:solidFill>
                <a:latin typeface="Trebuchet MS"/>
                <a:cs typeface="Trebuchet MS"/>
              </a:rPr>
              <a:t>CDE,</a:t>
            </a:r>
            <a:r>
              <a:rPr dirty="0" sz="1200" spc="130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1A1A1A"/>
                </a:solidFill>
                <a:latin typeface="Trebuchet MS"/>
                <a:cs typeface="Trebuchet MS"/>
              </a:rPr>
              <a:t>Homa</a:t>
            </a:r>
            <a:r>
              <a:rPr dirty="0" sz="1200" spc="-130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1A1A1A"/>
                </a:solidFill>
                <a:latin typeface="Trebuchet MS"/>
                <a:cs typeface="Trebuchet MS"/>
              </a:rPr>
              <a:t>Bay</a:t>
            </a:r>
            <a:r>
              <a:rPr dirty="0" sz="1200" spc="-125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1A1A1A"/>
                </a:solidFill>
                <a:latin typeface="Trebuchet MS"/>
                <a:cs typeface="Trebuchet MS"/>
              </a:rPr>
              <a:t>County.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43</a:t>
            </a:r>
            <a:r>
              <a:rPr dirty="0"/>
              <a:t> | </a:t>
            </a:r>
            <a:r>
              <a:rPr dirty="0" spc="-30">
                <a:solidFill>
                  <a:srgbClr val="FFFFFF"/>
                </a:solidFill>
              </a:rPr>
              <a:t>Page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45336" y="2989107"/>
            <a:ext cx="42900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2F5496"/>
                </a:solidFill>
                <a:latin typeface="Arial"/>
                <a:cs typeface="Arial"/>
              </a:rPr>
              <a:t>1.</a:t>
            </a:r>
            <a:r>
              <a:rPr dirty="0" sz="1200" spc="105" b="1">
                <a:solidFill>
                  <a:srgbClr val="2F5496"/>
                </a:solidFill>
                <a:latin typeface="Arial"/>
                <a:cs typeface="Arial"/>
              </a:rPr>
              <a:t>  </a:t>
            </a:r>
            <a:r>
              <a:rPr dirty="0" sz="1200" b="1">
                <a:solidFill>
                  <a:srgbClr val="2F5496"/>
                </a:solidFill>
                <a:latin typeface="Arial"/>
                <a:cs typeface="Arial"/>
              </a:rPr>
              <a:t>Certified</a:t>
            </a:r>
            <a:r>
              <a:rPr dirty="0" sz="1200" spc="1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2F5496"/>
                </a:solidFill>
                <a:latin typeface="Arial"/>
                <a:cs typeface="Arial"/>
              </a:rPr>
              <a:t>Copy</a:t>
            </a:r>
            <a:r>
              <a:rPr dirty="0" sz="1200" b="1">
                <a:solidFill>
                  <a:srgbClr val="2F5496"/>
                </a:solidFill>
                <a:latin typeface="Arial"/>
                <a:cs typeface="Arial"/>
              </a:rPr>
              <a:t> of </a:t>
            </a:r>
            <a:r>
              <a:rPr dirty="0" sz="1200" spc="-35" b="1">
                <a:solidFill>
                  <a:srgbClr val="2F5496"/>
                </a:solidFill>
                <a:latin typeface="Arial"/>
                <a:cs typeface="Arial"/>
              </a:rPr>
              <a:t>School</a:t>
            </a:r>
            <a:r>
              <a:rPr dirty="0" sz="1200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60" b="1">
                <a:solidFill>
                  <a:srgbClr val="2F5496"/>
                </a:solidFill>
                <a:latin typeface="Arial"/>
                <a:cs typeface="Arial"/>
              </a:rPr>
              <a:t>Physical</a:t>
            </a:r>
            <a:r>
              <a:rPr dirty="0" sz="1200" b="1">
                <a:solidFill>
                  <a:srgbClr val="2F5496"/>
                </a:solidFill>
                <a:latin typeface="Arial"/>
                <a:cs typeface="Arial"/>
              </a:rPr>
              <a:t> Development Site</a:t>
            </a:r>
            <a:r>
              <a:rPr dirty="0" sz="1200" spc="5" b="1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2F5496"/>
                </a:solidFill>
                <a:latin typeface="Arial"/>
                <a:cs typeface="Arial"/>
              </a:rPr>
              <a:t>Plan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1634" y="3560926"/>
            <a:ext cx="5685141" cy="8321815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44</a:t>
            </a:r>
            <a:r>
              <a:rPr dirty="0"/>
              <a:t> | </a:t>
            </a:r>
            <a:r>
              <a:rPr dirty="0" spc="-30">
                <a:solidFill>
                  <a:srgbClr val="FFFFFF"/>
                </a:solidFill>
              </a:rPr>
              <a:t>Page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819490" y="2820109"/>
            <a:ext cx="7304405" cy="10243185"/>
            <a:chOff x="1819490" y="2820109"/>
            <a:chExt cx="7304405" cy="10243185"/>
          </a:xfrm>
        </p:grpSpPr>
        <p:sp>
          <p:nvSpPr>
            <p:cNvPr id="3" name="object 3" descr=""/>
            <p:cNvSpPr/>
            <p:nvPr/>
          </p:nvSpPr>
          <p:spPr>
            <a:xfrm>
              <a:off x="2048079" y="3480771"/>
              <a:ext cx="7075805" cy="9582150"/>
            </a:xfrm>
            <a:custGeom>
              <a:avLst/>
              <a:gdLst/>
              <a:ahLst/>
              <a:cxnLst/>
              <a:rect l="l" t="t" r="r" b="b"/>
              <a:pathLst>
                <a:path w="7075805" h="9582150">
                  <a:moveTo>
                    <a:pt x="7075354" y="0"/>
                  </a:moveTo>
                  <a:lnTo>
                    <a:pt x="0" y="0"/>
                  </a:lnTo>
                  <a:lnTo>
                    <a:pt x="0" y="9582144"/>
                  </a:lnTo>
                  <a:lnTo>
                    <a:pt x="7075354" y="9582144"/>
                  </a:lnTo>
                  <a:lnTo>
                    <a:pt x="7075354" y="0"/>
                  </a:lnTo>
                  <a:close/>
                </a:path>
              </a:pathLst>
            </a:custGeom>
            <a:solidFill>
              <a:srgbClr val="4BB3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819490" y="2820109"/>
              <a:ext cx="6121400" cy="9843135"/>
            </a:xfrm>
            <a:custGeom>
              <a:avLst/>
              <a:gdLst/>
              <a:ahLst/>
              <a:cxnLst/>
              <a:rect l="l" t="t" r="r" b="b"/>
              <a:pathLst>
                <a:path w="6121400" h="9843135">
                  <a:moveTo>
                    <a:pt x="6121396" y="0"/>
                  </a:moveTo>
                  <a:lnTo>
                    <a:pt x="0" y="0"/>
                  </a:lnTo>
                  <a:lnTo>
                    <a:pt x="0" y="9842680"/>
                  </a:lnTo>
                  <a:lnTo>
                    <a:pt x="6121396" y="9842680"/>
                  </a:lnTo>
                  <a:lnTo>
                    <a:pt x="61213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2725125" y="2945705"/>
            <a:ext cx="136652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4BB34B"/>
                </a:solidFill>
                <a:latin typeface="Arial"/>
                <a:cs typeface="Arial"/>
              </a:rPr>
              <a:t>List</a:t>
            </a:r>
            <a:r>
              <a:rPr dirty="0" sz="1600" spc="-105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4BB34B"/>
                </a:solidFill>
                <a:latin typeface="Arial"/>
                <a:cs typeface="Arial"/>
              </a:rPr>
              <a:t>of</a:t>
            </a:r>
            <a:r>
              <a:rPr dirty="0" sz="1600" spc="-105" b="1">
                <a:solidFill>
                  <a:srgbClr val="4BB34B"/>
                </a:solidFill>
                <a:latin typeface="Arial"/>
                <a:cs typeface="Arial"/>
              </a:rPr>
              <a:t> </a:t>
            </a:r>
            <a:r>
              <a:rPr dirty="0" sz="1600" spc="-40" b="1">
                <a:solidFill>
                  <a:srgbClr val="4BB34B"/>
                </a:solidFill>
                <a:latin typeface="Arial"/>
                <a:cs typeface="Arial"/>
              </a:rPr>
              <a:t>Figures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4376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7747481" y="12702413"/>
            <a:ext cx="516890" cy="18542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|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2720058" y="3655241"/>
          <a:ext cx="4738370" cy="490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7900"/>
                <a:gridCol w="1144270"/>
              </a:tblGrid>
              <a:tr h="160655">
                <a:tc>
                  <a:txBody>
                    <a:bodyPr/>
                    <a:lstStyle/>
                    <a:p>
                      <a:pPr marL="31750">
                        <a:lnSpc>
                          <a:spcPts val="1120"/>
                        </a:lnSpc>
                      </a:pPr>
                      <a:r>
                        <a:rPr dirty="0" sz="1000" spc="-65">
                          <a:latin typeface="Trebuchet MS"/>
                          <a:cs typeface="Trebuchet MS"/>
                        </a:rPr>
                        <a:t>Figure</a:t>
                      </a:r>
                      <a:r>
                        <a:rPr dirty="0" sz="10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1:</a:t>
                      </a:r>
                      <a:r>
                        <a:rPr dirty="0" sz="1000" spc="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30">
                          <a:latin typeface="Trebuchet MS"/>
                          <a:cs typeface="Trebuchet MS"/>
                        </a:rPr>
                        <a:t>August</a:t>
                      </a:r>
                      <a:r>
                        <a:rPr dirty="0" sz="1000" spc="-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5">
                          <a:latin typeface="Trebuchet MS"/>
                          <a:cs typeface="Trebuchet MS"/>
                        </a:rPr>
                        <a:t>2022,</a:t>
                      </a:r>
                      <a:r>
                        <a:rPr dirty="0" sz="1000" spc="-1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5">
                          <a:latin typeface="Trebuchet MS"/>
                          <a:cs typeface="Trebuchet MS"/>
                        </a:rPr>
                        <a:t>Mt.</a:t>
                      </a:r>
                      <a:r>
                        <a:rPr dirty="0" sz="1000" spc="-1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40">
                          <a:latin typeface="Trebuchet MS"/>
                          <a:cs typeface="Trebuchet MS"/>
                        </a:rPr>
                        <a:t>Kenya</a:t>
                      </a:r>
                      <a:r>
                        <a:rPr dirty="0" sz="10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>
                          <a:latin typeface="Trebuchet MS"/>
                          <a:cs typeface="Trebuchet MS"/>
                        </a:rPr>
                        <a:t>Dormitory</a:t>
                      </a:r>
                      <a:r>
                        <a:rPr dirty="0" sz="1000" spc="-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Razed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120"/>
                        </a:lnSpc>
                      </a:pPr>
                      <a:r>
                        <a:rPr dirty="0" sz="100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1000" spc="-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>
                          <a:latin typeface="Trebuchet MS"/>
                          <a:cs typeface="Trebuchet MS"/>
                        </a:rPr>
                        <a:t>3</a:t>
                      </a:r>
                      <a:r>
                        <a:rPr dirty="0" sz="1000" spc="-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0">
                          <a:latin typeface="Trebuchet MS"/>
                          <a:cs typeface="Trebuchet MS"/>
                        </a:rPr>
                        <a:t>-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168910">
                <a:tc>
                  <a:txBody>
                    <a:bodyPr/>
                    <a:lstStyle/>
                    <a:p>
                      <a:pPr marL="31750">
                        <a:lnSpc>
                          <a:spcPts val="1185"/>
                        </a:lnSpc>
                      </a:pPr>
                      <a:r>
                        <a:rPr dirty="0" sz="1000" spc="-65">
                          <a:latin typeface="Trebuchet MS"/>
                          <a:cs typeface="Trebuchet MS"/>
                        </a:rPr>
                        <a:t>Figure</a:t>
                      </a:r>
                      <a:r>
                        <a:rPr dirty="0" sz="10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2:</a:t>
                      </a:r>
                      <a:r>
                        <a:rPr dirty="0" sz="1000" spc="9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0">
                          <a:latin typeface="Trebuchet MS"/>
                          <a:cs typeface="Trebuchet MS"/>
                        </a:rPr>
                        <a:t>Organizational</a:t>
                      </a:r>
                      <a:r>
                        <a:rPr dirty="0" sz="10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Structure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185"/>
                        </a:lnSpc>
                      </a:pPr>
                      <a:r>
                        <a:rPr dirty="0" sz="100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1000" spc="-7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>
                          <a:latin typeface="Trebuchet MS"/>
                          <a:cs typeface="Trebuchet MS"/>
                        </a:rPr>
                        <a:t>24</a:t>
                      </a:r>
                      <a:r>
                        <a:rPr dirty="0" sz="1000" spc="-7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0">
                          <a:latin typeface="Trebuchet MS"/>
                          <a:cs typeface="Trebuchet MS"/>
                        </a:rPr>
                        <a:t>-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160655">
                <a:tc>
                  <a:txBody>
                    <a:bodyPr/>
                    <a:lstStyle/>
                    <a:p>
                      <a:pPr marL="31750">
                        <a:lnSpc>
                          <a:spcPts val="1165"/>
                        </a:lnSpc>
                      </a:pPr>
                      <a:r>
                        <a:rPr dirty="0" sz="1000" spc="-65">
                          <a:latin typeface="Trebuchet MS"/>
                          <a:cs typeface="Trebuchet MS"/>
                        </a:rPr>
                        <a:t>Figure</a:t>
                      </a:r>
                      <a:r>
                        <a:rPr dirty="0" sz="10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10">
                          <a:latin typeface="Trebuchet MS"/>
                          <a:cs typeface="Trebuchet MS"/>
                        </a:rPr>
                        <a:t>3:</a:t>
                      </a:r>
                      <a:r>
                        <a:rPr dirty="0" sz="1000" spc="7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30">
                          <a:latin typeface="Trebuchet MS"/>
                          <a:cs typeface="Trebuchet MS"/>
                        </a:rPr>
                        <a:t>School </a:t>
                      </a:r>
                      <a:r>
                        <a:rPr dirty="0" sz="1000" spc="-65">
                          <a:latin typeface="Trebuchet MS"/>
                          <a:cs typeface="Trebuchet MS"/>
                        </a:rPr>
                        <a:t>Physical</a:t>
                      </a:r>
                      <a:r>
                        <a:rPr dirty="0" sz="10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60">
                          <a:latin typeface="Trebuchet MS"/>
                          <a:cs typeface="Trebuchet MS"/>
                        </a:rPr>
                        <a:t>Site</a:t>
                      </a:r>
                      <a:r>
                        <a:rPr dirty="0" sz="10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20">
                          <a:latin typeface="Trebuchet MS"/>
                          <a:cs typeface="Trebuchet MS"/>
                        </a:rPr>
                        <a:t>Plan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165"/>
                        </a:lnSpc>
                      </a:pPr>
                      <a:r>
                        <a:rPr dirty="0" sz="100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1000" spc="-7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>
                          <a:latin typeface="Trebuchet MS"/>
                          <a:cs typeface="Trebuchet MS"/>
                        </a:rPr>
                        <a:t>47</a:t>
                      </a:r>
                      <a:r>
                        <a:rPr dirty="0" sz="1000" spc="-7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0">
                          <a:latin typeface="Trebuchet MS"/>
                          <a:cs typeface="Trebuchet MS"/>
                        </a:rPr>
                        <a:t>-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443133" y="2491973"/>
            <a:ext cx="6089015" cy="88709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22479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770"/>
              </a:spcBef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1600" spc="-10" b="1">
                <a:solidFill>
                  <a:srgbClr val="2F5496"/>
                </a:solidFill>
                <a:latin typeface="Arial"/>
                <a:cs typeface="Arial"/>
              </a:rPr>
              <a:t>Notes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450066" y="11004904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2450066" y="3382065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2450066" y="3627964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450066" y="3873861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2450066" y="4119760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2450066" y="4365657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2450066" y="4611556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2450066" y="4857453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2450066" y="5103352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2450066" y="5349249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2450066" y="5595148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2450066" y="5841046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2450066" y="9529516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2450066" y="9775414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2450066" y="10021312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2450066" y="10267210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2450066" y="10513107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2450066" y="10759006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2450066" y="11496699"/>
            <a:ext cx="4210685" cy="0"/>
          </a:xfrm>
          <a:custGeom>
            <a:avLst/>
            <a:gdLst/>
            <a:ahLst/>
            <a:cxnLst/>
            <a:rect l="l" t="t" r="r" b="b"/>
            <a:pathLst>
              <a:path w="4210684" h="0">
                <a:moveTo>
                  <a:pt x="0" y="0"/>
                </a:moveTo>
                <a:lnTo>
                  <a:pt x="4210431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2450066" y="11250801"/>
            <a:ext cx="4210685" cy="0"/>
          </a:xfrm>
          <a:custGeom>
            <a:avLst/>
            <a:gdLst/>
            <a:ahLst/>
            <a:cxnLst/>
            <a:rect l="l" t="t" r="r" b="b"/>
            <a:pathLst>
              <a:path w="4210684" h="0">
                <a:moveTo>
                  <a:pt x="0" y="0"/>
                </a:moveTo>
                <a:lnTo>
                  <a:pt x="4210431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2450066" y="11742597"/>
            <a:ext cx="4210685" cy="0"/>
          </a:xfrm>
          <a:custGeom>
            <a:avLst/>
            <a:gdLst/>
            <a:ahLst/>
            <a:cxnLst/>
            <a:rect l="l" t="t" r="r" b="b"/>
            <a:pathLst>
              <a:path w="4210684" h="0">
                <a:moveTo>
                  <a:pt x="0" y="0"/>
                </a:moveTo>
                <a:lnTo>
                  <a:pt x="4210431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2450066" y="12043223"/>
            <a:ext cx="4210685" cy="0"/>
          </a:xfrm>
          <a:custGeom>
            <a:avLst/>
            <a:gdLst/>
            <a:ahLst/>
            <a:cxnLst/>
            <a:rect l="l" t="t" r="r" b="b"/>
            <a:pathLst>
              <a:path w="4210684" h="0">
                <a:moveTo>
                  <a:pt x="0" y="0"/>
                </a:moveTo>
                <a:lnTo>
                  <a:pt x="4210431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2450066" y="12343848"/>
            <a:ext cx="4210685" cy="0"/>
          </a:xfrm>
          <a:custGeom>
            <a:avLst/>
            <a:gdLst/>
            <a:ahLst/>
            <a:cxnLst/>
            <a:rect l="l" t="t" r="r" b="b"/>
            <a:pathLst>
              <a:path w="4210684" h="0">
                <a:moveTo>
                  <a:pt x="0" y="0"/>
                </a:moveTo>
                <a:lnTo>
                  <a:pt x="4210431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6" name="object 2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4036" y="11208937"/>
            <a:ext cx="1714251" cy="1142834"/>
          </a:xfrm>
          <a:prstGeom prst="rect">
            <a:avLst/>
          </a:prstGeom>
        </p:spPr>
      </p:pic>
      <p:grpSp>
        <p:nvGrpSpPr>
          <p:cNvPr id="27" name="object 27" descr=""/>
          <p:cNvGrpSpPr/>
          <p:nvPr/>
        </p:nvGrpSpPr>
        <p:grpSpPr>
          <a:xfrm>
            <a:off x="2450066" y="6080081"/>
            <a:ext cx="6059805" cy="3320415"/>
            <a:chOff x="2450066" y="6080081"/>
            <a:chExt cx="6059805" cy="3320415"/>
          </a:xfrm>
        </p:grpSpPr>
        <p:sp>
          <p:nvSpPr>
            <p:cNvPr id="28" name="object 28" descr=""/>
            <p:cNvSpPr/>
            <p:nvPr/>
          </p:nvSpPr>
          <p:spPr>
            <a:xfrm>
              <a:off x="2450066" y="6086944"/>
              <a:ext cx="6059805" cy="3197225"/>
            </a:xfrm>
            <a:custGeom>
              <a:avLst/>
              <a:gdLst/>
              <a:ahLst/>
              <a:cxnLst/>
              <a:rect l="l" t="t" r="r" b="b"/>
              <a:pathLst>
                <a:path w="6059805" h="3197225">
                  <a:moveTo>
                    <a:pt x="0" y="0"/>
                  </a:moveTo>
                  <a:lnTo>
                    <a:pt x="6059387" y="0"/>
                  </a:lnTo>
                </a:path>
                <a:path w="6059805" h="3197225">
                  <a:moveTo>
                    <a:pt x="0" y="245897"/>
                  </a:moveTo>
                  <a:lnTo>
                    <a:pt x="6059387" y="245897"/>
                  </a:lnTo>
                </a:path>
                <a:path w="6059805" h="3197225">
                  <a:moveTo>
                    <a:pt x="0" y="491794"/>
                  </a:moveTo>
                  <a:lnTo>
                    <a:pt x="6059387" y="491794"/>
                  </a:lnTo>
                </a:path>
                <a:path w="6059805" h="3197225">
                  <a:moveTo>
                    <a:pt x="0" y="737693"/>
                  </a:moveTo>
                  <a:lnTo>
                    <a:pt x="6059387" y="737693"/>
                  </a:lnTo>
                </a:path>
                <a:path w="6059805" h="3197225">
                  <a:moveTo>
                    <a:pt x="0" y="983590"/>
                  </a:moveTo>
                  <a:lnTo>
                    <a:pt x="6059387" y="983590"/>
                  </a:lnTo>
                </a:path>
                <a:path w="6059805" h="3197225">
                  <a:moveTo>
                    <a:pt x="0" y="1229489"/>
                  </a:moveTo>
                  <a:lnTo>
                    <a:pt x="6059387" y="1229489"/>
                  </a:lnTo>
                </a:path>
                <a:path w="6059805" h="3197225">
                  <a:moveTo>
                    <a:pt x="0" y="1475386"/>
                  </a:moveTo>
                  <a:lnTo>
                    <a:pt x="6059387" y="1475386"/>
                  </a:lnTo>
                </a:path>
                <a:path w="6059805" h="3197225">
                  <a:moveTo>
                    <a:pt x="0" y="1721285"/>
                  </a:moveTo>
                  <a:lnTo>
                    <a:pt x="6059387" y="1721285"/>
                  </a:lnTo>
                </a:path>
                <a:path w="6059805" h="3197225">
                  <a:moveTo>
                    <a:pt x="0" y="1967183"/>
                  </a:moveTo>
                  <a:lnTo>
                    <a:pt x="6059387" y="1967183"/>
                  </a:lnTo>
                </a:path>
                <a:path w="6059805" h="3197225">
                  <a:moveTo>
                    <a:pt x="0" y="2213081"/>
                  </a:moveTo>
                  <a:lnTo>
                    <a:pt x="6059387" y="2213081"/>
                  </a:lnTo>
                </a:path>
                <a:path w="6059805" h="3197225">
                  <a:moveTo>
                    <a:pt x="0" y="2458979"/>
                  </a:moveTo>
                  <a:lnTo>
                    <a:pt x="6059387" y="2458979"/>
                  </a:lnTo>
                </a:path>
                <a:path w="6059805" h="3197225">
                  <a:moveTo>
                    <a:pt x="0" y="2704877"/>
                  </a:moveTo>
                  <a:lnTo>
                    <a:pt x="6059387" y="2704877"/>
                  </a:lnTo>
                </a:path>
                <a:path w="6059805" h="3197225">
                  <a:moveTo>
                    <a:pt x="0" y="2950775"/>
                  </a:moveTo>
                  <a:lnTo>
                    <a:pt x="6059387" y="2950775"/>
                  </a:lnTo>
                </a:path>
                <a:path w="6059805" h="3197225">
                  <a:moveTo>
                    <a:pt x="0" y="3196673"/>
                  </a:moveTo>
                  <a:lnTo>
                    <a:pt x="6059387" y="3196673"/>
                  </a:lnTo>
                </a:path>
              </a:pathLst>
            </a:custGeom>
            <a:ln w="6350">
              <a:solidFill>
                <a:srgbClr val="2D3D5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3269" y="6080081"/>
              <a:ext cx="4980322" cy="3320215"/>
            </a:xfrm>
            <a:prstGeom prst="rect">
              <a:avLst/>
            </a:prstGeom>
          </p:spPr>
        </p:pic>
      </p:grpSp>
      <p:sp>
        <p:nvSpPr>
          <p:cNvPr id="30" name="object 3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31" name="object 3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45</a:t>
            </a:r>
            <a:r>
              <a:rPr dirty="0"/>
              <a:t> | </a:t>
            </a:r>
            <a:r>
              <a:rPr dirty="0" spc="-30">
                <a:solidFill>
                  <a:srgbClr val="FFFFFF"/>
                </a:solidFill>
              </a:rPr>
              <a:t>Page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443133" y="2491973"/>
            <a:ext cx="6089015" cy="88709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22479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770"/>
              </a:spcBef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1600" spc="-10" b="1">
                <a:solidFill>
                  <a:srgbClr val="2F5496"/>
                </a:solidFill>
                <a:latin typeface="Arial"/>
                <a:cs typeface="Arial"/>
              </a:rPr>
              <a:t>Notes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450066" y="11004904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2450066" y="3382065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2450066" y="3627964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450066" y="3873861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2450066" y="4119760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2450066" y="4365657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2450066" y="4611556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2450066" y="4857453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2450066" y="5103352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2450066" y="5349249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2450066" y="5595148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2450066" y="5841046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2450066" y="9529516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2450066" y="9775414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2450066" y="10021312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2450066" y="10267210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2450066" y="10513107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2450066" y="10759006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2450066" y="11496699"/>
            <a:ext cx="4210685" cy="0"/>
          </a:xfrm>
          <a:custGeom>
            <a:avLst/>
            <a:gdLst/>
            <a:ahLst/>
            <a:cxnLst/>
            <a:rect l="l" t="t" r="r" b="b"/>
            <a:pathLst>
              <a:path w="4210684" h="0">
                <a:moveTo>
                  <a:pt x="0" y="0"/>
                </a:moveTo>
                <a:lnTo>
                  <a:pt x="4210431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2450066" y="11250801"/>
            <a:ext cx="4210685" cy="0"/>
          </a:xfrm>
          <a:custGeom>
            <a:avLst/>
            <a:gdLst/>
            <a:ahLst/>
            <a:cxnLst/>
            <a:rect l="l" t="t" r="r" b="b"/>
            <a:pathLst>
              <a:path w="4210684" h="0">
                <a:moveTo>
                  <a:pt x="0" y="0"/>
                </a:moveTo>
                <a:lnTo>
                  <a:pt x="4210431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2450066" y="11742597"/>
            <a:ext cx="4210685" cy="0"/>
          </a:xfrm>
          <a:custGeom>
            <a:avLst/>
            <a:gdLst/>
            <a:ahLst/>
            <a:cxnLst/>
            <a:rect l="l" t="t" r="r" b="b"/>
            <a:pathLst>
              <a:path w="4210684" h="0">
                <a:moveTo>
                  <a:pt x="0" y="0"/>
                </a:moveTo>
                <a:lnTo>
                  <a:pt x="4210431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2450066" y="12043223"/>
            <a:ext cx="4210685" cy="0"/>
          </a:xfrm>
          <a:custGeom>
            <a:avLst/>
            <a:gdLst/>
            <a:ahLst/>
            <a:cxnLst/>
            <a:rect l="l" t="t" r="r" b="b"/>
            <a:pathLst>
              <a:path w="4210684" h="0">
                <a:moveTo>
                  <a:pt x="0" y="0"/>
                </a:moveTo>
                <a:lnTo>
                  <a:pt x="4210431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2450066" y="12343848"/>
            <a:ext cx="4210685" cy="0"/>
          </a:xfrm>
          <a:custGeom>
            <a:avLst/>
            <a:gdLst/>
            <a:ahLst/>
            <a:cxnLst/>
            <a:rect l="l" t="t" r="r" b="b"/>
            <a:pathLst>
              <a:path w="4210684" h="0">
                <a:moveTo>
                  <a:pt x="0" y="0"/>
                </a:moveTo>
                <a:lnTo>
                  <a:pt x="4210431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6" name="object 2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4036" y="11208937"/>
            <a:ext cx="1714251" cy="1142834"/>
          </a:xfrm>
          <a:prstGeom prst="rect">
            <a:avLst/>
          </a:prstGeom>
        </p:spPr>
      </p:pic>
      <p:grpSp>
        <p:nvGrpSpPr>
          <p:cNvPr id="27" name="object 27" descr=""/>
          <p:cNvGrpSpPr/>
          <p:nvPr/>
        </p:nvGrpSpPr>
        <p:grpSpPr>
          <a:xfrm>
            <a:off x="2450066" y="6080081"/>
            <a:ext cx="6059805" cy="3320415"/>
            <a:chOff x="2450066" y="6080081"/>
            <a:chExt cx="6059805" cy="3320415"/>
          </a:xfrm>
        </p:grpSpPr>
        <p:sp>
          <p:nvSpPr>
            <p:cNvPr id="28" name="object 28" descr=""/>
            <p:cNvSpPr/>
            <p:nvPr/>
          </p:nvSpPr>
          <p:spPr>
            <a:xfrm>
              <a:off x="2450066" y="6086944"/>
              <a:ext cx="6059805" cy="3197225"/>
            </a:xfrm>
            <a:custGeom>
              <a:avLst/>
              <a:gdLst/>
              <a:ahLst/>
              <a:cxnLst/>
              <a:rect l="l" t="t" r="r" b="b"/>
              <a:pathLst>
                <a:path w="6059805" h="3197225">
                  <a:moveTo>
                    <a:pt x="0" y="0"/>
                  </a:moveTo>
                  <a:lnTo>
                    <a:pt x="6059387" y="0"/>
                  </a:lnTo>
                </a:path>
                <a:path w="6059805" h="3197225">
                  <a:moveTo>
                    <a:pt x="0" y="245897"/>
                  </a:moveTo>
                  <a:lnTo>
                    <a:pt x="6059387" y="245897"/>
                  </a:lnTo>
                </a:path>
                <a:path w="6059805" h="3197225">
                  <a:moveTo>
                    <a:pt x="0" y="491794"/>
                  </a:moveTo>
                  <a:lnTo>
                    <a:pt x="6059387" y="491794"/>
                  </a:lnTo>
                </a:path>
                <a:path w="6059805" h="3197225">
                  <a:moveTo>
                    <a:pt x="0" y="737693"/>
                  </a:moveTo>
                  <a:lnTo>
                    <a:pt x="6059387" y="737693"/>
                  </a:lnTo>
                </a:path>
                <a:path w="6059805" h="3197225">
                  <a:moveTo>
                    <a:pt x="0" y="983590"/>
                  </a:moveTo>
                  <a:lnTo>
                    <a:pt x="6059387" y="983590"/>
                  </a:lnTo>
                </a:path>
                <a:path w="6059805" h="3197225">
                  <a:moveTo>
                    <a:pt x="0" y="1229489"/>
                  </a:moveTo>
                  <a:lnTo>
                    <a:pt x="6059387" y="1229489"/>
                  </a:lnTo>
                </a:path>
                <a:path w="6059805" h="3197225">
                  <a:moveTo>
                    <a:pt x="0" y="1475386"/>
                  </a:moveTo>
                  <a:lnTo>
                    <a:pt x="6059387" y="1475386"/>
                  </a:lnTo>
                </a:path>
                <a:path w="6059805" h="3197225">
                  <a:moveTo>
                    <a:pt x="0" y="1721285"/>
                  </a:moveTo>
                  <a:lnTo>
                    <a:pt x="6059387" y="1721285"/>
                  </a:lnTo>
                </a:path>
                <a:path w="6059805" h="3197225">
                  <a:moveTo>
                    <a:pt x="0" y="1967183"/>
                  </a:moveTo>
                  <a:lnTo>
                    <a:pt x="6059387" y="1967183"/>
                  </a:lnTo>
                </a:path>
                <a:path w="6059805" h="3197225">
                  <a:moveTo>
                    <a:pt x="0" y="2213081"/>
                  </a:moveTo>
                  <a:lnTo>
                    <a:pt x="6059387" y="2213081"/>
                  </a:lnTo>
                </a:path>
                <a:path w="6059805" h="3197225">
                  <a:moveTo>
                    <a:pt x="0" y="2458979"/>
                  </a:moveTo>
                  <a:lnTo>
                    <a:pt x="6059387" y="2458979"/>
                  </a:lnTo>
                </a:path>
                <a:path w="6059805" h="3197225">
                  <a:moveTo>
                    <a:pt x="0" y="2704877"/>
                  </a:moveTo>
                  <a:lnTo>
                    <a:pt x="6059387" y="2704877"/>
                  </a:lnTo>
                </a:path>
                <a:path w="6059805" h="3197225">
                  <a:moveTo>
                    <a:pt x="0" y="2950775"/>
                  </a:moveTo>
                  <a:lnTo>
                    <a:pt x="6059387" y="2950775"/>
                  </a:lnTo>
                </a:path>
                <a:path w="6059805" h="3197225">
                  <a:moveTo>
                    <a:pt x="0" y="3196673"/>
                  </a:moveTo>
                  <a:lnTo>
                    <a:pt x="6059387" y="3196673"/>
                  </a:lnTo>
                </a:path>
              </a:pathLst>
            </a:custGeom>
            <a:ln w="6350">
              <a:solidFill>
                <a:srgbClr val="2D3D5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3269" y="6080081"/>
              <a:ext cx="4980322" cy="3320215"/>
            </a:xfrm>
            <a:prstGeom prst="rect">
              <a:avLst/>
            </a:prstGeom>
          </p:spPr>
        </p:pic>
      </p:grpSp>
      <p:sp>
        <p:nvSpPr>
          <p:cNvPr id="30" name="object 3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31" name="object 3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46</a:t>
            </a:r>
            <a:r>
              <a:rPr dirty="0"/>
              <a:t> | </a:t>
            </a:r>
            <a:r>
              <a:rPr dirty="0" spc="-30">
                <a:solidFill>
                  <a:srgbClr val="FFFFFF"/>
                </a:solidFill>
              </a:rPr>
              <a:t>Page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443133" y="2491973"/>
            <a:ext cx="6089015" cy="88709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22479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770"/>
              </a:spcBef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1600" spc="-10" b="1">
                <a:solidFill>
                  <a:srgbClr val="2F5496"/>
                </a:solidFill>
                <a:latin typeface="Arial"/>
                <a:cs typeface="Arial"/>
              </a:rPr>
              <a:t>Notes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450066" y="11004904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2450066" y="3382065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2450066" y="3627964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450066" y="3873861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2450066" y="4119760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2450066" y="4365657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2450066" y="4611556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2450066" y="4857453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2450066" y="5103352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2450066" y="5349249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2450066" y="5595148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2450066" y="5841046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2450066" y="9529516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2450066" y="9775414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2450066" y="10021312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2450066" y="10267210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2450066" y="10513107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2450066" y="10759006"/>
            <a:ext cx="6059805" cy="0"/>
          </a:xfrm>
          <a:custGeom>
            <a:avLst/>
            <a:gdLst/>
            <a:ahLst/>
            <a:cxnLst/>
            <a:rect l="l" t="t" r="r" b="b"/>
            <a:pathLst>
              <a:path w="6059805" h="0">
                <a:moveTo>
                  <a:pt x="0" y="0"/>
                </a:moveTo>
                <a:lnTo>
                  <a:pt x="6059387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2450066" y="11496699"/>
            <a:ext cx="4210685" cy="0"/>
          </a:xfrm>
          <a:custGeom>
            <a:avLst/>
            <a:gdLst/>
            <a:ahLst/>
            <a:cxnLst/>
            <a:rect l="l" t="t" r="r" b="b"/>
            <a:pathLst>
              <a:path w="4210684" h="0">
                <a:moveTo>
                  <a:pt x="0" y="0"/>
                </a:moveTo>
                <a:lnTo>
                  <a:pt x="4210431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2450066" y="11250801"/>
            <a:ext cx="4210685" cy="0"/>
          </a:xfrm>
          <a:custGeom>
            <a:avLst/>
            <a:gdLst/>
            <a:ahLst/>
            <a:cxnLst/>
            <a:rect l="l" t="t" r="r" b="b"/>
            <a:pathLst>
              <a:path w="4210684" h="0">
                <a:moveTo>
                  <a:pt x="0" y="0"/>
                </a:moveTo>
                <a:lnTo>
                  <a:pt x="4210431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2450066" y="11742597"/>
            <a:ext cx="4210685" cy="0"/>
          </a:xfrm>
          <a:custGeom>
            <a:avLst/>
            <a:gdLst/>
            <a:ahLst/>
            <a:cxnLst/>
            <a:rect l="l" t="t" r="r" b="b"/>
            <a:pathLst>
              <a:path w="4210684" h="0">
                <a:moveTo>
                  <a:pt x="0" y="0"/>
                </a:moveTo>
                <a:lnTo>
                  <a:pt x="4210431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2450066" y="12043223"/>
            <a:ext cx="4210685" cy="0"/>
          </a:xfrm>
          <a:custGeom>
            <a:avLst/>
            <a:gdLst/>
            <a:ahLst/>
            <a:cxnLst/>
            <a:rect l="l" t="t" r="r" b="b"/>
            <a:pathLst>
              <a:path w="4210684" h="0">
                <a:moveTo>
                  <a:pt x="0" y="0"/>
                </a:moveTo>
                <a:lnTo>
                  <a:pt x="4210431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2450066" y="12343848"/>
            <a:ext cx="4210685" cy="0"/>
          </a:xfrm>
          <a:custGeom>
            <a:avLst/>
            <a:gdLst/>
            <a:ahLst/>
            <a:cxnLst/>
            <a:rect l="l" t="t" r="r" b="b"/>
            <a:pathLst>
              <a:path w="4210684" h="0">
                <a:moveTo>
                  <a:pt x="0" y="0"/>
                </a:moveTo>
                <a:lnTo>
                  <a:pt x="4210431" y="0"/>
                </a:lnTo>
              </a:path>
            </a:pathLst>
          </a:custGeom>
          <a:ln w="6350">
            <a:solidFill>
              <a:srgbClr val="2D3D5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6" name="object 2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4036" y="11208937"/>
            <a:ext cx="1714251" cy="1142834"/>
          </a:xfrm>
          <a:prstGeom prst="rect">
            <a:avLst/>
          </a:prstGeom>
        </p:spPr>
      </p:pic>
      <p:grpSp>
        <p:nvGrpSpPr>
          <p:cNvPr id="27" name="object 27" descr=""/>
          <p:cNvGrpSpPr/>
          <p:nvPr/>
        </p:nvGrpSpPr>
        <p:grpSpPr>
          <a:xfrm>
            <a:off x="2450066" y="6080081"/>
            <a:ext cx="6059805" cy="3320415"/>
            <a:chOff x="2450066" y="6080081"/>
            <a:chExt cx="6059805" cy="3320415"/>
          </a:xfrm>
        </p:grpSpPr>
        <p:sp>
          <p:nvSpPr>
            <p:cNvPr id="28" name="object 28" descr=""/>
            <p:cNvSpPr/>
            <p:nvPr/>
          </p:nvSpPr>
          <p:spPr>
            <a:xfrm>
              <a:off x="2450066" y="6086944"/>
              <a:ext cx="6059805" cy="3197225"/>
            </a:xfrm>
            <a:custGeom>
              <a:avLst/>
              <a:gdLst/>
              <a:ahLst/>
              <a:cxnLst/>
              <a:rect l="l" t="t" r="r" b="b"/>
              <a:pathLst>
                <a:path w="6059805" h="3197225">
                  <a:moveTo>
                    <a:pt x="0" y="0"/>
                  </a:moveTo>
                  <a:lnTo>
                    <a:pt x="6059387" y="0"/>
                  </a:lnTo>
                </a:path>
                <a:path w="6059805" h="3197225">
                  <a:moveTo>
                    <a:pt x="0" y="245897"/>
                  </a:moveTo>
                  <a:lnTo>
                    <a:pt x="6059387" y="245897"/>
                  </a:lnTo>
                </a:path>
                <a:path w="6059805" h="3197225">
                  <a:moveTo>
                    <a:pt x="0" y="491794"/>
                  </a:moveTo>
                  <a:lnTo>
                    <a:pt x="6059387" y="491794"/>
                  </a:lnTo>
                </a:path>
                <a:path w="6059805" h="3197225">
                  <a:moveTo>
                    <a:pt x="0" y="737693"/>
                  </a:moveTo>
                  <a:lnTo>
                    <a:pt x="6059387" y="737693"/>
                  </a:lnTo>
                </a:path>
                <a:path w="6059805" h="3197225">
                  <a:moveTo>
                    <a:pt x="0" y="983590"/>
                  </a:moveTo>
                  <a:lnTo>
                    <a:pt x="6059387" y="983590"/>
                  </a:lnTo>
                </a:path>
                <a:path w="6059805" h="3197225">
                  <a:moveTo>
                    <a:pt x="0" y="1229489"/>
                  </a:moveTo>
                  <a:lnTo>
                    <a:pt x="6059387" y="1229489"/>
                  </a:lnTo>
                </a:path>
                <a:path w="6059805" h="3197225">
                  <a:moveTo>
                    <a:pt x="0" y="1475386"/>
                  </a:moveTo>
                  <a:lnTo>
                    <a:pt x="6059387" y="1475386"/>
                  </a:lnTo>
                </a:path>
                <a:path w="6059805" h="3197225">
                  <a:moveTo>
                    <a:pt x="0" y="1721285"/>
                  </a:moveTo>
                  <a:lnTo>
                    <a:pt x="6059387" y="1721285"/>
                  </a:lnTo>
                </a:path>
                <a:path w="6059805" h="3197225">
                  <a:moveTo>
                    <a:pt x="0" y="1967183"/>
                  </a:moveTo>
                  <a:lnTo>
                    <a:pt x="6059387" y="1967183"/>
                  </a:lnTo>
                </a:path>
                <a:path w="6059805" h="3197225">
                  <a:moveTo>
                    <a:pt x="0" y="2213081"/>
                  </a:moveTo>
                  <a:lnTo>
                    <a:pt x="6059387" y="2213081"/>
                  </a:lnTo>
                </a:path>
                <a:path w="6059805" h="3197225">
                  <a:moveTo>
                    <a:pt x="0" y="2458979"/>
                  </a:moveTo>
                  <a:lnTo>
                    <a:pt x="6059387" y="2458979"/>
                  </a:lnTo>
                </a:path>
                <a:path w="6059805" h="3197225">
                  <a:moveTo>
                    <a:pt x="0" y="2704877"/>
                  </a:moveTo>
                  <a:lnTo>
                    <a:pt x="6059387" y="2704877"/>
                  </a:lnTo>
                </a:path>
                <a:path w="6059805" h="3197225">
                  <a:moveTo>
                    <a:pt x="0" y="2950775"/>
                  </a:moveTo>
                  <a:lnTo>
                    <a:pt x="6059387" y="2950775"/>
                  </a:lnTo>
                </a:path>
                <a:path w="6059805" h="3197225">
                  <a:moveTo>
                    <a:pt x="0" y="3196673"/>
                  </a:moveTo>
                  <a:lnTo>
                    <a:pt x="6059387" y="3196673"/>
                  </a:lnTo>
                </a:path>
              </a:pathLst>
            </a:custGeom>
            <a:ln w="6350">
              <a:solidFill>
                <a:srgbClr val="2D3D5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3269" y="6080081"/>
              <a:ext cx="4980322" cy="3320215"/>
            </a:xfrm>
            <a:prstGeom prst="rect">
              <a:avLst/>
            </a:prstGeom>
          </p:spPr>
        </p:pic>
      </p:grpSp>
      <p:sp>
        <p:nvSpPr>
          <p:cNvPr id="30" name="object 3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31" name="object 3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/>
              <a:t>47</a:t>
            </a:r>
            <a:r>
              <a:rPr dirty="0"/>
              <a:t> | </a:t>
            </a:r>
            <a:r>
              <a:rPr dirty="0" spc="-30">
                <a:solidFill>
                  <a:srgbClr val="FFFFFF"/>
                </a:solidFill>
              </a:rPr>
              <a:t>Page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1878552" y="3460391"/>
          <a:ext cx="6929755" cy="8840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915"/>
                <a:gridCol w="1350645"/>
                <a:gridCol w="125095"/>
                <a:gridCol w="5169535"/>
              </a:tblGrid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4BB34B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TERMINOLOGY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0485">
                    <a:solidFill>
                      <a:srgbClr val="4BB34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4BB34B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2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OPERATIONAL</a:t>
                      </a:r>
                      <a:r>
                        <a:rPr dirty="0" sz="1200" spc="3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DEFINITION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0485">
                    <a:solidFill>
                      <a:srgbClr val="4BB34B"/>
                    </a:solidFill>
                  </a:tcPr>
                </a:tc>
              </a:tr>
              <a:tr h="170180">
                <a:tc row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4BB34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3175">
                      <a:solidFill>
                        <a:srgbClr val="DEEAF6"/>
                      </a:solidFill>
                      <a:prstDash val="solid"/>
                    </a:lnB>
                    <a:solidFill>
                      <a:srgbClr val="4BB34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3175">
                      <a:solidFill>
                        <a:srgbClr val="DEEAF6"/>
                      </a:solidFill>
                      <a:prstDash val="solid"/>
                    </a:lnB>
                    <a:solidFill>
                      <a:srgbClr val="4BB34B">
                        <a:alpha val="1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4BB34B">
                        <a:alpha val="14999"/>
                      </a:srgbClr>
                    </a:solidFill>
                  </a:tcPr>
                </a:tc>
              </a:tr>
              <a:tr h="103949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4BB34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200" spc="-60">
                          <a:latin typeface="Trebuchet MS"/>
                          <a:cs typeface="Trebuchet MS"/>
                        </a:rPr>
                        <a:t>Basic</a:t>
                      </a:r>
                      <a:r>
                        <a:rPr dirty="0" sz="12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Education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92710">
                    <a:lnT w="3175">
                      <a:solidFill>
                        <a:srgbClr val="DEEAF6"/>
                      </a:solidFill>
                      <a:prstDash val="solid"/>
                    </a:lnT>
                    <a:solidFill>
                      <a:srgbClr val="4BB34B">
                        <a:alpha val="50000"/>
                      </a:srgbClr>
                    </a:solidFill>
                  </a:tcPr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DEEAF6"/>
                      </a:solidFill>
                      <a:prstDash val="solid"/>
                    </a:lnT>
                    <a:solidFill>
                      <a:srgbClr val="4BB34B">
                        <a:alpha val="1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74930" marR="270510">
                        <a:lnSpc>
                          <a:spcPct val="111800"/>
                        </a:lnSpc>
                        <a:spcBef>
                          <a:spcPts val="560"/>
                        </a:spcBef>
                      </a:pPr>
                      <a:r>
                        <a:rPr dirty="0" sz="1200" spc="-55">
                          <a:latin typeface="Trebuchet MS"/>
                          <a:cs typeface="Trebuchet MS"/>
                        </a:rPr>
                        <a:t>Education</a:t>
                      </a:r>
                      <a:r>
                        <a:rPr dirty="0" sz="1200" spc="-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85">
                          <a:latin typeface="Trebuchet MS"/>
                          <a:cs typeface="Trebuchet MS"/>
                        </a:rPr>
                        <a:t>that</a:t>
                      </a:r>
                      <a:r>
                        <a:rPr dirty="0" sz="12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35">
                          <a:latin typeface="Trebuchet MS"/>
                          <a:cs typeface="Trebuchet MS"/>
                        </a:rPr>
                        <a:t>covers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>
                          <a:latin typeface="Trebuchet MS"/>
                          <a:cs typeface="Trebuchet MS"/>
                        </a:rPr>
                        <a:t>pre 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1200" spc="-100">
                          <a:latin typeface="Trebuchet MS"/>
                          <a:cs typeface="Trebuchet MS"/>
                        </a:rPr>
                        <a:t>primary,</a:t>
                      </a:r>
                      <a:r>
                        <a:rPr dirty="0" sz="120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100">
                          <a:latin typeface="Trebuchet MS"/>
                          <a:cs typeface="Trebuchet MS"/>
                        </a:rPr>
                        <a:t>primary,</a:t>
                      </a:r>
                      <a:r>
                        <a:rPr dirty="0" sz="120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30">
                          <a:latin typeface="Trebuchet MS"/>
                          <a:cs typeface="Trebuchet MS"/>
                        </a:rPr>
                        <a:t>secondar</a:t>
                      </a:r>
                      <a:r>
                        <a:rPr dirty="0" sz="1200" spc="1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395">
                          <a:latin typeface="Trebuchet MS"/>
                          <a:cs typeface="Trebuchet MS"/>
                        </a:rPr>
                        <a:t>y,</a:t>
                      </a:r>
                      <a:r>
                        <a:rPr dirty="0" sz="1200" spc="30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75">
                          <a:latin typeface="Trebuchet MS"/>
                          <a:cs typeface="Trebuchet MS"/>
                        </a:rPr>
                        <a:t>adult</a:t>
                      </a:r>
                      <a:r>
                        <a:rPr dirty="0" sz="1200" spc="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5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1200" spc="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40">
                          <a:latin typeface="Trebuchet MS"/>
                          <a:cs typeface="Trebuchet MS"/>
                        </a:rPr>
                        <a:t>continuing </a:t>
                      </a:r>
                      <a:r>
                        <a:rPr dirty="0" sz="1200" spc="-90">
                          <a:latin typeface="Trebuchet MS"/>
                          <a:cs typeface="Trebuchet MS"/>
                        </a:rPr>
                        <a:t>education,</a:t>
                      </a:r>
                      <a:r>
                        <a:rPr dirty="0" sz="12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105">
                          <a:latin typeface="Trebuchet MS"/>
                          <a:cs typeface="Trebuchet MS"/>
                        </a:rPr>
                        <a:t>non</a:t>
                      </a:r>
                      <a:r>
                        <a:rPr dirty="0" sz="120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1200" spc="-70">
                          <a:latin typeface="Trebuchet MS"/>
                          <a:cs typeface="Trebuchet MS"/>
                        </a:rPr>
                        <a:t>formal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0">
                          <a:latin typeface="Trebuchet MS"/>
                          <a:cs typeface="Trebuchet MS"/>
                        </a:rPr>
                        <a:t>education</a:t>
                      </a:r>
                      <a:r>
                        <a:rPr dirty="0" sz="12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0">
                          <a:latin typeface="Trebuchet MS"/>
                          <a:cs typeface="Trebuchet MS"/>
                        </a:rPr>
                        <a:t>institutions</a:t>
                      </a:r>
                      <a:r>
                        <a:rPr dirty="0" sz="12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75">
                          <a:latin typeface="Trebuchet MS"/>
                          <a:cs typeface="Trebuchet MS"/>
                        </a:rPr>
                        <a:t>offering</a:t>
                      </a:r>
                      <a:r>
                        <a:rPr dirty="0" sz="1200" spc="7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5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dirty="0" sz="1200" spc="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75">
                          <a:latin typeface="Trebuchet MS"/>
                          <a:cs typeface="Trebuchet MS"/>
                        </a:rPr>
                        <a:t>national</a:t>
                      </a:r>
                      <a:r>
                        <a:rPr dirty="0" sz="1200" spc="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curriculum 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(also</a:t>
                      </a:r>
                      <a:r>
                        <a:rPr dirty="0" sz="1200" spc="-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acronym</a:t>
                      </a:r>
                      <a:r>
                        <a:rPr dirty="0" sz="12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195">
                          <a:latin typeface="Trebuchet MS"/>
                          <a:cs typeface="Trebuchet MS"/>
                        </a:rPr>
                        <a:t>as</a:t>
                      </a:r>
                      <a:r>
                        <a:rPr dirty="0" sz="1200" spc="10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>
                          <a:latin typeface="Trebuchet MS"/>
                          <a:cs typeface="Trebuchet MS"/>
                        </a:rPr>
                        <a:t>APBET)</a:t>
                      </a:r>
                      <a:r>
                        <a:rPr dirty="0" sz="1200" spc="-8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5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1200" spc="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5">
                          <a:latin typeface="Trebuchet MS"/>
                          <a:cs typeface="Trebuchet MS"/>
                        </a:rPr>
                        <a:t>teacher</a:t>
                      </a:r>
                      <a:r>
                        <a:rPr dirty="0" sz="1200" spc="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70">
                          <a:latin typeface="Trebuchet MS"/>
                          <a:cs typeface="Trebuchet MS"/>
                        </a:rPr>
                        <a:t>training</a:t>
                      </a:r>
                      <a:r>
                        <a:rPr dirty="0" sz="1200" spc="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0">
                          <a:latin typeface="Trebuchet MS"/>
                          <a:cs typeface="Trebuchet MS"/>
                        </a:rPr>
                        <a:t>colleges</a:t>
                      </a:r>
                      <a:r>
                        <a:rPr dirty="0" sz="1200" spc="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5">
                          <a:latin typeface="Trebuchet MS"/>
                          <a:cs typeface="Trebuchet MS"/>
                        </a:rPr>
                        <a:t>but</a:t>
                      </a:r>
                      <a:r>
                        <a:rPr dirty="0" sz="1200" spc="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0">
                          <a:latin typeface="Trebuchet MS"/>
                          <a:cs typeface="Trebuchet MS"/>
                        </a:rPr>
                        <a:t>excludes</a:t>
                      </a:r>
                      <a:r>
                        <a:rPr dirty="0" sz="1200" spc="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0">
                          <a:latin typeface="Trebuchet MS"/>
                          <a:cs typeface="Trebuchet MS"/>
                        </a:rPr>
                        <a:t>technical </a:t>
                      </a:r>
                      <a:r>
                        <a:rPr dirty="0" sz="1200" spc="-65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5">
                          <a:latin typeface="Trebuchet MS"/>
                          <a:cs typeface="Trebuchet MS"/>
                        </a:rPr>
                        <a:t>vocational</a:t>
                      </a:r>
                      <a:r>
                        <a:rPr dirty="0" sz="12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0">
                          <a:latin typeface="Trebuchet MS"/>
                          <a:cs typeface="Trebuchet MS"/>
                        </a:rPr>
                        <a:t>education</a:t>
                      </a:r>
                      <a:r>
                        <a:rPr dirty="0" sz="12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5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12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70">
                          <a:latin typeface="Trebuchet MS"/>
                          <a:cs typeface="Trebuchet MS"/>
                        </a:rPr>
                        <a:t>training</a:t>
                      </a:r>
                      <a:r>
                        <a:rPr dirty="0" sz="12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programmes.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71120">
                    <a:solidFill>
                      <a:srgbClr val="4BB34B">
                        <a:alpha val="14999"/>
                      </a:srgbClr>
                    </a:solidFill>
                  </a:tcPr>
                </a:tc>
              </a:tr>
              <a:tr h="61531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4BB34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dirty="0" sz="1200" spc="-40">
                          <a:latin typeface="Trebuchet MS"/>
                          <a:cs typeface="Trebuchet MS"/>
                        </a:rPr>
                        <a:t>Cabinet</a:t>
                      </a:r>
                      <a:r>
                        <a:rPr dirty="0" sz="12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Secretary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27000">
                    <a:solidFill>
                      <a:srgbClr val="4BB34B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3175">
                      <a:solidFill>
                        <a:srgbClr val="DEEAF6"/>
                      </a:solidFill>
                      <a:prstDash val="solid"/>
                    </a:lnT>
                    <a:solidFill>
                      <a:srgbClr val="4BB34B">
                        <a:alpha val="1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4930" marR="306705">
                        <a:lnSpc>
                          <a:spcPct val="111800"/>
                        </a:lnSpc>
                        <a:spcBef>
                          <a:spcPts val="830"/>
                        </a:spcBef>
                      </a:pPr>
                      <a:r>
                        <a:rPr dirty="0" sz="1200" spc="-20">
                          <a:latin typeface="Trebuchet MS"/>
                          <a:cs typeface="Trebuchet MS"/>
                        </a:rPr>
                        <a:t>This </a:t>
                      </a:r>
                      <a:r>
                        <a:rPr dirty="0" sz="1200" spc="-70">
                          <a:latin typeface="Trebuchet MS"/>
                          <a:cs typeface="Trebuchet MS"/>
                        </a:rPr>
                        <a:t>means</a:t>
                      </a:r>
                      <a:r>
                        <a:rPr dirty="0" sz="12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5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40">
                          <a:latin typeface="Trebuchet MS"/>
                          <a:cs typeface="Trebuchet MS"/>
                        </a:rPr>
                        <a:t>Cabinet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0">
                          <a:latin typeface="Trebuchet MS"/>
                          <a:cs typeface="Trebuchet MS"/>
                        </a:rPr>
                        <a:t>Secretary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35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5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80">
                          <a:latin typeface="Trebuchet MS"/>
                          <a:cs typeface="Trebuchet MS"/>
                        </a:rPr>
                        <a:t>time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70">
                          <a:latin typeface="Trebuchet MS"/>
                          <a:cs typeface="Trebuchet MS"/>
                        </a:rPr>
                        <a:t>being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0">
                          <a:latin typeface="Trebuchet MS"/>
                          <a:cs typeface="Trebuchet MS"/>
                        </a:rPr>
                        <a:t>responsible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35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40">
                          <a:latin typeface="Trebuchet MS"/>
                          <a:cs typeface="Trebuchet MS"/>
                        </a:rPr>
                        <a:t>matters </a:t>
                      </a:r>
                      <a:r>
                        <a:rPr dirty="0" sz="1200" spc="-80">
                          <a:latin typeface="Trebuchet MS"/>
                          <a:cs typeface="Trebuchet MS"/>
                        </a:rPr>
                        <a:t>relating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0">
                          <a:latin typeface="Trebuchet MS"/>
                          <a:cs typeface="Trebuchet MS"/>
                        </a:rPr>
                        <a:t>Basic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0">
                          <a:latin typeface="Trebuchet MS"/>
                          <a:cs typeface="Trebuchet MS"/>
                        </a:rPr>
                        <a:t>education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5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training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05410">
                    <a:solidFill>
                      <a:srgbClr val="4BB34B">
                        <a:alpha val="14999"/>
                      </a:srgbClr>
                    </a:solidFill>
                  </a:tcPr>
                </a:tc>
              </a:tr>
              <a:tr h="7715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4BB34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200" spc="-10">
                          <a:latin typeface="Trebuchet MS"/>
                          <a:cs typeface="Trebuchet MS"/>
                        </a:rPr>
                        <a:t>Candidate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76835">
                    <a:solidFill>
                      <a:srgbClr val="4BB34B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3175">
                      <a:solidFill>
                        <a:srgbClr val="DEEAF6"/>
                      </a:solidFill>
                      <a:prstDash val="solid"/>
                    </a:lnT>
                    <a:solidFill>
                      <a:srgbClr val="4BB34B">
                        <a:alpha val="1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227965">
                        <a:lnSpc>
                          <a:spcPct val="112300"/>
                        </a:lnSpc>
                        <a:spcBef>
                          <a:spcPts val="430"/>
                        </a:spcBef>
                      </a:pPr>
                      <a:r>
                        <a:rPr dirty="0" sz="1200" spc="-20">
                          <a:latin typeface="Trebuchet MS"/>
                          <a:cs typeface="Trebuchet MS"/>
                        </a:rPr>
                        <a:t>This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70">
                          <a:latin typeface="Trebuchet MS"/>
                          <a:cs typeface="Trebuchet MS"/>
                        </a:rPr>
                        <a:t>means</a:t>
                      </a:r>
                      <a:r>
                        <a:rPr dirty="0" sz="12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12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25">
                          <a:latin typeface="Trebuchet MS"/>
                          <a:cs typeface="Trebuchet MS"/>
                        </a:rPr>
                        <a:t>person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0">
                          <a:latin typeface="Trebuchet MS"/>
                          <a:cs typeface="Trebuchet MS"/>
                        </a:rPr>
                        <a:t>enrolled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75">
                          <a:latin typeface="Trebuchet MS"/>
                          <a:cs typeface="Trebuchet MS"/>
                        </a:rPr>
                        <a:t>by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75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dirty="0" sz="1200" spc="-60">
                          <a:latin typeface="Trebuchet MS"/>
                          <a:cs typeface="Trebuchet MS"/>
                        </a:rPr>
                        <a:t> Kenya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40">
                          <a:latin typeface="Trebuchet MS"/>
                          <a:cs typeface="Trebuchet MS"/>
                        </a:rPr>
                        <a:t>National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0">
                          <a:latin typeface="Trebuchet MS"/>
                          <a:cs typeface="Trebuchet MS"/>
                        </a:rPr>
                        <a:t>Examination</a:t>
                      </a:r>
                      <a:r>
                        <a:rPr dirty="0" sz="1200" spc="-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Council </a:t>
                      </a:r>
                      <a:r>
                        <a:rPr dirty="0" sz="1200">
                          <a:latin typeface="Trebuchet MS"/>
                          <a:cs typeface="Trebuchet MS"/>
                        </a:rPr>
                        <a:t>(KNEC)to</a:t>
                      </a:r>
                      <a:r>
                        <a:rPr dirty="0" sz="120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0">
                          <a:latin typeface="Trebuchet MS"/>
                          <a:cs typeface="Trebuchet MS"/>
                        </a:rPr>
                        <a:t>sit</a:t>
                      </a:r>
                      <a:r>
                        <a:rPr dirty="0" sz="120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35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dirty="0" sz="120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one</a:t>
                      </a:r>
                      <a:r>
                        <a:rPr dirty="0" sz="120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20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75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dirty="0" sz="12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>
                          <a:latin typeface="Trebuchet MS"/>
                          <a:cs typeface="Trebuchet MS"/>
                        </a:rPr>
                        <a:t>KNEC’s</a:t>
                      </a:r>
                      <a:r>
                        <a:rPr dirty="0" sz="120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0">
                          <a:latin typeface="Trebuchet MS"/>
                          <a:cs typeface="Trebuchet MS"/>
                        </a:rPr>
                        <a:t>examinations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75">
                          <a:latin typeface="Trebuchet MS"/>
                          <a:cs typeface="Trebuchet MS"/>
                        </a:rPr>
                        <a:t>as</a:t>
                      </a:r>
                      <a:r>
                        <a:rPr dirty="0" sz="120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0">
                          <a:latin typeface="Trebuchet MS"/>
                          <a:cs typeface="Trebuchet MS"/>
                        </a:rPr>
                        <a:t>prescribed</a:t>
                      </a:r>
                      <a:r>
                        <a:rPr dirty="0" sz="120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75">
                          <a:latin typeface="Trebuchet MS"/>
                          <a:cs typeface="Trebuchet MS"/>
                        </a:rPr>
                        <a:t>by</a:t>
                      </a:r>
                      <a:r>
                        <a:rPr dirty="0" sz="12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5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dirty="0" sz="120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75">
                          <a:latin typeface="Trebuchet MS"/>
                          <a:cs typeface="Trebuchet MS"/>
                        </a:rPr>
                        <a:t>KNEC </a:t>
                      </a:r>
                      <a:r>
                        <a:rPr dirty="0" sz="1200">
                          <a:latin typeface="Trebuchet MS"/>
                          <a:cs typeface="Trebuchet MS"/>
                        </a:rPr>
                        <a:t>Act</a:t>
                      </a:r>
                      <a:r>
                        <a:rPr dirty="0" sz="1200" spc="-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70">
                          <a:latin typeface="Trebuchet MS"/>
                          <a:cs typeface="Trebuchet MS"/>
                        </a:rPr>
                        <a:t>Cap.</a:t>
                      </a:r>
                      <a:r>
                        <a:rPr dirty="0" sz="1200" spc="-1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225A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54610">
                    <a:solidFill>
                      <a:srgbClr val="4BB34B">
                        <a:alpha val="14999"/>
                      </a:srgbClr>
                    </a:solidFill>
                  </a:tcPr>
                </a:tc>
              </a:tr>
              <a:tr h="9594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4BB34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939800">
                        <a:lnSpc>
                          <a:spcPct val="111800"/>
                        </a:lnSpc>
                        <a:spcBef>
                          <a:spcPts val="439"/>
                        </a:spcBef>
                      </a:pPr>
                      <a:r>
                        <a:rPr dirty="0" sz="1200" spc="-35">
                          <a:latin typeface="Trebuchet MS"/>
                          <a:cs typeface="Trebuchet MS"/>
                        </a:rPr>
                        <a:t>Child </a:t>
                      </a:r>
                      <a:r>
                        <a:rPr dirty="0" sz="1200" spc="-25">
                          <a:latin typeface="Trebuchet MS"/>
                          <a:cs typeface="Trebuchet MS"/>
                        </a:rPr>
                        <a:t>Class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55879">
                    <a:solidFill>
                      <a:srgbClr val="4BB34B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3175">
                      <a:solidFill>
                        <a:srgbClr val="DEEAF6"/>
                      </a:solidFill>
                      <a:prstDash val="solid"/>
                    </a:lnT>
                    <a:solidFill>
                      <a:srgbClr val="4BB34B">
                        <a:alpha val="1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4930" marR="544830">
                        <a:lnSpc>
                          <a:spcPct val="111800"/>
                        </a:lnSpc>
                        <a:spcBef>
                          <a:spcPts val="439"/>
                        </a:spcBef>
                      </a:pPr>
                      <a:r>
                        <a:rPr dirty="0" sz="1200" spc="-65">
                          <a:latin typeface="Trebuchet MS"/>
                          <a:cs typeface="Trebuchet MS"/>
                        </a:rPr>
                        <a:t>means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80">
                          <a:latin typeface="Trebuchet MS"/>
                          <a:cs typeface="Trebuchet MS"/>
                        </a:rPr>
                        <a:t>an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70">
                          <a:latin typeface="Trebuchet MS"/>
                          <a:cs typeface="Trebuchet MS"/>
                        </a:rPr>
                        <a:t>individual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>
                          <a:latin typeface="Trebuchet MS"/>
                          <a:cs typeface="Trebuchet MS"/>
                        </a:rPr>
                        <a:t>who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5">
                          <a:latin typeface="Trebuchet MS"/>
                          <a:cs typeface="Trebuchet MS"/>
                        </a:rPr>
                        <a:t>has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30">
                          <a:latin typeface="Trebuchet MS"/>
                          <a:cs typeface="Trebuchet MS"/>
                        </a:rPr>
                        <a:t>not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80">
                          <a:latin typeface="Trebuchet MS"/>
                          <a:cs typeface="Trebuchet MS"/>
                        </a:rPr>
                        <a:t>attained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5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95">
                          <a:latin typeface="Trebuchet MS"/>
                          <a:cs typeface="Trebuchet MS"/>
                        </a:rPr>
                        <a:t>age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70">
                          <a:latin typeface="Trebuchet MS"/>
                          <a:cs typeface="Trebuchet MS"/>
                        </a:rPr>
                        <a:t>eighteen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years </a:t>
                      </a:r>
                      <a:r>
                        <a:rPr dirty="0" sz="1200" spc="-50">
                          <a:latin typeface="Trebuchet MS"/>
                          <a:cs typeface="Trebuchet MS"/>
                        </a:rPr>
                        <a:t>Refers</a:t>
                      </a:r>
                      <a:r>
                        <a:rPr dirty="0" sz="12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12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2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30">
                          <a:latin typeface="Trebuchet MS"/>
                          <a:cs typeface="Trebuchet MS"/>
                        </a:rPr>
                        <a:t>group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0">
                          <a:latin typeface="Trebuchet MS"/>
                          <a:cs typeface="Trebuchet MS"/>
                        </a:rPr>
                        <a:t>learners</a:t>
                      </a:r>
                      <a:r>
                        <a:rPr dirty="0" sz="12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100"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12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0">
                          <a:latin typeface="Trebuchet MS"/>
                          <a:cs typeface="Trebuchet MS"/>
                        </a:rPr>
                        <a:t>particular</a:t>
                      </a:r>
                      <a:r>
                        <a:rPr dirty="0" sz="12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90">
                          <a:latin typeface="Trebuchet MS"/>
                          <a:cs typeface="Trebuchet MS"/>
                        </a:rPr>
                        <a:t>level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0">
                          <a:latin typeface="Trebuchet MS"/>
                          <a:cs typeface="Trebuchet MS"/>
                        </a:rPr>
                        <a:t>education</a:t>
                      </a:r>
                      <a:r>
                        <a:rPr dirty="0" sz="12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140">
                          <a:latin typeface="Trebuchet MS"/>
                          <a:cs typeface="Trebuchet MS"/>
                        </a:rPr>
                        <a:t>e.g.,</a:t>
                      </a:r>
                      <a:r>
                        <a:rPr dirty="0" sz="1200" spc="-1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40">
                          <a:latin typeface="Trebuchet MS"/>
                          <a:cs typeface="Trebuchet MS"/>
                        </a:rPr>
                        <a:t>Junior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74930" marR="251460">
                        <a:lnSpc>
                          <a:spcPts val="1620"/>
                        </a:lnSpc>
                        <a:spcBef>
                          <a:spcPts val="70"/>
                        </a:spcBef>
                      </a:pPr>
                      <a:r>
                        <a:rPr dirty="0" sz="1200" spc="-40">
                          <a:latin typeface="Trebuchet MS"/>
                          <a:cs typeface="Trebuchet MS"/>
                        </a:rPr>
                        <a:t>Secondary</a:t>
                      </a:r>
                      <a:r>
                        <a:rPr dirty="0" sz="1200" spc="-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Grade</a:t>
                      </a:r>
                      <a:r>
                        <a:rPr dirty="0" sz="12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105">
                          <a:latin typeface="Trebuchet MS"/>
                          <a:cs typeface="Trebuchet MS"/>
                        </a:rPr>
                        <a:t>7,</a:t>
                      </a:r>
                      <a:r>
                        <a:rPr dirty="0" sz="1200" spc="-1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Grade</a:t>
                      </a:r>
                      <a:r>
                        <a:rPr dirty="0" sz="12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85">
                          <a:latin typeface="Trebuchet MS"/>
                          <a:cs typeface="Trebuchet MS"/>
                        </a:rPr>
                        <a:t>Eight;</a:t>
                      </a:r>
                      <a:r>
                        <a:rPr dirty="0" sz="1200" spc="-1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25">
                          <a:latin typeface="Trebuchet MS"/>
                          <a:cs typeface="Trebuchet MS"/>
                        </a:rPr>
                        <a:t>Senior</a:t>
                      </a:r>
                      <a:r>
                        <a:rPr dirty="0" sz="12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40">
                          <a:latin typeface="Trebuchet MS"/>
                          <a:cs typeface="Trebuchet MS"/>
                        </a:rPr>
                        <a:t>Secondary</a:t>
                      </a:r>
                      <a:r>
                        <a:rPr dirty="0" sz="12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Grade</a:t>
                      </a:r>
                      <a:r>
                        <a:rPr dirty="0" sz="12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105">
                          <a:latin typeface="Trebuchet MS"/>
                          <a:cs typeface="Trebuchet MS"/>
                        </a:rPr>
                        <a:t>9,</a:t>
                      </a:r>
                      <a:r>
                        <a:rPr dirty="0" sz="1200" spc="-1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Grade</a:t>
                      </a:r>
                      <a:r>
                        <a:rPr dirty="0" sz="12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80">
                          <a:latin typeface="Trebuchet MS"/>
                          <a:cs typeface="Trebuchet MS"/>
                        </a:rPr>
                        <a:t>10,</a:t>
                      </a:r>
                      <a:r>
                        <a:rPr dirty="0" sz="1200" spc="-1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Grade </a:t>
                      </a:r>
                      <a:r>
                        <a:rPr dirty="0" sz="1200">
                          <a:latin typeface="Trebuchet MS"/>
                          <a:cs typeface="Trebuchet MS"/>
                        </a:rPr>
                        <a:t>11</a:t>
                      </a:r>
                      <a:r>
                        <a:rPr dirty="0" sz="1200" spc="-8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5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12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Grade</a:t>
                      </a:r>
                      <a:r>
                        <a:rPr dirty="0" sz="1200" spc="-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>
                          <a:latin typeface="Trebuchet MS"/>
                          <a:cs typeface="Trebuchet MS"/>
                        </a:rPr>
                        <a:t>12</a:t>
                      </a:r>
                      <a:r>
                        <a:rPr dirty="0" sz="1200" spc="-7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etc.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55879">
                    <a:solidFill>
                      <a:srgbClr val="4BB34B">
                        <a:alpha val="14999"/>
                      </a:srgbClr>
                    </a:solidFill>
                  </a:tcPr>
                </a:tc>
              </a:tr>
              <a:tr h="73596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4BB34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215265">
                        <a:lnSpc>
                          <a:spcPct val="111800"/>
                        </a:lnSpc>
                        <a:spcBef>
                          <a:spcPts val="305"/>
                        </a:spcBef>
                      </a:pPr>
                      <a:r>
                        <a:rPr dirty="0" sz="1200" spc="-10">
                          <a:latin typeface="Trebuchet MS"/>
                          <a:cs typeface="Trebuchet MS"/>
                        </a:rPr>
                        <a:t>Community County</a:t>
                      </a:r>
                      <a:r>
                        <a:rPr dirty="0" sz="1200" spc="-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Director 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2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Education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38735">
                    <a:solidFill>
                      <a:srgbClr val="4BB34B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3175">
                      <a:solidFill>
                        <a:srgbClr val="DEEAF6"/>
                      </a:solidFill>
                      <a:prstDash val="solid"/>
                    </a:lnT>
                    <a:solidFill>
                      <a:srgbClr val="4BB34B">
                        <a:alpha val="1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4930" marR="301625">
                        <a:lnSpc>
                          <a:spcPct val="111800"/>
                        </a:lnSpc>
                        <a:spcBef>
                          <a:spcPts val="305"/>
                        </a:spcBef>
                      </a:pPr>
                      <a:r>
                        <a:rPr dirty="0" sz="1200" spc="-20">
                          <a:latin typeface="Trebuchet MS"/>
                          <a:cs typeface="Trebuchet MS"/>
                        </a:rPr>
                        <a:t>This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70">
                          <a:latin typeface="Trebuchet MS"/>
                          <a:cs typeface="Trebuchet MS"/>
                        </a:rPr>
                        <a:t>means</a:t>
                      </a:r>
                      <a:r>
                        <a:rPr dirty="0" sz="12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25">
                          <a:latin typeface="Trebuchet MS"/>
                          <a:cs typeface="Trebuchet MS"/>
                        </a:rPr>
                        <a:t>persons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residing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75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dirty="0" sz="1200" spc="-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40">
                          <a:latin typeface="Trebuchet MS"/>
                          <a:cs typeface="Trebuchet MS"/>
                        </a:rPr>
                        <a:t>neighborhood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 of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>
                          <a:latin typeface="Trebuchet MS"/>
                          <a:cs typeface="Trebuchet MS"/>
                        </a:rPr>
                        <a:t>Ober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Boys’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High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School 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This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70">
                          <a:latin typeface="Trebuchet MS"/>
                          <a:cs typeface="Trebuchet MS"/>
                        </a:rPr>
                        <a:t>means</a:t>
                      </a:r>
                      <a:r>
                        <a:rPr dirty="0" sz="12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12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 Director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70">
                          <a:latin typeface="Trebuchet MS"/>
                          <a:cs typeface="Trebuchet MS"/>
                        </a:rPr>
                        <a:t>appointed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30">
                          <a:latin typeface="Trebuchet MS"/>
                          <a:cs typeface="Trebuchet MS"/>
                        </a:rPr>
                        <a:t>under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section</a:t>
                      </a:r>
                      <a:r>
                        <a:rPr dirty="0" sz="1200" spc="-8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25">
                          <a:latin typeface="Trebuchet MS"/>
                          <a:cs typeface="Trebuchet MS"/>
                        </a:rPr>
                        <a:t>52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38735">
                    <a:solidFill>
                      <a:srgbClr val="4BB34B">
                        <a:alpha val="14999"/>
                      </a:srgbClr>
                    </a:solidFill>
                  </a:tcPr>
                </a:tc>
              </a:tr>
              <a:tr h="95758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4BB34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147955">
                        <a:lnSpc>
                          <a:spcPct val="111800"/>
                        </a:lnSpc>
                        <a:spcBef>
                          <a:spcPts val="305"/>
                        </a:spcBef>
                      </a:pPr>
                      <a:r>
                        <a:rPr dirty="0" sz="1200" spc="-10">
                          <a:latin typeface="Trebuchet MS"/>
                          <a:cs typeface="Trebuchet MS"/>
                        </a:rPr>
                        <a:t>County</a:t>
                      </a:r>
                      <a:r>
                        <a:rPr dirty="0" sz="1200" spc="-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0">
                          <a:latin typeface="Trebuchet MS"/>
                          <a:cs typeface="Trebuchet MS"/>
                        </a:rPr>
                        <a:t>Education 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Board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38735">
                    <a:solidFill>
                      <a:srgbClr val="4BB34B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3175">
                      <a:solidFill>
                        <a:srgbClr val="DEEAF6"/>
                      </a:solidFill>
                      <a:prstDash val="solid"/>
                    </a:lnT>
                    <a:solidFill>
                      <a:srgbClr val="4BB34B">
                        <a:alpha val="1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4930" marR="234950">
                        <a:lnSpc>
                          <a:spcPct val="111800"/>
                        </a:lnSpc>
                        <a:spcBef>
                          <a:spcPts val="305"/>
                        </a:spcBef>
                      </a:pPr>
                      <a:r>
                        <a:rPr dirty="0" sz="1200">
                          <a:latin typeface="Trebuchet MS"/>
                          <a:cs typeface="Trebuchet MS"/>
                        </a:rPr>
                        <a:t>An</a:t>
                      </a:r>
                      <a:r>
                        <a:rPr dirty="0" sz="1200" spc="-1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35">
                          <a:latin typeface="Trebuchet MS"/>
                          <a:cs typeface="Trebuchet MS"/>
                        </a:rPr>
                        <a:t>Agency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2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5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25">
                          <a:latin typeface="Trebuchet MS"/>
                          <a:cs typeface="Trebuchet MS"/>
                        </a:rPr>
                        <a:t>Ministry 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Education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70">
                          <a:latin typeface="Trebuchet MS"/>
                          <a:cs typeface="Trebuchet MS"/>
                        </a:rPr>
                        <a:t>created</a:t>
                      </a:r>
                      <a:r>
                        <a:rPr dirty="0" sz="1200" spc="-1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75">
                          <a:latin typeface="Trebuchet MS"/>
                          <a:cs typeface="Trebuchet MS"/>
                        </a:rPr>
                        <a:t>by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0">
                          <a:latin typeface="Trebuchet MS"/>
                          <a:cs typeface="Trebuchet MS"/>
                        </a:rPr>
                        <a:t>section</a:t>
                      </a:r>
                      <a:r>
                        <a:rPr dirty="0" sz="12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>
                          <a:latin typeface="Trebuchet MS"/>
                          <a:cs typeface="Trebuchet MS"/>
                        </a:rPr>
                        <a:t>17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5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dirty="0" sz="12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Basic </a:t>
                      </a:r>
                      <a:r>
                        <a:rPr dirty="0" sz="1200" spc="-60">
                          <a:latin typeface="Trebuchet MS"/>
                          <a:cs typeface="Trebuchet MS"/>
                        </a:rPr>
                        <a:t>Education</a:t>
                      </a:r>
                      <a:r>
                        <a:rPr dirty="0" sz="1200" spc="-1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>
                          <a:latin typeface="Trebuchet MS"/>
                          <a:cs typeface="Trebuchet MS"/>
                        </a:rPr>
                        <a:t>Act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No.</a:t>
                      </a:r>
                      <a:r>
                        <a:rPr dirty="0" sz="1200" spc="-1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>
                          <a:latin typeface="Trebuchet MS"/>
                          <a:cs typeface="Trebuchet MS"/>
                        </a:rPr>
                        <a:t>14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2013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35">
                          <a:latin typeface="Trebuchet MS"/>
                          <a:cs typeface="Trebuchet MS"/>
                        </a:rPr>
                        <a:t>carry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45">
                          <a:latin typeface="Trebuchet MS"/>
                          <a:cs typeface="Trebuchet MS"/>
                        </a:rPr>
                        <a:t>out</a:t>
                      </a:r>
                      <a:r>
                        <a:rPr dirty="0" sz="1200" spc="-9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75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dirty="0" sz="12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80">
                          <a:latin typeface="Trebuchet MS"/>
                          <a:cs typeface="Trebuchet MS"/>
                        </a:rPr>
                        <a:t>delegated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70">
                          <a:latin typeface="Trebuchet MS"/>
                          <a:cs typeface="Trebuchet MS"/>
                        </a:rPr>
                        <a:t>function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5">
                          <a:latin typeface="Trebuchet MS"/>
                          <a:cs typeface="Trebuchet MS"/>
                        </a:rPr>
                        <a:t>managing </a:t>
                      </a:r>
                      <a:r>
                        <a:rPr dirty="0" sz="1200" spc="-70">
                          <a:latin typeface="Trebuchet MS"/>
                          <a:cs typeface="Trebuchet MS"/>
                        </a:rPr>
                        <a:t>basic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0">
                          <a:latin typeface="Trebuchet MS"/>
                          <a:cs typeface="Trebuchet MS"/>
                        </a:rPr>
                        <a:t>education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5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70">
                          <a:latin typeface="Trebuchet MS"/>
                          <a:cs typeface="Trebuchet MS"/>
                        </a:rPr>
                        <a:t>training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100"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5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45">
                          <a:latin typeface="Trebuchet MS"/>
                          <a:cs typeface="Trebuchet MS"/>
                        </a:rPr>
                        <a:t>county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95">
                          <a:latin typeface="Trebuchet MS"/>
                          <a:cs typeface="Trebuchet MS"/>
                        </a:rPr>
                        <a:t>level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90">
                          <a:latin typeface="Trebuchet MS"/>
                          <a:cs typeface="Trebuchet MS"/>
                        </a:rPr>
                        <a:t>behalf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5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Cabinet Secretary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38735">
                    <a:solidFill>
                      <a:srgbClr val="4BB34B">
                        <a:alpha val="14999"/>
                      </a:srgbClr>
                    </a:solidFill>
                  </a:tcPr>
                </a:tc>
              </a:tr>
              <a:tr h="7702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4BB34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200" spc="-10">
                          <a:latin typeface="Trebuchet MS"/>
                          <a:cs typeface="Trebuchet MS"/>
                        </a:rPr>
                        <a:t>Curriculum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76835">
                    <a:solidFill>
                      <a:srgbClr val="4BB34B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3175">
                      <a:solidFill>
                        <a:srgbClr val="DEEAF6"/>
                      </a:solidFill>
                      <a:prstDash val="solid"/>
                    </a:lnT>
                    <a:solidFill>
                      <a:srgbClr val="4BB34B">
                        <a:alpha val="1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74930" marR="581025">
                        <a:lnSpc>
                          <a:spcPct val="111800"/>
                        </a:lnSpc>
                        <a:spcBef>
                          <a:spcPts val="439"/>
                        </a:spcBef>
                      </a:pPr>
                      <a:r>
                        <a:rPr dirty="0" sz="1200" spc="-20">
                          <a:latin typeface="Trebuchet MS"/>
                          <a:cs typeface="Trebuchet MS"/>
                        </a:rPr>
                        <a:t>This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70">
                          <a:latin typeface="Trebuchet MS"/>
                          <a:cs typeface="Trebuchet MS"/>
                        </a:rPr>
                        <a:t>means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110">
                          <a:latin typeface="Trebuchet MS"/>
                          <a:cs typeface="Trebuchet MS"/>
                        </a:rPr>
                        <a:t>all</a:t>
                      </a:r>
                      <a:r>
                        <a:rPr dirty="0" sz="1200" spc="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5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dirty="0" sz="12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0">
                          <a:latin typeface="Trebuchet MS"/>
                          <a:cs typeface="Trebuchet MS"/>
                        </a:rPr>
                        <a:t>approved</a:t>
                      </a:r>
                      <a:r>
                        <a:rPr dirty="0" sz="120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75">
                          <a:latin typeface="Trebuchet MS"/>
                          <a:cs typeface="Trebuchet MS"/>
                        </a:rPr>
                        <a:t>subjects</a:t>
                      </a:r>
                      <a:r>
                        <a:rPr dirty="0" sz="12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75">
                          <a:latin typeface="Trebuchet MS"/>
                          <a:cs typeface="Trebuchet MS"/>
                        </a:rPr>
                        <a:t>taught</a:t>
                      </a:r>
                      <a:r>
                        <a:rPr dirty="0" sz="120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>
                          <a:latin typeface="Trebuchet MS"/>
                          <a:cs typeface="Trebuchet MS"/>
                        </a:rPr>
                        <a:t>or 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programmes</a:t>
                      </a:r>
                      <a:r>
                        <a:rPr dirty="0" sz="120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75">
                          <a:latin typeface="Trebuchet MS"/>
                          <a:cs typeface="Trebuchet MS"/>
                        </a:rPr>
                        <a:t>offered</a:t>
                      </a:r>
                      <a:r>
                        <a:rPr dirty="0" sz="12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25"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dirty="0" sz="1200" spc="-60">
                          <a:latin typeface="Trebuchet MS"/>
                          <a:cs typeface="Trebuchet MS"/>
                        </a:rPr>
                        <a:t>includes</a:t>
                      </a:r>
                      <a:r>
                        <a:rPr dirty="0" sz="12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110">
                          <a:latin typeface="Trebuchet MS"/>
                          <a:cs typeface="Trebuchet MS"/>
                        </a:rPr>
                        <a:t>all</a:t>
                      </a:r>
                      <a:r>
                        <a:rPr dirty="0" sz="1200" spc="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5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dirty="0" sz="12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70">
                          <a:latin typeface="Trebuchet MS"/>
                          <a:cs typeface="Trebuchet MS"/>
                        </a:rPr>
                        <a:t>activities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45">
                          <a:latin typeface="Trebuchet MS"/>
                          <a:cs typeface="Trebuchet MS"/>
                        </a:rPr>
                        <a:t>provided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75">
                          <a:latin typeface="Trebuchet MS"/>
                          <a:cs typeface="Trebuchet MS"/>
                        </a:rPr>
                        <a:t>by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>
                          <a:latin typeface="Trebuchet MS"/>
                          <a:cs typeface="Trebuchet MS"/>
                        </a:rPr>
                        <a:t>Ober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Boys’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High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25">
                          <a:latin typeface="Trebuchet MS"/>
                          <a:cs typeface="Trebuchet MS"/>
                        </a:rPr>
                        <a:t>School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0">
                          <a:latin typeface="Trebuchet MS"/>
                          <a:cs typeface="Trebuchet MS"/>
                        </a:rPr>
                        <a:t>within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25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dirty="0" sz="1200" spc="-50">
                          <a:latin typeface="Trebuchet MS"/>
                          <a:cs typeface="Trebuchet MS"/>
                        </a:rPr>
                        <a:t>framework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5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40">
                          <a:latin typeface="Trebuchet MS"/>
                          <a:cs typeface="Trebuchet MS"/>
                        </a:rPr>
                        <a:t>National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30">
                          <a:latin typeface="Trebuchet MS"/>
                          <a:cs typeface="Trebuchet MS"/>
                        </a:rPr>
                        <a:t>Curriculum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Education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Kenya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55879">
                    <a:solidFill>
                      <a:srgbClr val="4BB34B">
                        <a:alpha val="14999"/>
                      </a:srgbClr>
                    </a:solidFill>
                  </a:tcPr>
                </a:tc>
              </a:tr>
              <a:tr h="7715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4BB34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200" spc="-40">
                          <a:latin typeface="Trebuchet MS"/>
                          <a:cs typeface="Trebuchet MS"/>
                        </a:rPr>
                        <a:t>Learner</a:t>
                      </a:r>
                      <a:r>
                        <a:rPr dirty="0" sz="12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Friendly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76835">
                    <a:solidFill>
                      <a:srgbClr val="4BB34B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3175">
                      <a:solidFill>
                        <a:srgbClr val="DEEAF6"/>
                      </a:solidFill>
                      <a:prstDash val="solid"/>
                    </a:lnT>
                    <a:solidFill>
                      <a:srgbClr val="4BB34B">
                        <a:alpha val="1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74930" marR="410209">
                        <a:lnSpc>
                          <a:spcPct val="112300"/>
                        </a:lnSpc>
                        <a:spcBef>
                          <a:spcPts val="430"/>
                        </a:spcBef>
                      </a:pPr>
                      <a:r>
                        <a:rPr dirty="0" sz="1200" spc="-35">
                          <a:latin typeface="Trebuchet MS"/>
                          <a:cs typeface="Trebuchet MS"/>
                        </a:rPr>
                        <a:t>Applies</a:t>
                      </a:r>
                      <a:r>
                        <a:rPr dirty="0" sz="1200" spc="-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5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dirty="0" sz="12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75">
                          <a:latin typeface="Trebuchet MS"/>
                          <a:cs typeface="Trebuchet MS"/>
                        </a:rPr>
                        <a:t>state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0">
                          <a:latin typeface="Trebuchet MS"/>
                          <a:cs typeface="Trebuchet MS"/>
                        </a:rPr>
                        <a:t>conduciveness</a:t>
                      </a:r>
                      <a:r>
                        <a:rPr dirty="0" sz="12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5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85">
                          <a:latin typeface="Trebuchet MS"/>
                          <a:cs typeface="Trebuchet MS"/>
                        </a:rPr>
                        <a:t>livability</a:t>
                      </a:r>
                      <a:r>
                        <a:rPr dirty="0" sz="12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5">
                          <a:latin typeface="Trebuchet MS"/>
                          <a:cs typeface="Trebuchet MS"/>
                        </a:rPr>
                        <a:t>learning</a:t>
                      </a:r>
                      <a:r>
                        <a:rPr dirty="0" sz="12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5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40">
                          <a:latin typeface="Trebuchet MS"/>
                          <a:cs typeface="Trebuchet MS"/>
                        </a:rPr>
                        <a:t>teaching 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environment</a:t>
                      </a:r>
                      <a:r>
                        <a:rPr dirty="0" sz="1200" spc="-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0"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dirty="0" sz="12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70">
                          <a:latin typeface="Trebuchet MS"/>
                          <a:cs typeface="Trebuchet MS"/>
                        </a:rPr>
                        <a:t>friendly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5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120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45">
                          <a:latin typeface="Trebuchet MS"/>
                          <a:cs typeface="Trebuchet MS"/>
                        </a:rPr>
                        <a:t>supportive</a:t>
                      </a:r>
                      <a:r>
                        <a:rPr dirty="0" sz="1200" spc="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145">
                          <a:latin typeface="Trebuchet MS"/>
                          <a:cs typeface="Trebuchet MS"/>
                        </a:rPr>
                        <a:t>staff,</a:t>
                      </a:r>
                      <a:r>
                        <a:rPr dirty="0" sz="1200" spc="5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5">
                          <a:latin typeface="Trebuchet MS"/>
                          <a:cs typeface="Trebuchet MS"/>
                        </a:rPr>
                        <a:t>where</a:t>
                      </a:r>
                      <a:r>
                        <a:rPr dirty="0" sz="12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75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dirty="0" sz="1200" spc="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0">
                          <a:latin typeface="Trebuchet MS"/>
                          <a:cs typeface="Trebuchet MS"/>
                        </a:rPr>
                        <a:t>rights</a:t>
                      </a:r>
                      <a:r>
                        <a:rPr dirty="0" sz="1200" spc="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200" spc="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40">
                          <a:latin typeface="Trebuchet MS"/>
                          <a:cs typeface="Trebuchet MS"/>
                        </a:rPr>
                        <a:t>learners </a:t>
                      </a:r>
                      <a:r>
                        <a:rPr dirty="0" sz="1200" spc="-65">
                          <a:latin typeface="Trebuchet MS"/>
                          <a:cs typeface="Trebuchet MS"/>
                        </a:rPr>
                        <a:t>are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5">
                          <a:latin typeface="Trebuchet MS"/>
                          <a:cs typeface="Trebuchet MS"/>
                        </a:rPr>
                        <a:t>upheld</a:t>
                      </a:r>
                      <a:r>
                        <a:rPr dirty="0" sz="12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5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12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their</a:t>
                      </a:r>
                      <a:r>
                        <a:rPr dirty="0" sz="12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80">
                          <a:latin typeface="Trebuchet MS"/>
                          <a:cs typeface="Trebuchet MS"/>
                        </a:rPr>
                        <a:t>health</a:t>
                      </a:r>
                      <a:r>
                        <a:rPr dirty="0" sz="12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5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12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90">
                          <a:latin typeface="Trebuchet MS"/>
                          <a:cs typeface="Trebuchet MS"/>
                        </a:rPr>
                        <a:t>safety</a:t>
                      </a:r>
                      <a:r>
                        <a:rPr dirty="0" sz="12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needs</a:t>
                      </a:r>
                      <a:r>
                        <a:rPr dirty="0" sz="12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75">
                          <a:latin typeface="Trebuchet MS"/>
                          <a:cs typeface="Trebuchet MS"/>
                        </a:rPr>
                        <a:t>are</a:t>
                      </a:r>
                      <a:r>
                        <a:rPr dirty="0" sz="12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5">
                          <a:latin typeface="Trebuchet MS"/>
                          <a:cs typeface="Trebuchet MS"/>
                        </a:rPr>
                        <a:t>catered</a:t>
                      </a:r>
                      <a:r>
                        <a:rPr dirty="0" sz="12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for.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54610">
                    <a:solidFill>
                      <a:srgbClr val="4BB34B">
                        <a:alpha val="14999"/>
                      </a:srgbClr>
                    </a:solidFill>
                  </a:tcPr>
                </a:tc>
              </a:tr>
              <a:tr h="7715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4BB34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37465">
                        <a:lnSpc>
                          <a:spcPct val="111800"/>
                        </a:lnSpc>
                        <a:spcBef>
                          <a:spcPts val="439"/>
                        </a:spcBef>
                      </a:pPr>
                      <a:r>
                        <a:rPr dirty="0" sz="1200" spc="-90">
                          <a:latin typeface="Trebuchet MS"/>
                          <a:cs typeface="Trebuchet MS"/>
                        </a:rPr>
                        <a:t>Parent’s</a:t>
                      </a:r>
                      <a:r>
                        <a:rPr dirty="0" sz="1200" spc="-9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40">
                          <a:latin typeface="Trebuchet MS"/>
                          <a:cs typeface="Trebuchet MS"/>
                        </a:rPr>
                        <a:t>Association 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Principal”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55879">
                    <a:solidFill>
                      <a:srgbClr val="4BB34B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3175">
                      <a:solidFill>
                        <a:srgbClr val="DEEAF6"/>
                      </a:solidFill>
                      <a:prstDash val="solid"/>
                    </a:lnT>
                    <a:solidFill>
                      <a:srgbClr val="4BB34B">
                        <a:alpha val="1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4930" marR="391160">
                        <a:lnSpc>
                          <a:spcPct val="112300"/>
                        </a:lnSpc>
                        <a:spcBef>
                          <a:spcPts val="430"/>
                        </a:spcBef>
                      </a:pPr>
                      <a:r>
                        <a:rPr dirty="0" sz="1200" spc="-20">
                          <a:latin typeface="Trebuchet MS"/>
                          <a:cs typeface="Trebuchet MS"/>
                        </a:rPr>
                        <a:t>This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70">
                          <a:latin typeface="Trebuchet MS"/>
                          <a:cs typeface="Trebuchet MS"/>
                        </a:rPr>
                        <a:t>means</a:t>
                      </a:r>
                      <a:r>
                        <a:rPr dirty="0" sz="12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80">
                          <a:latin typeface="Trebuchet MS"/>
                          <a:cs typeface="Trebuchet MS"/>
                        </a:rPr>
                        <a:t>an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association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75">
                          <a:latin typeface="Trebuchet MS"/>
                          <a:cs typeface="Trebuchet MS"/>
                        </a:rPr>
                        <a:t>as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0">
                          <a:latin typeface="Trebuchet MS"/>
                          <a:cs typeface="Trebuchet MS"/>
                        </a:rPr>
                        <a:t>prescribed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subsection</a:t>
                      </a:r>
                      <a:r>
                        <a:rPr dirty="0" sz="1200" spc="-8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30">
                          <a:latin typeface="Trebuchet MS"/>
                          <a:cs typeface="Trebuchet MS"/>
                        </a:rPr>
                        <a:t>53(2)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75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dirty="0" sz="1200" spc="-1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25">
                          <a:latin typeface="Trebuchet MS"/>
                          <a:cs typeface="Trebuchet MS"/>
                        </a:rPr>
                        <a:t>Act</a:t>
                      </a:r>
                      <a:r>
                        <a:rPr dirty="0" sz="1200" spc="500">
                          <a:latin typeface="Trebuchet MS"/>
                          <a:cs typeface="Trebuchet MS"/>
                        </a:rPr>
                        <a:t>  </a:t>
                      </a:r>
                      <a:r>
                        <a:rPr dirty="0" sz="1200">
                          <a:latin typeface="Trebuchet MS"/>
                          <a:cs typeface="Trebuchet MS"/>
                        </a:rPr>
                        <a:t>Has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5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80">
                          <a:latin typeface="Trebuchet MS"/>
                          <a:cs typeface="Trebuchet MS"/>
                        </a:rPr>
                        <a:t>meaning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5">
                          <a:latin typeface="Trebuchet MS"/>
                          <a:cs typeface="Trebuchet MS"/>
                        </a:rPr>
                        <a:t>assigned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80">
                          <a:latin typeface="Trebuchet MS"/>
                          <a:cs typeface="Trebuchet MS"/>
                        </a:rPr>
                        <a:t>it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30">
                          <a:latin typeface="Trebuchet MS"/>
                          <a:cs typeface="Trebuchet MS"/>
                        </a:rPr>
                        <a:t>under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75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dirty="0" sz="1200" spc="-1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75">
                          <a:latin typeface="Trebuchet MS"/>
                          <a:cs typeface="Trebuchet MS"/>
                        </a:rPr>
                        <a:t>Teachers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45">
                          <a:latin typeface="Trebuchet MS"/>
                          <a:cs typeface="Trebuchet MS"/>
                        </a:rPr>
                        <a:t>Service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25">
                          <a:latin typeface="Trebuchet MS"/>
                          <a:cs typeface="Trebuchet MS"/>
                        </a:rPr>
                        <a:t>Commission</a:t>
                      </a:r>
                      <a:r>
                        <a:rPr dirty="0" sz="1200" spc="-1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25">
                          <a:latin typeface="Trebuchet MS"/>
                          <a:cs typeface="Trebuchet MS"/>
                        </a:rPr>
                        <a:t>Act </a:t>
                      </a:r>
                      <a:r>
                        <a:rPr dirty="0" sz="1200">
                          <a:latin typeface="Trebuchet MS"/>
                          <a:cs typeface="Trebuchet MS"/>
                        </a:rPr>
                        <a:t>Cap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212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0">
                          <a:latin typeface="Trebuchet MS"/>
                          <a:cs typeface="Trebuchet MS"/>
                        </a:rPr>
                        <a:t>(1968),</a:t>
                      </a:r>
                      <a:r>
                        <a:rPr dirty="0" sz="1200" spc="-1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45">
                          <a:latin typeface="Trebuchet MS"/>
                          <a:cs typeface="Trebuchet MS"/>
                        </a:rPr>
                        <a:t>Revised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70">
                          <a:latin typeface="Trebuchet MS"/>
                          <a:cs typeface="Trebuchet MS"/>
                        </a:rPr>
                        <a:t>Edition,</a:t>
                      </a:r>
                      <a:r>
                        <a:rPr dirty="0" sz="1200" spc="-17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0">
                          <a:latin typeface="Trebuchet MS"/>
                          <a:cs typeface="Trebuchet MS"/>
                        </a:rPr>
                        <a:t>2009,</a:t>
                      </a:r>
                      <a:r>
                        <a:rPr dirty="0" sz="1200" spc="-1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Laws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Kenya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54610">
                    <a:solidFill>
                      <a:srgbClr val="4BB34B">
                        <a:alpha val="14999"/>
                      </a:srgbClr>
                    </a:solidFill>
                  </a:tcPr>
                </a:tc>
              </a:tr>
              <a:tr h="90741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4BB34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8105" marR="770890">
                        <a:lnSpc>
                          <a:spcPct val="111900"/>
                        </a:lnSpc>
                        <a:spcBef>
                          <a:spcPts val="434"/>
                        </a:spcBef>
                      </a:pPr>
                      <a:r>
                        <a:rPr dirty="0" sz="1200" spc="-10">
                          <a:latin typeface="Trebuchet MS"/>
                          <a:cs typeface="Trebuchet MS"/>
                        </a:rPr>
                        <a:t>Stream </a:t>
                      </a:r>
                      <a:r>
                        <a:rPr dirty="0" sz="1200" spc="-35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dirty="0" sz="1200" spc="-1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30">
                          <a:latin typeface="Trebuchet MS"/>
                          <a:cs typeface="Trebuchet MS"/>
                        </a:rPr>
                        <a:t>Act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55244">
                    <a:solidFill>
                      <a:srgbClr val="4BB34B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3175">
                      <a:solidFill>
                        <a:srgbClr val="DEEAF6"/>
                      </a:solidFill>
                      <a:prstDash val="solid"/>
                    </a:lnT>
                    <a:solidFill>
                      <a:srgbClr val="4BB34B">
                        <a:alpha val="1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200" spc="-50">
                          <a:latin typeface="Trebuchet MS"/>
                          <a:cs typeface="Trebuchet MS"/>
                        </a:rPr>
                        <a:t>Refers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dirty="0" sz="12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dirty="0" sz="12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number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5">
                          <a:latin typeface="Trebuchet MS"/>
                          <a:cs typeface="Trebuchet MS"/>
                        </a:rPr>
                        <a:t>classes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100"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12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0">
                          <a:latin typeface="Trebuchet MS"/>
                          <a:cs typeface="Trebuchet MS"/>
                        </a:rPr>
                        <a:t>particular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grade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8318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200" spc="-20">
                          <a:latin typeface="Trebuchet MS"/>
                          <a:cs typeface="Trebuchet MS"/>
                        </a:rPr>
                        <a:t>This </a:t>
                      </a:r>
                      <a:r>
                        <a:rPr dirty="0" sz="1200" spc="-70">
                          <a:latin typeface="Trebuchet MS"/>
                          <a:cs typeface="Trebuchet MS"/>
                        </a:rPr>
                        <a:t>means</a:t>
                      </a:r>
                      <a:r>
                        <a:rPr dirty="0" sz="12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0">
                          <a:latin typeface="Trebuchet MS"/>
                          <a:cs typeface="Trebuchet MS"/>
                        </a:rPr>
                        <a:t>Basic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0">
                          <a:latin typeface="Trebuchet MS"/>
                          <a:cs typeface="Trebuchet MS"/>
                        </a:rPr>
                        <a:t>Education</a:t>
                      </a:r>
                      <a:r>
                        <a:rPr dirty="0" sz="1200" spc="-1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>
                          <a:latin typeface="Trebuchet MS"/>
                          <a:cs typeface="Trebuchet MS"/>
                        </a:rPr>
                        <a:t>Act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No.</a:t>
                      </a:r>
                      <a:r>
                        <a:rPr dirty="0" sz="1200" spc="-18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>
                          <a:latin typeface="Trebuchet MS"/>
                          <a:cs typeface="Trebuchet MS"/>
                        </a:rPr>
                        <a:t>14</a:t>
                      </a:r>
                      <a:r>
                        <a:rPr dirty="0" sz="12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2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60">
                          <a:latin typeface="Trebuchet MS"/>
                          <a:cs typeface="Trebuchet MS"/>
                        </a:rPr>
                        <a:t>2013,</a:t>
                      </a:r>
                      <a:r>
                        <a:rPr dirty="0" sz="1200" spc="-1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Laws</a:t>
                      </a:r>
                      <a:r>
                        <a:rPr dirty="0" sz="12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5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2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Kenya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76835">
                    <a:solidFill>
                      <a:srgbClr val="4BB34B">
                        <a:alpha val="14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object 3" descr=""/>
          <p:cNvSpPr/>
          <p:nvPr/>
        </p:nvSpPr>
        <p:spPr>
          <a:xfrm>
            <a:off x="1563429" y="12647360"/>
            <a:ext cx="7560309" cy="309880"/>
          </a:xfrm>
          <a:custGeom>
            <a:avLst/>
            <a:gdLst/>
            <a:ahLst/>
            <a:cxnLst/>
            <a:rect l="l" t="t" r="r" b="b"/>
            <a:pathLst>
              <a:path w="7560309" h="309879">
                <a:moveTo>
                  <a:pt x="7560003" y="0"/>
                </a:moveTo>
                <a:lnTo>
                  <a:pt x="0" y="0"/>
                </a:lnTo>
                <a:lnTo>
                  <a:pt x="0" y="309318"/>
                </a:lnTo>
                <a:lnTo>
                  <a:pt x="7560003" y="309318"/>
                </a:lnTo>
                <a:lnTo>
                  <a:pt x="7560003" y="0"/>
                </a:lnTo>
                <a:close/>
              </a:path>
            </a:pathLst>
          </a:custGeom>
          <a:solidFill>
            <a:srgbClr val="2D3D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134185" y="2971492"/>
            <a:ext cx="223647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Definition</a:t>
            </a:r>
            <a:r>
              <a:rPr dirty="0" sz="1600" spc="-4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Key</a:t>
            </a:r>
            <a:r>
              <a:rPr dirty="0" sz="1600" spc="-24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Terms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4426473" y="3151187"/>
            <a:ext cx="2484755" cy="36195"/>
          </a:xfrm>
          <a:custGeom>
            <a:avLst/>
            <a:gdLst/>
            <a:ahLst/>
            <a:cxnLst/>
            <a:rect l="l" t="t" r="r" b="b"/>
            <a:pathLst>
              <a:path w="2484754" h="36194">
                <a:moveTo>
                  <a:pt x="2484691" y="0"/>
                </a:moveTo>
                <a:lnTo>
                  <a:pt x="0" y="0"/>
                </a:lnTo>
                <a:lnTo>
                  <a:pt x="0" y="35996"/>
                </a:lnTo>
                <a:lnTo>
                  <a:pt x="2484691" y="35996"/>
                </a:lnTo>
                <a:lnTo>
                  <a:pt x="2484691" y="0"/>
                </a:lnTo>
                <a:close/>
              </a:path>
            </a:pathLst>
          </a:custGeom>
          <a:solidFill>
            <a:srgbClr val="2D3D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4376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7747481" y="12702413"/>
            <a:ext cx="516890" cy="18542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b="1">
                <a:latin typeface="Arial"/>
                <a:cs typeface="Arial"/>
              </a:rPr>
              <a:t>vi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|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563429" y="12874873"/>
            <a:ext cx="7560309" cy="211454"/>
          </a:xfrm>
          <a:custGeom>
            <a:avLst/>
            <a:gdLst/>
            <a:ahLst/>
            <a:cxnLst/>
            <a:rect l="l" t="t" r="r" b="b"/>
            <a:pathLst>
              <a:path w="7560309" h="211455">
                <a:moveTo>
                  <a:pt x="0" y="211316"/>
                </a:moveTo>
                <a:lnTo>
                  <a:pt x="7560003" y="211316"/>
                </a:lnTo>
                <a:lnTo>
                  <a:pt x="7560003" y="0"/>
                </a:lnTo>
                <a:lnTo>
                  <a:pt x="0" y="0"/>
                </a:lnTo>
                <a:lnTo>
                  <a:pt x="0" y="211316"/>
                </a:lnTo>
                <a:close/>
              </a:path>
            </a:pathLst>
          </a:custGeom>
          <a:solidFill>
            <a:srgbClr val="4BB3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563429" y="2394189"/>
            <a:ext cx="7560309" cy="10057765"/>
          </a:xfrm>
          <a:custGeom>
            <a:avLst/>
            <a:gdLst/>
            <a:ahLst/>
            <a:cxnLst/>
            <a:rect l="l" t="t" r="r" b="b"/>
            <a:pathLst>
              <a:path w="7560309" h="10057765">
                <a:moveTo>
                  <a:pt x="0" y="10057611"/>
                </a:moveTo>
                <a:lnTo>
                  <a:pt x="7560003" y="10057611"/>
                </a:lnTo>
                <a:lnTo>
                  <a:pt x="7560003" y="0"/>
                </a:lnTo>
                <a:lnTo>
                  <a:pt x="0" y="0"/>
                </a:lnTo>
                <a:lnTo>
                  <a:pt x="0" y="10057611"/>
                </a:lnTo>
                <a:close/>
              </a:path>
            </a:pathLst>
          </a:custGeom>
          <a:solidFill>
            <a:srgbClr val="4BB3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398079" y="2925146"/>
            <a:ext cx="6242050" cy="8758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60" b="1">
                <a:solidFill>
                  <a:srgbClr val="FFFFFF"/>
                </a:solidFill>
                <a:latin typeface="Arial"/>
                <a:cs typeface="Arial"/>
              </a:rPr>
              <a:t>PREFACE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1600">
              <a:latin typeface="Arial"/>
              <a:cs typeface="Arial"/>
            </a:endParaRPr>
          </a:p>
          <a:p>
            <a:pPr algn="just" marL="13970" marR="2115820">
              <a:lnSpc>
                <a:spcPct val="104500"/>
              </a:lnSpc>
              <a:spcBef>
                <a:spcPts val="5"/>
              </a:spcBef>
            </a:pP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Government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Kenya,</a:t>
            </a:r>
            <a:r>
              <a:rPr dirty="0" sz="1100" spc="-1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through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Ministry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Education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Science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Technology,</a:t>
            </a:r>
            <a:r>
              <a:rPr dirty="0" sz="1100" spc="20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has</a:t>
            </a:r>
            <a:r>
              <a:rPr dirty="0" sz="1100" spc="3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remained</a:t>
            </a:r>
            <a:r>
              <a:rPr dirty="0" sz="1100" spc="3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persistently</a:t>
            </a:r>
            <a:r>
              <a:rPr dirty="0" sz="1100" spc="3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3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visibly</a:t>
            </a:r>
            <a:r>
              <a:rPr dirty="0" sz="1100" spc="3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committed</a:t>
            </a:r>
            <a:r>
              <a:rPr dirty="0" sz="1100" spc="3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100" spc="3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5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implementation</a:t>
            </a:r>
            <a:r>
              <a:rPr dirty="0" sz="1100" spc="2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2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national</a:t>
            </a:r>
            <a:r>
              <a:rPr dirty="0" sz="1100" spc="2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education</a:t>
            </a:r>
            <a:r>
              <a:rPr dirty="0" sz="1100" spc="2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policy</a:t>
            </a:r>
            <a:r>
              <a:rPr dirty="0" sz="1100" spc="2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shifts</a:t>
            </a:r>
            <a:r>
              <a:rPr dirty="0" sz="1100" spc="2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occasioned</a:t>
            </a:r>
            <a:r>
              <a:rPr dirty="0" sz="1100" spc="2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dirty="0" sz="1100" spc="2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promulgation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Constitution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Kenya,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2010.</a:t>
            </a:r>
            <a:r>
              <a:rPr dirty="0" sz="1100" spc="-2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investments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so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far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made</a:t>
            </a:r>
            <a:r>
              <a:rPr dirty="0" sz="1100" spc="1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100" spc="1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1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education</a:t>
            </a:r>
            <a:r>
              <a:rPr dirty="0" sz="1100" spc="1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sector</a:t>
            </a:r>
            <a:r>
              <a:rPr dirty="0" sz="1100" spc="1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has</a:t>
            </a:r>
            <a:r>
              <a:rPr dirty="0" sz="1100" spc="1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seen</a:t>
            </a:r>
            <a:r>
              <a:rPr dirty="0" sz="1100" spc="1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Kenya</a:t>
            </a:r>
            <a:r>
              <a:rPr dirty="0" sz="1100" spc="1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emerge</a:t>
            </a:r>
            <a:r>
              <a:rPr dirty="0" sz="1100" spc="1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1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fifth</a:t>
            </a:r>
            <a:r>
              <a:rPr dirty="0" sz="1100" spc="1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14">
                <a:solidFill>
                  <a:srgbClr val="FFFFFF"/>
                </a:solidFill>
                <a:latin typeface="Trebuchet MS"/>
                <a:cs typeface="Trebuchet MS"/>
              </a:rPr>
              <a:t>after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 Mauritius,</a:t>
            </a:r>
            <a:r>
              <a:rPr dirty="0" sz="1100" spc="-1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South</a:t>
            </a:r>
            <a:r>
              <a:rPr dirty="0" sz="1100" spc="-1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Africa,</a:t>
            </a:r>
            <a:r>
              <a:rPr dirty="0" sz="1100" spc="-1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Morocco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Botswana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2022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index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done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14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1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World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Intellectual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Property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 Organization </a:t>
            </a:r>
            <a:r>
              <a:rPr dirty="0" sz="1100" spc="5">
                <a:solidFill>
                  <a:srgbClr val="FFFFFF"/>
                </a:solidFill>
                <a:latin typeface="Trebuchet MS"/>
                <a:cs typeface="Trebuchet MS"/>
              </a:rPr>
              <a:t>(WIPO).</a:t>
            </a:r>
            <a:r>
              <a:rPr dirty="0" sz="1100" spc="2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Despite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dropping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three</a:t>
            </a:r>
            <a:r>
              <a:rPr dirty="0" sz="11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points</a:t>
            </a:r>
            <a:r>
              <a:rPr dirty="0" sz="11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from</a:t>
            </a:r>
            <a:r>
              <a:rPr dirty="0" sz="11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2021</a:t>
            </a:r>
            <a:r>
              <a:rPr dirty="0" sz="11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ranking,</a:t>
            </a:r>
            <a:r>
              <a:rPr dirty="0" sz="1100" spc="-2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Kenya</a:t>
            </a:r>
            <a:r>
              <a:rPr dirty="0" sz="11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still</a:t>
            </a:r>
            <a:r>
              <a:rPr dirty="0" sz="11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emerged</a:t>
            </a:r>
            <a:r>
              <a:rPr dirty="0" sz="11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88th</a:t>
            </a:r>
            <a:r>
              <a:rPr dirty="0" sz="11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globally</a:t>
            </a:r>
            <a:r>
              <a:rPr dirty="0" sz="11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after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investments</a:t>
            </a:r>
            <a:r>
              <a:rPr dirty="0" sz="1100" spc="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made</a:t>
            </a:r>
            <a:r>
              <a:rPr dirty="0" sz="1100" spc="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100" spc="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education</a:t>
            </a:r>
            <a:r>
              <a:rPr dirty="0" sz="1100" spc="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were</a:t>
            </a:r>
            <a:r>
              <a:rPr dirty="0" sz="1100" spc="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viewed</a:t>
            </a:r>
            <a:r>
              <a:rPr dirty="0" sz="1100" spc="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dirty="0" sz="1100" spc="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100" spc="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key</a:t>
            </a:r>
            <a:r>
              <a:rPr dirty="0" sz="1100" spc="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strength</a:t>
            </a:r>
            <a:r>
              <a:rPr dirty="0" sz="1100" spc="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dirty="0" sz="1100" spc="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country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potential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driving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global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education</a:t>
            </a:r>
            <a:r>
              <a:rPr dirty="0" sz="1100" spc="-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goals</a:t>
            </a:r>
            <a:r>
              <a:rPr dirty="0" sz="1100" spc="-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contributing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effectively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towards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realization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105">
                <a:solidFill>
                  <a:srgbClr val="FFFFFF"/>
                </a:solidFill>
                <a:latin typeface="Trebuchet MS"/>
                <a:cs typeface="Trebuchet MS"/>
              </a:rPr>
              <a:t>UN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55">
                <a:solidFill>
                  <a:srgbClr val="FFFFFF"/>
                </a:solidFill>
                <a:latin typeface="Trebuchet MS"/>
                <a:cs typeface="Trebuchet MS"/>
              </a:rPr>
              <a:t>SDG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15">
                <a:solidFill>
                  <a:srgbClr val="FFFFFF"/>
                </a:solidFill>
                <a:latin typeface="Trebuchet MS"/>
                <a:cs typeface="Trebuchet MS"/>
              </a:rPr>
              <a:t>#4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Kenya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year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2030.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100">
              <a:latin typeface="Trebuchet MS"/>
              <a:cs typeface="Trebuchet MS"/>
            </a:endParaRPr>
          </a:p>
          <a:p>
            <a:pPr algn="just" marL="13970">
              <a:lnSpc>
                <a:spcPct val="100000"/>
              </a:lnSpc>
            </a:pP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Efforts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Government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has 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seen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Kenya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realize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rapid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infrastructure</a:t>
            </a:r>
            <a:endParaRPr sz="1100">
              <a:latin typeface="Trebuchet MS"/>
              <a:cs typeface="Trebuchet MS"/>
            </a:endParaRPr>
          </a:p>
          <a:p>
            <a:pPr algn="just" marL="13335" marR="5080">
              <a:lnSpc>
                <a:spcPct val="104500"/>
              </a:lnSpc>
            </a:pP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development</a:t>
            </a:r>
            <a:r>
              <a:rPr dirty="0" sz="1100" spc="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100" spc="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all</a:t>
            </a:r>
            <a:r>
              <a:rPr dirty="0" sz="1100" spc="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public</a:t>
            </a:r>
            <a:r>
              <a:rPr dirty="0" sz="1100" spc="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primary</a:t>
            </a:r>
            <a:r>
              <a:rPr dirty="0" sz="1100" spc="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secondary</a:t>
            </a:r>
            <a:r>
              <a:rPr dirty="0" sz="1100" spc="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schools</a:t>
            </a:r>
            <a:r>
              <a:rPr dirty="0" sz="1100" spc="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not</a:t>
            </a:r>
            <a:r>
              <a:rPr dirty="0" sz="1100" spc="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excluding</a:t>
            </a:r>
            <a:r>
              <a:rPr dirty="0" sz="1100" spc="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institutions</a:t>
            </a:r>
            <a:r>
              <a:rPr dirty="0" sz="1100" spc="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higher</a:t>
            </a:r>
            <a:r>
              <a:rPr dirty="0" sz="1100" spc="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learning.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Government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has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also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remained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committed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ensuring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very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smooth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seamless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transition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from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8.4.4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2-6-3-3-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system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education,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herein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also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referred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“Competency-Based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Education”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Curriculum.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Government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seeks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wider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education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sector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stakeholder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participation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involvement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process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making</a:t>
            </a:r>
            <a:r>
              <a:rPr dirty="0" sz="1100" spc="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our</a:t>
            </a:r>
            <a:r>
              <a:rPr dirty="0" sz="1100" spc="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education</a:t>
            </a:r>
            <a:r>
              <a:rPr dirty="0" sz="1100" spc="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sector</a:t>
            </a:r>
            <a:r>
              <a:rPr dirty="0" sz="1100" spc="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more</a:t>
            </a:r>
            <a:r>
              <a:rPr dirty="0" sz="1100" spc="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robust,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industry</a:t>
            </a:r>
            <a:r>
              <a:rPr dirty="0" sz="1100" spc="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labour</a:t>
            </a:r>
            <a:r>
              <a:rPr dirty="0" sz="1100" spc="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market</a:t>
            </a:r>
            <a:r>
              <a:rPr dirty="0" sz="1100" spc="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oriented</a:t>
            </a:r>
            <a:r>
              <a:rPr dirty="0" sz="1100" spc="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dirty="0" sz="1100" spc="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appropriate</a:t>
            </a:r>
            <a:r>
              <a:rPr dirty="0" sz="1100" spc="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adequate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human,</a:t>
            </a:r>
            <a:r>
              <a:rPr dirty="0" sz="1100" spc="-2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technical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financial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muscle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ensure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well-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developed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education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system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enrolment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transition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rates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both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primary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secondary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school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maintained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at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100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per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cent.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1100">
              <a:latin typeface="Trebuchet MS"/>
              <a:cs typeface="Trebuchet MS"/>
            </a:endParaRPr>
          </a:p>
          <a:p>
            <a:pPr marL="13335">
              <a:lnSpc>
                <a:spcPct val="100000"/>
              </a:lnSpc>
            </a:pP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view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commitment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Government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implement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letter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 spirit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provisions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-1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Article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53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(1)</a:t>
            </a:r>
            <a:endParaRPr sz="1100">
              <a:latin typeface="Trebuchet MS"/>
              <a:cs typeface="Trebuchet MS"/>
            </a:endParaRPr>
          </a:p>
          <a:p>
            <a:pPr algn="just" marL="13335" marR="19050">
              <a:lnSpc>
                <a:spcPct val="104500"/>
              </a:lnSpc>
            </a:pP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(b)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that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state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that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every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child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has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right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free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compulsory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basic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education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1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Article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55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(a)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that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compel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State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take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measures,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including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affirmative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action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programmes,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ensure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youth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access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relevan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education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training.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Basic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Education</a:t>
            </a:r>
            <a:r>
              <a:rPr dirty="0" sz="1100" spc="-2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Act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(2013)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guarantees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right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every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child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free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compulsor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basic</a:t>
            </a:r>
            <a:r>
              <a:rPr dirty="0" sz="11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education.</a:t>
            </a:r>
            <a:r>
              <a:rPr dirty="0" sz="1100" spc="-2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government</a:t>
            </a:r>
            <a:r>
              <a:rPr dirty="0" sz="11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dirty="0" sz="11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also</a:t>
            </a:r>
            <a:r>
              <a:rPr dirty="0" sz="11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committed</a:t>
            </a:r>
            <a:r>
              <a:rPr dirty="0" sz="11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1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implementing</a:t>
            </a:r>
            <a:r>
              <a:rPr dirty="0" sz="11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international</a:t>
            </a:r>
            <a:r>
              <a:rPr dirty="0" sz="11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regional</a:t>
            </a:r>
            <a:r>
              <a:rPr dirty="0" sz="11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commitment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related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education,</a:t>
            </a:r>
            <a:r>
              <a:rPr dirty="0" sz="1100" spc="-2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such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Education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dirty="0" sz="1100" spc="-2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All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(EFA)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goals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Sustainable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Development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Goals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(SDGs),</a:t>
            </a:r>
            <a:r>
              <a:rPr dirty="0" sz="1100" spc="-2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amon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others.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100">
              <a:latin typeface="Trebuchet MS"/>
              <a:cs typeface="Trebuchet MS"/>
            </a:endParaRPr>
          </a:p>
          <a:p>
            <a:pPr algn="just" marL="12700" marR="19050">
              <a:lnSpc>
                <a:spcPct val="104500"/>
              </a:lnSpc>
              <a:spcBef>
                <a:spcPts val="5"/>
              </a:spcBef>
            </a:pP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step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5">
                <a:solidFill>
                  <a:srgbClr val="FFFFFF"/>
                </a:solidFill>
                <a:latin typeface="Trebuchet MS"/>
                <a:cs typeface="Trebuchet MS"/>
              </a:rPr>
              <a:t>taken</a:t>
            </a:r>
            <a:r>
              <a:rPr dirty="0" sz="11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75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dirty="0" sz="1100" spc="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2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Board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6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Management,</a:t>
            </a:r>
            <a:r>
              <a:rPr dirty="0" sz="11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60">
                <a:solidFill>
                  <a:srgbClr val="FFFFFF"/>
                </a:solidFill>
                <a:latin typeface="Trebuchet MS"/>
                <a:cs typeface="Trebuchet MS"/>
              </a:rPr>
              <a:t>Staff,</a:t>
            </a:r>
            <a:r>
              <a:rPr dirty="0" sz="1100" spc="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Parents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Students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6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Ober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Boys</a:t>
            </a:r>
            <a:r>
              <a:rPr dirty="0" sz="1100" spc="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High</a:t>
            </a:r>
            <a:r>
              <a:rPr dirty="0" sz="1100" spc="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School</a:t>
            </a:r>
            <a:r>
              <a:rPr dirty="0" sz="1100" spc="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6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100" spc="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formulating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this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Strategic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Plan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(2023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145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2027)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dirty="0" sz="11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quite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inspiring</a:t>
            </a:r>
            <a:r>
              <a:rPr dirty="0" sz="11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not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only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1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Ministry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Education,</a:t>
            </a:r>
            <a:r>
              <a:rPr dirty="0" sz="11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0">
                <a:solidFill>
                  <a:srgbClr val="FFFFFF"/>
                </a:solidFill>
                <a:latin typeface="Trebuchet MS"/>
                <a:cs typeface="Trebuchet MS"/>
              </a:rPr>
              <a:t>but</a:t>
            </a:r>
            <a:r>
              <a:rPr dirty="0" sz="11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entire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Education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Sector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fraternity.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Strategic</a:t>
            </a:r>
            <a:r>
              <a:rPr dirty="0" sz="11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Plan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has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characteristics</a:t>
            </a:r>
            <a:r>
              <a:rPr dirty="0" sz="11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including: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(a)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Strong</a:t>
            </a:r>
            <a:r>
              <a:rPr dirty="0" sz="11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legal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policy</a:t>
            </a:r>
            <a:r>
              <a:rPr dirty="0" sz="11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framework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orientation;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(b)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Futuristic;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(c)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Relevance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national</a:t>
            </a:r>
            <a:r>
              <a:rPr dirty="0" sz="11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goals</a:t>
            </a:r>
            <a:r>
              <a:rPr dirty="0" sz="11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objectives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of</a:t>
            </a:r>
            <a:r>
              <a:rPr dirty="0" sz="11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education</a:t>
            </a:r>
            <a:r>
              <a:rPr dirty="0" sz="11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1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Kenya;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(d)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learner- centered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 and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(e)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Responsive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current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emerging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needs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school.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school's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focus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matching infrastructure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development</a:t>
            </a:r>
            <a:r>
              <a:rPr dirty="0" sz="1100" spc="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3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expansion</a:t>
            </a:r>
            <a:r>
              <a:rPr dirty="0" sz="1100" spc="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14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100" spc="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increase</a:t>
            </a:r>
            <a:r>
              <a:rPr dirty="0" sz="1100" spc="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75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students'</a:t>
            </a:r>
            <a:r>
              <a:rPr dirty="0" sz="1100" spc="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gross</a:t>
            </a:r>
            <a:r>
              <a:rPr dirty="0" sz="1100" spc="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enrollment</a:t>
            </a:r>
            <a:r>
              <a:rPr dirty="0" sz="1100" spc="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0">
                <a:solidFill>
                  <a:srgbClr val="FFFFFF"/>
                </a:solidFill>
                <a:latin typeface="Trebuchet MS"/>
                <a:cs typeface="Trebuchet MS"/>
              </a:rPr>
              <a:t>rate</a:t>
            </a:r>
            <a:r>
              <a:rPr dirty="0" sz="1100" spc="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while</a:t>
            </a:r>
            <a:r>
              <a:rPr dirty="0" sz="1100" spc="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keeping</a:t>
            </a:r>
            <a:r>
              <a:rPr dirty="0" sz="1100" spc="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35">
                <a:solidFill>
                  <a:srgbClr val="FFFFFF"/>
                </a:solidFill>
                <a:latin typeface="Trebuchet MS"/>
                <a:cs typeface="Trebuchet MS"/>
              </a:rPr>
              <a:t>pace</a:t>
            </a:r>
            <a:r>
              <a:rPr dirty="0" sz="1100" spc="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with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recommended</a:t>
            </a:r>
            <a:r>
              <a:rPr dirty="0" sz="11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Curriculum</a:t>
            </a:r>
            <a:r>
              <a:rPr dirty="0" sz="11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Based</a:t>
            </a:r>
            <a:r>
              <a:rPr dirty="0" sz="11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Establishment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guidelines</a:t>
            </a:r>
            <a:r>
              <a:rPr dirty="0" sz="11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dirty="0" sz="11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theTSC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dirty="0" sz="11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quite</a:t>
            </a:r>
            <a:r>
              <a:rPr dirty="0" sz="11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commendable.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100">
              <a:latin typeface="Trebuchet MS"/>
              <a:cs typeface="Trebuchet MS"/>
            </a:endParaRPr>
          </a:p>
          <a:p>
            <a:pPr algn="just" marL="12700" marR="19685">
              <a:lnSpc>
                <a:spcPct val="104500"/>
              </a:lnSpc>
            </a:pP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Going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 forward,</a:t>
            </a:r>
            <a:r>
              <a:rPr dirty="0" sz="1100" spc="-1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Ministry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Education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will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continue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support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school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 in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implementation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new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strategic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plan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(2023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145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2027)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it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did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just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concluded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strategic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plan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(2018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145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2022).</a:t>
            </a:r>
            <a:r>
              <a:rPr dirty="0" sz="1100" spc="-2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Focus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Ministry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Education</a:t>
            </a:r>
            <a:r>
              <a:rPr dirty="0" sz="1100" spc="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will</a:t>
            </a:r>
            <a:r>
              <a:rPr dirty="0" sz="1100" spc="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dirty="0" sz="1100" spc="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100" spc="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work</a:t>
            </a:r>
            <a:r>
              <a:rPr dirty="0" sz="1100" spc="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dirty="0" sz="1100" spc="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school</a:t>
            </a:r>
            <a:r>
              <a:rPr dirty="0" sz="1100" spc="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stakeholders</a:t>
            </a:r>
            <a:r>
              <a:rPr dirty="0" sz="1100" spc="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100" spc="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implementation</a:t>
            </a:r>
            <a:r>
              <a:rPr dirty="0" sz="1100" spc="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Government</a:t>
            </a:r>
            <a:r>
              <a:rPr dirty="0" sz="1100" spc="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Kenya's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Education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Sector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Policies,</a:t>
            </a:r>
            <a:r>
              <a:rPr dirty="0" sz="1100" spc="-20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Programs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Priorities,</a:t>
            </a:r>
            <a:r>
              <a:rPr dirty="0" sz="1100" spc="-20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this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footing,</a:t>
            </a:r>
            <a:r>
              <a:rPr dirty="0" sz="1100" spc="-20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find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this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strategic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development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plan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quite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appropriate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driving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our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common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goals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objectives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education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best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interest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Kenyan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children.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100" spc="215">
                <a:solidFill>
                  <a:srgbClr val="FFFFFF"/>
                </a:solidFill>
                <a:latin typeface="Trebuchet MS"/>
                <a:cs typeface="Trebuchet MS"/>
              </a:rPr>
              <a:t>………………………………………..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ts val="1300"/>
              </a:lnSpc>
              <a:spcBef>
                <a:spcPts val="60"/>
              </a:spcBef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DR.</a:t>
            </a:r>
            <a:r>
              <a:rPr dirty="0" sz="11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BELIO</a:t>
            </a:r>
            <a:r>
              <a:rPr dirty="0" sz="1100" spc="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KIPSANG,</a:t>
            </a:r>
            <a:r>
              <a:rPr dirty="0" sz="11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PhD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00"/>
              </a:lnSpc>
            </a:pP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Principal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Secretary,</a:t>
            </a:r>
            <a:r>
              <a:rPr dirty="0" sz="1100" spc="-2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Department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4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Early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4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65" b="1">
                <a:solidFill>
                  <a:srgbClr val="FFFFFF"/>
                </a:solidFill>
                <a:latin typeface="Arial"/>
                <a:cs typeface="Arial"/>
              </a:rPr>
              <a:t>Basic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Education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537389" y="2404442"/>
            <a:ext cx="5172075" cy="3225165"/>
            <a:chOff x="3537389" y="2404442"/>
            <a:chExt cx="5172075" cy="3225165"/>
          </a:xfrm>
        </p:grpSpPr>
        <p:sp>
          <p:nvSpPr>
            <p:cNvPr id="6" name="object 6" descr=""/>
            <p:cNvSpPr/>
            <p:nvPr/>
          </p:nvSpPr>
          <p:spPr>
            <a:xfrm>
              <a:off x="6631319" y="2404442"/>
              <a:ext cx="2078355" cy="3225165"/>
            </a:xfrm>
            <a:custGeom>
              <a:avLst/>
              <a:gdLst/>
              <a:ahLst/>
              <a:cxnLst/>
              <a:rect l="l" t="t" r="r" b="b"/>
              <a:pathLst>
                <a:path w="2078354" h="3225165">
                  <a:moveTo>
                    <a:pt x="2078099" y="0"/>
                  </a:moveTo>
                  <a:lnTo>
                    <a:pt x="0" y="0"/>
                  </a:lnTo>
                  <a:lnTo>
                    <a:pt x="0" y="3224635"/>
                  </a:lnTo>
                  <a:lnTo>
                    <a:pt x="2078099" y="3224635"/>
                  </a:lnTo>
                  <a:lnTo>
                    <a:pt x="20780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96324" y="3460013"/>
              <a:ext cx="1948093" cy="2108459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3537389" y="3106828"/>
              <a:ext cx="2484755" cy="36195"/>
            </a:xfrm>
            <a:custGeom>
              <a:avLst/>
              <a:gdLst/>
              <a:ahLst/>
              <a:cxnLst/>
              <a:rect l="l" t="t" r="r" b="b"/>
              <a:pathLst>
                <a:path w="2484754" h="36194">
                  <a:moveTo>
                    <a:pt x="2484690" y="0"/>
                  </a:moveTo>
                  <a:lnTo>
                    <a:pt x="0" y="0"/>
                  </a:lnTo>
                  <a:lnTo>
                    <a:pt x="0" y="35995"/>
                  </a:lnTo>
                  <a:lnTo>
                    <a:pt x="2484690" y="35995"/>
                  </a:lnTo>
                  <a:lnTo>
                    <a:pt x="24846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/>
          <p:nvPr/>
        </p:nvSpPr>
        <p:spPr>
          <a:xfrm>
            <a:off x="1563429" y="12508678"/>
            <a:ext cx="7560309" cy="309880"/>
          </a:xfrm>
          <a:custGeom>
            <a:avLst/>
            <a:gdLst/>
            <a:ahLst/>
            <a:cxnLst/>
            <a:rect l="l" t="t" r="r" b="b"/>
            <a:pathLst>
              <a:path w="7560309" h="309879">
                <a:moveTo>
                  <a:pt x="7560003" y="0"/>
                </a:moveTo>
                <a:lnTo>
                  <a:pt x="0" y="0"/>
                </a:lnTo>
                <a:lnTo>
                  <a:pt x="0" y="309318"/>
                </a:lnTo>
                <a:lnTo>
                  <a:pt x="7560003" y="309318"/>
                </a:lnTo>
                <a:lnTo>
                  <a:pt x="7560003" y="0"/>
                </a:lnTo>
                <a:close/>
              </a:path>
            </a:pathLst>
          </a:custGeom>
          <a:solidFill>
            <a:srgbClr val="2D3D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7722081" y="12560721"/>
            <a:ext cx="607060" cy="18542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 sz="1000" b="1">
                <a:solidFill>
                  <a:srgbClr val="B3B3B3"/>
                </a:solidFill>
                <a:latin typeface="Arial"/>
                <a:cs typeface="Arial"/>
              </a:rPr>
              <a:t>vii</a:t>
            </a:r>
            <a:r>
              <a:rPr dirty="0" sz="1000" spc="-25" b="1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B3B3B3"/>
                </a:solidFill>
                <a:latin typeface="Arial"/>
                <a:cs typeface="Arial"/>
              </a:rPr>
              <a:t>|</a:t>
            </a:r>
            <a:r>
              <a:rPr dirty="0" sz="1000" spc="-30" b="1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563429" y="12874873"/>
            <a:ext cx="7560309" cy="211454"/>
          </a:xfrm>
          <a:custGeom>
            <a:avLst/>
            <a:gdLst/>
            <a:ahLst/>
            <a:cxnLst/>
            <a:rect l="l" t="t" r="r" b="b"/>
            <a:pathLst>
              <a:path w="7560309" h="211455">
                <a:moveTo>
                  <a:pt x="0" y="211316"/>
                </a:moveTo>
                <a:lnTo>
                  <a:pt x="7560003" y="211316"/>
                </a:lnTo>
                <a:lnTo>
                  <a:pt x="7560003" y="0"/>
                </a:lnTo>
                <a:lnTo>
                  <a:pt x="0" y="0"/>
                </a:lnTo>
                <a:lnTo>
                  <a:pt x="0" y="211316"/>
                </a:lnTo>
                <a:close/>
              </a:path>
            </a:pathLst>
          </a:custGeom>
          <a:solidFill>
            <a:srgbClr val="4BB3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563429" y="2394189"/>
            <a:ext cx="7560309" cy="10057765"/>
          </a:xfrm>
          <a:custGeom>
            <a:avLst/>
            <a:gdLst/>
            <a:ahLst/>
            <a:cxnLst/>
            <a:rect l="l" t="t" r="r" b="b"/>
            <a:pathLst>
              <a:path w="7560309" h="10057765">
                <a:moveTo>
                  <a:pt x="0" y="10057611"/>
                </a:moveTo>
                <a:lnTo>
                  <a:pt x="7560003" y="10057611"/>
                </a:lnTo>
                <a:lnTo>
                  <a:pt x="7560003" y="0"/>
                </a:lnTo>
                <a:lnTo>
                  <a:pt x="0" y="0"/>
                </a:lnTo>
                <a:lnTo>
                  <a:pt x="0" y="10057611"/>
                </a:lnTo>
                <a:close/>
              </a:path>
            </a:pathLst>
          </a:custGeom>
          <a:solidFill>
            <a:srgbClr val="4BB3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141795" y="2930153"/>
            <a:ext cx="6494145" cy="910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FORWARD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600">
              <a:latin typeface="Arial"/>
              <a:cs typeface="Arial"/>
            </a:endParaRPr>
          </a:p>
          <a:p>
            <a:pPr marL="26034" marR="75565">
              <a:lnSpc>
                <a:spcPct val="104500"/>
              </a:lnSpc>
            </a:pP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It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indeed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great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honor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pleasure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present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Ministry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Education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Education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Sector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fraternity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Ober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Boys'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High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School's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Second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Strategic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Development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Plan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(2023-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2027).The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Strategic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Development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Plan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(2023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145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2027)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succeeds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first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ever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Institution's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Strategic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Development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Plan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(2018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2022).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development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this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Strategic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Plan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took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into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account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several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success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factors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drives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quest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excellence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school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management,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operations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outcomes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realization.The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drafting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process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considered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successes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challenges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recorded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from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implementation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first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Strategic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Development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Plan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(2018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145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2022)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while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noting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emphasizing</a:t>
            </a:r>
            <a:r>
              <a:rPr dirty="0" sz="11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lessons</a:t>
            </a:r>
            <a:r>
              <a:rPr dirty="0" sz="11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learnt,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achievements,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challenges,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opportunities</a:t>
            </a:r>
            <a:r>
              <a:rPr dirty="0" sz="11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recommendations</a:t>
            </a:r>
            <a:r>
              <a:rPr dirty="0" sz="11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various stakeholders.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100">
              <a:latin typeface="Trebuchet MS"/>
              <a:cs typeface="Trebuchet MS"/>
            </a:endParaRPr>
          </a:p>
          <a:p>
            <a:pPr algn="just" marL="26034" marR="5080">
              <a:lnSpc>
                <a:spcPct val="104500"/>
              </a:lnSpc>
            </a:pP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addition,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design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development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OBHS's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Strategic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Development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Plan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(2023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145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2027)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was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accurately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guided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strategies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outlined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Sessional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Paper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No.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2019;The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National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Education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Sub-Sector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Plan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(NESSP,</a:t>
            </a:r>
            <a:r>
              <a:rPr dirty="0" sz="1100" spc="-1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2018-2022),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Kenya</a:t>
            </a:r>
            <a:r>
              <a:rPr dirty="0" sz="1100" spc="-1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Vision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2030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3rd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Medium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Term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Plan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(2018-2022)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while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keenly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adopting</a:t>
            </a:r>
            <a:r>
              <a:rPr dirty="0" sz="1100" spc="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various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sector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policies,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guidelines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plans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issued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15">
                <a:solidFill>
                  <a:srgbClr val="FFFFFF"/>
                </a:solidFill>
                <a:latin typeface="Trebuchet MS"/>
                <a:cs typeface="Trebuchet MS"/>
              </a:rPr>
              <a:t>MoE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from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time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time,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especially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regards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transition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new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curriculum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model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Kenya, 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2.6.3.3.3.</a:t>
            </a:r>
            <a:r>
              <a:rPr dirty="0" sz="1100" spc="-2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deep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thoughtful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alignment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this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Strategic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Development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Plan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National,</a:t>
            </a:r>
            <a:r>
              <a:rPr dirty="0" sz="1100" spc="-1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Regional,</a:t>
            </a:r>
            <a:r>
              <a:rPr dirty="0" sz="1100" spc="-1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Continental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Global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Education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Sector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Policies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calls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actions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further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makes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this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strategic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plan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model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plan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will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not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only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impact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development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progress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learning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outcomes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at </a:t>
            </a:r>
            <a:r>
              <a:rPr dirty="0" sz="1100" spc="5">
                <a:solidFill>
                  <a:srgbClr val="FFFFFF"/>
                </a:solidFill>
                <a:latin typeface="Trebuchet MS"/>
                <a:cs typeface="Trebuchet MS"/>
              </a:rPr>
              <a:t>OBHS,</a:t>
            </a:r>
            <a:r>
              <a:rPr dirty="0" sz="1100" spc="-20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but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will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provide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vital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reference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tool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several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other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Extra-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County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Schools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Kenya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seeking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curve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niche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Excellence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ethos.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100">
              <a:latin typeface="Trebuchet MS"/>
              <a:cs typeface="Trebuchet MS"/>
            </a:endParaRPr>
          </a:p>
          <a:p>
            <a:pPr algn="just" marL="25400" marR="5080">
              <a:lnSpc>
                <a:spcPct val="104500"/>
              </a:lnSpc>
              <a:spcBef>
                <a:spcPts val="5"/>
              </a:spcBef>
            </a:pP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This</a:t>
            </a:r>
            <a:r>
              <a:rPr dirty="0" sz="11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Plan</a:t>
            </a:r>
            <a:r>
              <a:rPr dirty="0" sz="11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has</a:t>
            </a:r>
            <a:r>
              <a:rPr dirty="0" sz="11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coined</a:t>
            </a:r>
            <a:r>
              <a:rPr dirty="0" sz="11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1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new</a:t>
            </a:r>
            <a:r>
              <a:rPr dirty="0" sz="11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set</a:t>
            </a:r>
            <a:r>
              <a:rPr dirty="0" sz="11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value</a:t>
            </a:r>
            <a:r>
              <a:rPr dirty="0" sz="11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propositions</a:t>
            </a:r>
            <a:r>
              <a:rPr dirty="0" sz="11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founded</a:t>
            </a:r>
            <a:r>
              <a:rPr dirty="0" sz="11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premised</a:t>
            </a:r>
            <a:r>
              <a:rPr dirty="0" sz="11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dirty="0" sz="11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name</a:t>
            </a:r>
            <a:r>
              <a:rPr dirty="0" sz="11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school,</a:t>
            </a:r>
            <a:r>
              <a:rPr dirty="0" sz="1100" spc="-229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OBER.This</a:t>
            </a:r>
            <a:r>
              <a:rPr dirty="0" sz="11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has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clearly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shown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high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level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commitment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promote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Plan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ownership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all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its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primary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stakeholders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including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students,</a:t>
            </a:r>
            <a:r>
              <a:rPr dirty="0" sz="1100" spc="-20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staff,</a:t>
            </a:r>
            <a:r>
              <a:rPr dirty="0" sz="1100" spc="-20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parents/guardians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immediate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members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directly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associate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name,“OBER”.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Obedient,</a:t>
            </a:r>
            <a:r>
              <a:rPr dirty="0" sz="1100" spc="-1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Brave,</a:t>
            </a:r>
            <a:r>
              <a:rPr dirty="0" sz="1100" spc="-1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Earnest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Responsible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children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recipe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prosperous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ingenuous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generation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that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Kenya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desperately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needs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capture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opportunities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availed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emergence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digital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innovative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global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economy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while</a:t>
            </a:r>
            <a:r>
              <a:rPr dirty="0" sz="11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addressing</a:t>
            </a:r>
            <a:r>
              <a:rPr dirty="0" sz="11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some</a:t>
            </a:r>
            <a:r>
              <a:rPr dirty="0" sz="11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global</a:t>
            </a:r>
            <a:r>
              <a:rPr dirty="0" sz="11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challenges</a:t>
            </a:r>
            <a:r>
              <a:rPr dirty="0" sz="11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such</a:t>
            </a:r>
            <a:r>
              <a:rPr dirty="0" sz="11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dirty="0" sz="11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climate</a:t>
            </a:r>
            <a:r>
              <a:rPr dirty="0" sz="11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change,</a:t>
            </a:r>
            <a:r>
              <a:rPr dirty="0" sz="110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global</a:t>
            </a:r>
            <a:r>
              <a:rPr dirty="0" sz="11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economic</a:t>
            </a:r>
            <a:r>
              <a:rPr dirty="0" sz="11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crunch,</a:t>
            </a:r>
            <a:r>
              <a:rPr dirty="0" sz="110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shrinking</a:t>
            </a:r>
            <a:r>
              <a:rPr dirty="0" sz="11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national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economies,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emergence</a:t>
            </a:r>
            <a:r>
              <a:rPr dirty="0" sz="1100" spc="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life-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threatening</a:t>
            </a:r>
            <a:r>
              <a:rPr dirty="0" sz="1100" spc="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diseases</a:t>
            </a:r>
            <a:r>
              <a:rPr dirty="0" sz="1100" spc="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pestilence</a:t>
            </a:r>
            <a:r>
              <a:rPr dirty="0" sz="1100" spc="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among</a:t>
            </a:r>
            <a:r>
              <a:rPr dirty="0" sz="1100" spc="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others.</a:t>
            </a:r>
            <a:r>
              <a:rPr dirty="0" sz="1100" spc="-1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commitment</a:t>
            </a:r>
            <a:r>
              <a:rPr dirty="0" sz="1100" spc="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dirty="0" sz="1100" spc="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school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Board</a:t>
            </a:r>
            <a:r>
              <a:rPr dirty="0" sz="1100" spc="-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-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Management</a:t>
            </a:r>
            <a:r>
              <a:rPr dirty="0" sz="1100" spc="-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school</a:t>
            </a:r>
            <a:r>
              <a:rPr dirty="0" sz="1100" spc="-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principal</a:t>
            </a:r>
            <a:r>
              <a:rPr dirty="0" sz="1100" spc="-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100" spc="-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ensuring</a:t>
            </a:r>
            <a:r>
              <a:rPr dirty="0" sz="1100" spc="-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dirty="0" sz="1100" spc="-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strategic</a:t>
            </a:r>
            <a:r>
              <a:rPr dirty="0" sz="1100" spc="-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goal,</a:t>
            </a:r>
            <a:r>
              <a:rPr dirty="0" sz="1100" spc="-2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objectives</a:t>
            </a:r>
            <a:r>
              <a:rPr dirty="0" sz="1100" spc="-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development</a:t>
            </a:r>
            <a:r>
              <a:rPr dirty="0" sz="1100" spc="-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outputs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this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plan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realized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quite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re-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assuring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captivating.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100">
              <a:latin typeface="Trebuchet MS"/>
              <a:cs typeface="Trebuchet MS"/>
            </a:endParaRPr>
          </a:p>
          <a:p>
            <a:pPr algn="just" marL="24765" marR="19050">
              <a:lnSpc>
                <a:spcPct val="104500"/>
              </a:lnSpc>
            </a:pP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strategies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espoused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5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dirty="0" sz="1100" spc="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improving</a:t>
            </a:r>
            <a:r>
              <a:rPr dirty="0" sz="1100" spc="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sustaining</a:t>
            </a:r>
            <a:r>
              <a:rPr dirty="0" sz="1100" spc="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20">
                <a:solidFill>
                  <a:srgbClr val="FFFFFF"/>
                </a:solidFill>
                <a:latin typeface="Trebuchet MS"/>
                <a:cs typeface="Trebuchet MS"/>
              </a:rPr>
              <a:t>high</a:t>
            </a:r>
            <a:r>
              <a:rPr dirty="0" sz="1100" spc="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5">
                <a:solidFill>
                  <a:srgbClr val="FFFFFF"/>
                </a:solidFill>
                <a:latin typeface="Trebuchet MS"/>
                <a:cs typeface="Trebuchet MS"/>
              </a:rPr>
              <a:t>enviable</a:t>
            </a:r>
            <a:r>
              <a:rPr dirty="0" sz="1100" spc="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0">
                <a:solidFill>
                  <a:srgbClr val="FFFFFF"/>
                </a:solidFill>
                <a:latin typeface="Trebuchet MS"/>
                <a:cs typeface="Trebuchet MS"/>
              </a:rPr>
              <a:t>academic</a:t>
            </a:r>
            <a:r>
              <a:rPr dirty="0" sz="1100" spc="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performance</a:t>
            </a:r>
            <a:r>
              <a:rPr dirty="0" sz="1100" spc="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standards</a:t>
            </a:r>
            <a:r>
              <a:rPr dirty="0" sz="1100" spc="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54">
                <a:solidFill>
                  <a:srgbClr val="FFFFFF"/>
                </a:solidFill>
                <a:latin typeface="Trebuchet MS"/>
                <a:cs typeface="Trebuchet MS"/>
              </a:rPr>
              <a:t>at</a:t>
            </a:r>
            <a:r>
              <a:rPr dirty="0" sz="1100" spc="1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OBHS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quite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line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Government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Kenya's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National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Policy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aspirations.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Government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quite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keen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on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development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35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5">
                <a:solidFill>
                  <a:srgbClr val="FFFFFF"/>
                </a:solidFill>
                <a:latin typeface="Trebuchet MS"/>
                <a:cs typeface="Trebuchet MS"/>
              </a:rPr>
              <a:t>Science</a:t>
            </a:r>
            <a:r>
              <a:rPr dirty="0" sz="11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Technology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Engineering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14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Mathematics</a:t>
            </a:r>
            <a:r>
              <a:rPr dirty="0" sz="11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(STEM)</a:t>
            </a:r>
            <a:r>
              <a:rPr dirty="0" sz="11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without</a:t>
            </a:r>
            <a:r>
              <a:rPr dirty="0" sz="1100" spc="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compromising</a:t>
            </a:r>
            <a:r>
              <a:rPr dirty="0" sz="1100" spc="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other</a:t>
            </a:r>
            <a:r>
              <a:rPr dirty="0" sz="1100" spc="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subjects</a:t>
            </a:r>
            <a:r>
              <a:rPr dirty="0" sz="1100" spc="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aspects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child</a:t>
            </a:r>
            <a:r>
              <a:rPr dirty="0" sz="11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growth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2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development.The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Education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Sector</a:t>
            </a:r>
            <a:r>
              <a:rPr dirty="0" sz="1100" spc="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Policies</a:t>
            </a:r>
            <a:r>
              <a:rPr dirty="0" sz="1100" spc="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views</a:t>
            </a:r>
            <a:r>
              <a:rPr dirty="0" sz="1100" spc="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STEM</a:t>
            </a:r>
            <a:r>
              <a:rPr dirty="0" sz="1100" spc="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5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dirty="0" sz="1100" spc="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driving</a:t>
            </a:r>
            <a:r>
              <a:rPr dirty="0" sz="1100" spc="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force</a:t>
            </a:r>
            <a:r>
              <a:rPr dirty="0" sz="1100" spc="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45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100" spc="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pursuit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Kenya's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Vision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2030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through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the</a:t>
            </a:r>
            <a:r>
              <a:rPr dirty="0" sz="11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implementation</a:t>
            </a:r>
            <a:r>
              <a:rPr dirty="0" sz="11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Education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Sector's</a:t>
            </a:r>
            <a:r>
              <a:rPr dirty="0" sz="11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Medium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Term</a:t>
            </a:r>
            <a:r>
              <a:rPr dirty="0" sz="11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Expenditure</a:t>
            </a:r>
            <a:r>
              <a:rPr dirty="0" sz="11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Framework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2023/24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145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2025/26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envisions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attaining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“Quality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inclusive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education,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training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research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dirty="0" sz="11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sustainable development”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14">
                <a:solidFill>
                  <a:srgbClr val="FFFFFF"/>
                </a:solidFill>
                <a:latin typeface="Trebuchet MS"/>
                <a:cs typeface="Trebuchet MS"/>
              </a:rPr>
              <a:t>Kenya.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Sector's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strategic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objectives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dirty="0" sz="11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to: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enhance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access,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5">
                <a:solidFill>
                  <a:srgbClr val="FFFFFF"/>
                </a:solidFill>
                <a:latin typeface="Trebuchet MS"/>
                <a:cs typeface="Trebuchet MS"/>
              </a:rPr>
              <a:t>equity,</a:t>
            </a:r>
            <a:r>
              <a:rPr dirty="0" sz="11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quality</a:t>
            </a:r>
            <a:r>
              <a:rPr dirty="0" sz="11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relevance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dirty="0" sz="1100" spc="-105">
                <a:solidFill>
                  <a:srgbClr val="FFFFFF"/>
                </a:solidFill>
                <a:latin typeface="Trebuchet MS"/>
                <a:cs typeface="Trebuchet MS"/>
              </a:rPr>
              <a:t>education,</a:t>
            </a:r>
            <a:r>
              <a:rPr dirty="0" sz="11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training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5">
                <a:solidFill>
                  <a:srgbClr val="FFFFFF"/>
                </a:solidFill>
                <a:latin typeface="Trebuchet MS"/>
                <a:cs typeface="Trebuchet MS"/>
              </a:rPr>
              <a:t>research;</a:t>
            </a:r>
            <a:r>
              <a:rPr dirty="0" sz="11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establish,</a:t>
            </a:r>
            <a:r>
              <a:rPr dirty="0" sz="1100" spc="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0">
                <a:solidFill>
                  <a:srgbClr val="FFFFFF"/>
                </a:solidFill>
                <a:latin typeface="Trebuchet MS"/>
                <a:cs typeface="Trebuchet MS"/>
              </a:rPr>
              <a:t>maintain</a:t>
            </a:r>
            <a:r>
              <a:rPr dirty="0" sz="11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14">
                <a:solidFill>
                  <a:srgbClr val="FFFFFF"/>
                </a:solidFill>
                <a:latin typeface="Trebuchet MS"/>
                <a:cs typeface="Trebuchet MS"/>
              </a:rPr>
              <a:t>manage</a:t>
            </a:r>
            <a:r>
              <a:rPr dirty="0" sz="11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professional</a:t>
            </a:r>
            <a:r>
              <a:rPr dirty="0" sz="1100" spc="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0">
                <a:solidFill>
                  <a:srgbClr val="FFFFFF"/>
                </a:solidFill>
                <a:latin typeface="Trebuchet MS"/>
                <a:cs typeface="Trebuchet MS"/>
              </a:rPr>
              <a:t>teaching</a:t>
            </a:r>
            <a:r>
              <a:rPr dirty="0" sz="1100" spc="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learning</a:t>
            </a:r>
            <a:r>
              <a:rPr dirty="0" sz="1100" spc="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services</a:t>
            </a:r>
            <a:r>
              <a:rPr dirty="0" sz="1100" spc="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5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dirty="0" sz="1100" spc="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80">
                <a:solidFill>
                  <a:srgbClr val="FFFFFF"/>
                </a:solidFill>
                <a:latin typeface="Trebuchet MS"/>
                <a:cs typeface="Trebuchet MS"/>
              </a:rPr>
              <a:t>all</a:t>
            </a:r>
            <a:r>
              <a:rPr dirty="0" sz="1100" spc="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early 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learning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0">
                <a:solidFill>
                  <a:srgbClr val="FFFFFF"/>
                </a:solidFill>
                <a:latin typeface="Trebuchet MS"/>
                <a:cs typeface="Trebuchet MS"/>
              </a:rPr>
              <a:t>centers,</a:t>
            </a:r>
            <a:r>
              <a:rPr dirty="0" sz="11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primary,</a:t>
            </a:r>
            <a:r>
              <a:rPr dirty="0" sz="1100" spc="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secondary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3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tertiary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institutions;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enhance</a:t>
            </a:r>
            <a:r>
              <a:rPr dirty="0" sz="11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development</a:t>
            </a:r>
            <a:r>
              <a:rPr dirty="0" sz="1100" spc="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0">
                <a:solidFill>
                  <a:srgbClr val="FFFFFF"/>
                </a:solidFill>
                <a:latin typeface="Trebuchet MS"/>
                <a:cs typeface="Trebuchet MS"/>
              </a:rPr>
              <a:t>capacities</a:t>
            </a:r>
            <a:r>
              <a:rPr dirty="0" sz="1100" spc="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dirty="0" sz="1100" spc="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Science</a:t>
            </a:r>
            <a:r>
              <a:rPr dirty="0" sz="1100" spc="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Technology </a:t>
            </a:r>
            <a:r>
              <a:rPr dirty="0" sz="1100" spc="-10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Innovations;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improve</a:t>
            </a:r>
            <a:r>
              <a:rPr dirty="0" sz="11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20">
                <a:solidFill>
                  <a:srgbClr val="FFFFFF"/>
                </a:solidFill>
                <a:latin typeface="Trebuchet MS"/>
                <a:cs typeface="Trebuchet MS"/>
              </a:rPr>
              <a:t>data</a:t>
            </a:r>
            <a:r>
              <a:rPr dirty="0" sz="11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quality</a:t>
            </a:r>
            <a:r>
              <a:rPr dirty="0" sz="11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sharing</a:t>
            </a:r>
            <a:r>
              <a:rPr dirty="0" sz="1100" spc="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100" spc="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education,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5">
                <a:solidFill>
                  <a:srgbClr val="FFFFFF"/>
                </a:solidFill>
                <a:latin typeface="Trebuchet MS"/>
                <a:cs typeface="Trebuchet MS"/>
              </a:rPr>
              <a:t>training,</a:t>
            </a:r>
            <a:r>
              <a:rPr dirty="0" sz="11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research</a:t>
            </a:r>
            <a:r>
              <a:rPr dirty="0" sz="1100" spc="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labor</a:t>
            </a:r>
            <a:r>
              <a:rPr dirty="0" sz="1100" spc="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market;</a:t>
            </a:r>
            <a:r>
              <a:rPr dirty="0" sz="1100" spc="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promote</a:t>
            </a:r>
            <a:r>
              <a:rPr dirty="0" sz="1100" spc="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vibrant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industry-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institutional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linkages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area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skilling</a:t>
            </a:r>
            <a:r>
              <a:rPr dirty="0" sz="11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employability;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integrate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ICT</a:t>
            </a:r>
            <a:r>
              <a:rPr dirty="0" sz="11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0">
                <a:solidFill>
                  <a:srgbClr val="FFFFFF"/>
                </a:solidFill>
                <a:latin typeface="Trebuchet MS"/>
                <a:cs typeface="Trebuchet MS"/>
              </a:rPr>
              <a:t>Education,</a:t>
            </a:r>
            <a:r>
              <a:rPr dirty="0" sz="11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Training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Research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dirty="0" sz="11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14">
                <a:solidFill>
                  <a:srgbClr val="FFFFFF"/>
                </a:solidFill>
                <a:latin typeface="Trebuchet MS"/>
                <a:cs typeface="Trebuchet MS"/>
              </a:rPr>
              <a:t>management,</a:t>
            </a:r>
            <a:r>
              <a:rPr dirty="0" sz="11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teaching</a:t>
            </a:r>
            <a:r>
              <a:rPr dirty="0" sz="11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2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learning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15">
                <a:solidFill>
                  <a:srgbClr val="FFFFFF"/>
                </a:solidFill>
                <a:latin typeface="Trebuchet MS"/>
                <a:cs typeface="Trebuchet MS"/>
              </a:rPr>
              <a:t>at</a:t>
            </a:r>
            <a:r>
              <a:rPr dirty="0" sz="1100" spc="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65">
                <a:solidFill>
                  <a:srgbClr val="FFFFFF"/>
                </a:solidFill>
                <a:latin typeface="Trebuchet MS"/>
                <a:cs typeface="Trebuchet MS"/>
              </a:rPr>
              <a:t>all</a:t>
            </a:r>
            <a:r>
              <a:rPr dirty="0" sz="1100" spc="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0">
                <a:solidFill>
                  <a:srgbClr val="FFFFFF"/>
                </a:solidFill>
                <a:latin typeface="Trebuchet MS"/>
                <a:cs typeface="Trebuchet MS"/>
              </a:rPr>
              <a:t>levels.All</a:t>
            </a:r>
            <a:r>
              <a:rPr dirty="0" sz="1100" spc="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these</a:t>
            </a:r>
            <a:r>
              <a:rPr dirty="0" sz="1100" spc="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sectoral</a:t>
            </a:r>
            <a:r>
              <a:rPr dirty="0" sz="1100" spc="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policy</a:t>
            </a:r>
            <a:r>
              <a:rPr dirty="0" sz="1100" spc="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imperatives</a:t>
            </a:r>
            <a:r>
              <a:rPr dirty="0" sz="1100" spc="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40">
                <a:solidFill>
                  <a:srgbClr val="FFFFFF"/>
                </a:solidFill>
                <a:latin typeface="Trebuchet MS"/>
                <a:cs typeface="Trebuchet MS"/>
              </a:rPr>
              <a:t>have</a:t>
            </a:r>
            <a:r>
              <a:rPr dirty="0" sz="1100" spc="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0">
                <a:solidFill>
                  <a:srgbClr val="FFFFFF"/>
                </a:solidFill>
                <a:latin typeface="Trebuchet MS"/>
                <a:cs typeface="Trebuchet MS"/>
              </a:rPr>
              <a:t>been</a:t>
            </a:r>
            <a:r>
              <a:rPr dirty="0" sz="1100" spc="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quite</a:t>
            </a:r>
            <a:r>
              <a:rPr dirty="0" sz="1100" spc="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Trebuchet MS"/>
                <a:cs typeface="Trebuchet MS"/>
              </a:rPr>
              <a:t>well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captured</a:t>
            </a:r>
            <a:r>
              <a:rPr dirty="0" sz="11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this</a:t>
            </a:r>
            <a:r>
              <a:rPr dirty="0" sz="11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Strategic</a:t>
            </a:r>
            <a:r>
              <a:rPr dirty="0" sz="11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Development</a:t>
            </a:r>
            <a:r>
              <a:rPr dirty="0" sz="11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Plan.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100">
              <a:latin typeface="Trebuchet MS"/>
              <a:cs typeface="Trebuchet MS"/>
            </a:endParaRPr>
          </a:p>
          <a:p>
            <a:pPr marL="24765" marR="19685">
              <a:lnSpc>
                <a:spcPct val="104500"/>
              </a:lnSpc>
            </a:pP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It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above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background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so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highly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recommend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FFF"/>
                </a:solidFill>
                <a:latin typeface="Trebuchet MS"/>
                <a:cs typeface="Trebuchet MS"/>
              </a:rPr>
              <a:t>forward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 this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Plan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Ministry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Education </a:t>
            </a:r>
            <a:r>
              <a:rPr dirty="0" sz="1100" spc="-70">
                <a:solidFill>
                  <a:srgbClr val="FFFFFF"/>
                </a:solidFill>
                <a:latin typeface="Trebuchet MS"/>
                <a:cs typeface="Trebuchet MS"/>
              </a:rPr>
              <a:t>Science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dirty="0" sz="1100" spc="-65">
                <a:solidFill>
                  <a:srgbClr val="FFFFFF"/>
                </a:solidFill>
                <a:latin typeface="Trebuchet MS"/>
                <a:cs typeface="Trebuchet MS"/>
              </a:rPr>
              <a:t>Technology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well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dirty="0" sz="110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Sector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stakeholders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dirty="0" sz="110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rebuchet MS"/>
                <a:cs typeface="Trebuchet MS"/>
              </a:rPr>
              <a:t>support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Trebuchet MS"/>
                <a:cs typeface="Trebuchet MS"/>
              </a:rPr>
              <a:t>towards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rebuchet MS"/>
                <a:cs typeface="Trebuchet MS"/>
              </a:rPr>
              <a:t>its</a:t>
            </a:r>
            <a:r>
              <a:rPr dirty="0" sz="110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Trebuchet MS"/>
                <a:cs typeface="Trebuchet MS"/>
              </a:rPr>
              <a:t>full-</a:t>
            </a:r>
            <a:r>
              <a:rPr dirty="0" sz="1100" spc="-85">
                <a:solidFill>
                  <a:srgbClr val="FFFFFF"/>
                </a:solidFill>
                <a:latin typeface="Trebuchet MS"/>
                <a:cs typeface="Trebuchet MS"/>
              </a:rPr>
              <a:t>scale</a:t>
            </a:r>
            <a:r>
              <a:rPr dirty="0" sz="110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implementation.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100">
              <a:latin typeface="Trebuchet MS"/>
              <a:cs typeface="Trebuchet MS"/>
            </a:endParaRPr>
          </a:p>
          <a:p>
            <a:pPr marL="24765">
              <a:lnSpc>
                <a:spcPct val="100000"/>
              </a:lnSpc>
            </a:pPr>
            <a:r>
              <a:rPr dirty="0" sz="1100" spc="20" b="1">
                <a:solidFill>
                  <a:srgbClr val="FFFFFF"/>
                </a:solidFill>
                <a:latin typeface="Arial"/>
                <a:cs typeface="Arial"/>
              </a:rPr>
              <a:t>EUNICE</a:t>
            </a:r>
            <a:r>
              <a:rPr dirty="0" sz="11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KHAEMBA,MRS</a:t>
            </a:r>
            <a:endParaRPr sz="1100">
              <a:latin typeface="Arial"/>
              <a:cs typeface="Arial"/>
            </a:endParaRPr>
          </a:p>
          <a:p>
            <a:pPr marL="24765" marR="4570730">
              <a:lnSpc>
                <a:spcPct val="104500"/>
              </a:lnSpc>
            </a:pP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County</a:t>
            </a:r>
            <a:r>
              <a:rPr dirty="0" sz="11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Director</a:t>
            </a:r>
            <a:r>
              <a:rPr dirty="0" sz="11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4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1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Education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Homa</a:t>
            </a:r>
            <a:r>
              <a:rPr dirty="0" sz="11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65" b="1">
                <a:solidFill>
                  <a:srgbClr val="FFFFFF"/>
                </a:solidFill>
                <a:latin typeface="Arial"/>
                <a:cs typeface="Arial"/>
              </a:rPr>
              <a:t>Bay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County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563429" y="12508678"/>
            <a:ext cx="7560309" cy="309880"/>
          </a:xfrm>
          <a:custGeom>
            <a:avLst/>
            <a:gdLst/>
            <a:ahLst/>
            <a:cxnLst/>
            <a:rect l="l" t="t" r="r" b="b"/>
            <a:pathLst>
              <a:path w="7560309" h="309879">
                <a:moveTo>
                  <a:pt x="7560003" y="0"/>
                </a:moveTo>
                <a:lnTo>
                  <a:pt x="0" y="0"/>
                </a:lnTo>
                <a:lnTo>
                  <a:pt x="0" y="309318"/>
                </a:lnTo>
                <a:lnTo>
                  <a:pt x="7560003" y="309318"/>
                </a:lnTo>
                <a:lnTo>
                  <a:pt x="7560003" y="0"/>
                </a:lnTo>
                <a:close/>
              </a:path>
            </a:pathLst>
          </a:custGeom>
          <a:solidFill>
            <a:srgbClr val="2D3D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3345155" y="3106828"/>
            <a:ext cx="2484755" cy="36195"/>
          </a:xfrm>
          <a:custGeom>
            <a:avLst/>
            <a:gdLst/>
            <a:ahLst/>
            <a:cxnLst/>
            <a:rect l="l" t="t" r="r" b="b"/>
            <a:pathLst>
              <a:path w="2484754" h="36194">
                <a:moveTo>
                  <a:pt x="2484691" y="0"/>
                </a:moveTo>
                <a:lnTo>
                  <a:pt x="0" y="0"/>
                </a:lnTo>
                <a:lnTo>
                  <a:pt x="0" y="35995"/>
                </a:lnTo>
                <a:lnTo>
                  <a:pt x="2484691" y="35995"/>
                </a:lnTo>
                <a:lnTo>
                  <a:pt x="24846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20"/>
              <a:t>OBER</a:t>
            </a:r>
            <a:r>
              <a:rPr dirty="0" spc="15"/>
              <a:t> </a:t>
            </a:r>
            <a:r>
              <a:rPr dirty="0" spc="-45"/>
              <a:t>BOYS</a:t>
            </a:r>
            <a:r>
              <a:rPr dirty="0" spc="15"/>
              <a:t> </a:t>
            </a:r>
            <a:r>
              <a:rPr dirty="0" spc="50"/>
              <a:t>HIGH</a:t>
            </a:r>
            <a:r>
              <a:rPr dirty="0" spc="20"/>
              <a:t> </a:t>
            </a:r>
            <a:r>
              <a:rPr dirty="0"/>
              <a:t>SCHOOL</a:t>
            </a:r>
            <a:r>
              <a:rPr dirty="0" spc="15"/>
              <a:t> </a:t>
            </a:r>
            <a:r>
              <a:rPr dirty="0"/>
              <a:t>STRATEGIC</a:t>
            </a:r>
            <a:r>
              <a:rPr dirty="0" spc="15"/>
              <a:t> </a:t>
            </a:r>
            <a:r>
              <a:rPr dirty="0"/>
              <a:t>DEVELOPMENT</a:t>
            </a:r>
            <a:r>
              <a:rPr dirty="0" spc="20"/>
              <a:t> </a:t>
            </a:r>
            <a:r>
              <a:rPr dirty="0"/>
              <a:t>PLAN</a:t>
            </a:r>
            <a:r>
              <a:rPr dirty="0" spc="15"/>
              <a:t> </a:t>
            </a:r>
            <a:r>
              <a:rPr dirty="0"/>
              <a:t>(2023</a:t>
            </a:r>
            <a:r>
              <a:rPr dirty="0" spc="15"/>
              <a:t> </a:t>
            </a:r>
            <a:r>
              <a:rPr dirty="0" spc="-70"/>
              <a:t>–</a:t>
            </a:r>
            <a:r>
              <a:rPr dirty="0" spc="20"/>
              <a:t> </a:t>
            </a:r>
            <a:r>
              <a:rPr dirty="0" spc="-10"/>
              <a:t>2027)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7722081" y="12560721"/>
            <a:ext cx="607060" cy="18542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 sz="1000" b="1">
                <a:solidFill>
                  <a:srgbClr val="B3B3B3"/>
                </a:solidFill>
                <a:latin typeface="Arial"/>
                <a:cs typeface="Arial"/>
              </a:rPr>
              <a:t>viii</a:t>
            </a:r>
            <a:r>
              <a:rPr dirty="0" sz="1000" spc="-25" b="1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B3B3B3"/>
                </a:solidFill>
                <a:latin typeface="Arial"/>
                <a:cs typeface="Arial"/>
              </a:rPr>
              <a:t>|</a:t>
            </a:r>
            <a:r>
              <a:rPr dirty="0" sz="1000" spc="-30" b="1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PC</dc:creator>
  <dc:title>Ober Strategic.cdr</dc:title>
  <dcterms:created xsi:type="dcterms:W3CDTF">2026-01-24T14:16:58Z</dcterms:created>
  <dcterms:modified xsi:type="dcterms:W3CDTF">2026-01-24T14:16:58Z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2026-01-16T00:00:00Z</vt:filetime>
  </property>
  <property fmtid="{D5CDD505-2E9C-101B-9397-08002B2CF9AE}" pid="3" name="Creator">
    <vt:lpwstr>CorelDRAW 2021</vt:lpwstr>
  </property>
  <property fmtid="{D5CDD505-2E9C-101B-9397-08002B2CF9AE}" pid="4" name="LastSaved">
    <vt:filetime>2026-01-24T00:00:00Z</vt:filetime>
  </property>
  <property fmtid="{D5CDD505-2E9C-101B-9397-08002B2CF9AE}" pid="5" name="Producer">
    <vt:lpwstr>Corel PDF Engine Version 23.1.0.389</vt:lpwstr>
  </property>
</Properties>
</file>